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30"/>
  </p:notesMasterIdLst>
  <p:handoutMasterIdLst>
    <p:handoutMasterId r:id="rId131"/>
  </p:handoutMasterIdLst>
  <p:sldIdLst>
    <p:sldId id="445" r:id="rId2"/>
    <p:sldId id="378" r:id="rId3"/>
    <p:sldId id="375" r:id="rId4"/>
    <p:sldId id="451" r:id="rId5"/>
    <p:sldId id="482" r:id="rId6"/>
    <p:sldId id="485" r:id="rId7"/>
    <p:sldId id="486" r:id="rId8"/>
    <p:sldId id="487" r:id="rId9"/>
    <p:sldId id="488" r:id="rId10"/>
    <p:sldId id="452" r:id="rId11"/>
    <p:sldId id="483" r:id="rId12"/>
    <p:sldId id="640" r:id="rId13"/>
    <p:sldId id="489" r:id="rId14"/>
    <p:sldId id="491" r:id="rId15"/>
    <p:sldId id="492" r:id="rId16"/>
    <p:sldId id="454" r:id="rId17"/>
    <p:sldId id="455" r:id="rId18"/>
    <p:sldId id="490" r:id="rId19"/>
    <p:sldId id="493" r:id="rId20"/>
    <p:sldId id="499" r:id="rId21"/>
    <p:sldId id="500" r:id="rId22"/>
    <p:sldId id="501" r:id="rId23"/>
    <p:sldId id="495" r:id="rId24"/>
    <p:sldId id="496" r:id="rId25"/>
    <p:sldId id="497" r:id="rId26"/>
    <p:sldId id="585" r:id="rId27"/>
    <p:sldId id="498" r:id="rId28"/>
    <p:sldId id="504" r:id="rId29"/>
    <p:sldId id="505" r:id="rId30"/>
    <p:sldId id="506" r:id="rId31"/>
    <p:sldId id="507" r:id="rId32"/>
    <p:sldId id="510" r:id="rId33"/>
    <p:sldId id="519" r:id="rId34"/>
    <p:sldId id="520" r:id="rId35"/>
    <p:sldId id="521" r:id="rId36"/>
    <p:sldId id="522" r:id="rId37"/>
    <p:sldId id="559" r:id="rId38"/>
    <p:sldId id="560" r:id="rId39"/>
    <p:sldId id="509" r:id="rId40"/>
    <p:sldId id="557" r:id="rId41"/>
    <p:sldId id="524" r:id="rId42"/>
    <p:sldId id="558" r:id="rId43"/>
    <p:sldId id="526" r:id="rId44"/>
    <p:sldId id="561" r:id="rId45"/>
    <p:sldId id="563" r:id="rId46"/>
    <p:sldId id="528" r:id="rId47"/>
    <p:sldId id="529" r:id="rId48"/>
    <p:sldId id="564" r:id="rId49"/>
    <p:sldId id="566" r:id="rId50"/>
    <p:sldId id="532" r:id="rId51"/>
    <p:sldId id="533" r:id="rId52"/>
    <p:sldId id="531" r:id="rId53"/>
    <p:sldId id="565" r:id="rId54"/>
    <p:sldId id="534" r:id="rId55"/>
    <p:sldId id="535" r:id="rId56"/>
    <p:sldId id="536" r:id="rId57"/>
    <p:sldId id="537" r:id="rId58"/>
    <p:sldId id="568" r:id="rId59"/>
    <p:sldId id="567" r:id="rId60"/>
    <p:sldId id="569" r:id="rId61"/>
    <p:sldId id="539" r:id="rId62"/>
    <p:sldId id="540" r:id="rId63"/>
    <p:sldId id="570" r:id="rId64"/>
    <p:sldId id="571" r:id="rId65"/>
    <p:sldId id="541" r:id="rId66"/>
    <p:sldId id="542" r:id="rId67"/>
    <p:sldId id="575" r:id="rId68"/>
    <p:sldId id="543" r:id="rId69"/>
    <p:sldId id="572" r:id="rId70"/>
    <p:sldId id="576" r:id="rId71"/>
    <p:sldId id="544" r:id="rId72"/>
    <p:sldId id="545" r:id="rId73"/>
    <p:sldId id="546" r:id="rId74"/>
    <p:sldId id="547" r:id="rId75"/>
    <p:sldId id="548" r:id="rId76"/>
    <p:sldId id="549" r:id="rId77"/>
    <p:sldId id="638" r:id="rId78"/>
    <p:sldId id="550" r:id="rId79"/>
    <p:sldId id="578" r:id="rId80"/>
    <p:sldId id="579" r:id="rId81"/>
    <p:sldId id="580" r:id="rId82"/>
    <p:sldId id="581" r:id="rId83"/>
    <p:sldId id="582" r:id="rId84"/>
    <p:sldId id="551" r:id="rId85"/>
    <p:sldId id="639" r:id="rId86"/>
    <p:sldId id="552" r:id="rId87"/>
    <p:sldId id="553" r:id="rId88"/>
    <p:sldId id="554" r:id="rId89"/>
    <p:sldId id="555" r:id="rId90"/>
    <p:sldId id="556" r:id="rId91"/>
    <p:sldId id="606" r:id="rId92"/>
    <p:sldId id="586" r:id="rId93"/>
    <p:sldId id="607" r:id="rId94"/>
    <p:sldId id="608" r:id="rId95"/>
    <p:sldId id="588" r:id="rId96"/>
    <p:sldId id="589" r:id="rId97"/>
    <p:sldId id="605" r:id="rId98"/>
    <p:sldId id="609" r:id="rId99"/>
    <p:sldId id="591" r:id="rId100"/>
    <p:sldId id="610" r:id="rId101"/>
    <p:sldId id="592" r:id="rId102"/>
    <p:sldId id="621" r:id="rId103"/>
    <p:sldId id="611" r:id="rId104"/>
    <p:sldId id="623" r:id="rId105"/>
    <p:sldId id="622" r:id="rId106"/>
    <p:sldId id="628" r:id="rId107"/>
    <p:sldId id="624" r:id="rId108"/>
    <p:sldId id="626" r:id="rId109"/>
    <p:sldId id="625" r:id="rId110"/>
    <p:sldId id="593" r:id="rId111"/>
    <p:sldId id="594" r:id="rId112"/>
    <p:sldId id="636" r:id="rId113"/>
    <p:sldId id="595" r:id="rId114"/>
    <p:sldId id="630" r:id="rId115"/>
    <p:sldId id="596" r:id="rId116"/>
    <p:sldId id="631" r:id="rId117"/>
    <p:sldId id="597" r:id="rId118"/>
    <p:sldId id="632" r:id="rId119"/>
    <p:sldId id="637" r:id="rId120"/>
    <p:sldId id="598" r:id="rId121"/>
    <p:sldId id="634" r:id="rId122"/>
    <p:sldId id="599" r:id="rId123"/>
    <p:sldId id="635" r:id="rId124"/>
    <p:sldId id="601" r:id="rId125"/>
    <p:sldId id="602" r:id="rId126"/>
    <p:sldId id="603" r:id="rId127"/>
    <p:sldId id="584" r:id="rId128"/>
    <p:sldId id="512" r:id="rId129"/>
  </p:sldIdLst>
  <p:sldSz cx="9144000" cy="6858000" type="screen4x3"/>
  <p:notesSz cx="6946900" cy="9232900"/>
  <p:defaultTextStyle>
    <a:defPPr>
      <a:defRPr lang="en-US"/>
    </a:defPPr>
    <a:lvl1pPr algn="l" rtl="0" fontAlgn="base">
      <a:spcBef>
        <a:spcPct val="0"/>
      </a:spcBef>
      <a:spcAft>
        <a:spcPct val="0"/>
      </a:spcAft>
      <a:defRPr sz="2400" b="1" kern="1200">
        <a:solidFill>
          <a:schemeClr val="tx1"/>
        </a:solidFill>
        <a:latin typeface="Times New Roman" pitchFamily="18" charset="0"/>
        <a:ea typeface="宋体" charset="-122"/>
        <a:cs typeface="+mn-cs"/>
      </a:defRPr>
    </a:lvl1pPr>
    <a:lvl2pPr marL="457200" algn="l" rtl="0" fontAlgn="base">
      <a:spcBef>
        <a:spcPct val="0"/>
      </a:spcBef>
      <a:spcAft>
        <a:spcPct val="0"/>
      </a:spcAft>
      <a:defRPr sz="2400" b="1" kern="1200">
        <a:solidFill>
          <a:schemeClr val="tx1"/>
        </a:solidFill>
        <a:latin typeface="Times New Roman" pitchFamily="18" charset="0"/>
        <a:ea typeface="宋体" charset="-122"/>
        <a:cs typeface="+mn-cs"/>
      </a:defRPr>
    </a:lvl2pPr>
    <a:lvl3pPr marL="914400" algn="l" rtl="0" fontAlgn="base">
      <a:spcBef>
        <a:spcPct val="0"/>
      </a:spcBef>
      <a:spcAft>
        <a:spcPct val="0"/>
      </a:spcAft>
      <a:defRPr sz="2400" b="1" kern="1200">
        <a:solidFill>
          <a:schemeClr val="tx1"/>
        </a:solidFill>
        <a:latin typeface="Times New Roman" pitchFamily="18" charset="0"/>
        <a:ea typeface="宋体" charset="-122"/>
        <a:cs typeface="+mn-cs"/>
      </a:defRPr>
    </a:lvl3pPr>
    <a:lvl4pPr marL="1371600" algn="l" rtl="0" fontAlgn="base">
      <a:spcBef>
        <a:spcPct val="0"/>
      </a:spcBef>
      <a:spcAft>
        <a:spcPct val="0"/>
      </a:spcAft>
      <a:defRPr sz="2400" b="1" kern="1200">
        <a:solidFill>
          <a:schemeClr val="tx1"/>
        </a:solidFill>
        <a:latin typeface="Times New Roman" pitchFamily="18" charset="0"/>
        <a:ea typeface="宋体" charset="-122"/>
        <a:cs typeface="+mn-cs"/>
      </a:defRPr>
    </a:lvl4pPr>
    <a:lvl5pPr marL="1828800" algn="l" rtl="0" fontAlgn="base">
      <a:spcBef>
        <a:spcPct val="0"/>
      </a:spcBef>
      <a:spcAft>
        <a:spcPct val="0"/>
      </a:spcAft>
      <a:defRPr sz="2400" b="1" kern="1200">
        <a:solidFill>
          <a:schemeClr val="tx1"/>
        </a:solidFill>
        <a:latin typeface="Times New Roman" pitchFamily="18" charset="0"/>
        <a:ea typeface="宋体" charset="-122"/>
        <a:cs typeface="+mn-cs"/>
      </a:defRPr>
    </a:lvl5pPr>
    <a:lvl6pPr marL="2286000" algn="l" defTabSz="914400" rtl="0" eaLnBrk="1" latinLnBrk="0" hangingPunct="1">
      <a:defRPr sz="2400" b="1" kern="1200">
        <a:solidFill>
          <a:schemeClr val="tx1"/>
        </a:solidFill>
        <a:latin typeface="Times New Roman" pitchFamily="18" charset="0"/>
        <a:ea typeface="宋体" charset="-122"/>
        <a:cs typeface="+mn-cs"/>
      </a:defRPr>
    </a:lvl6pPr>
    <a:lvl7pPr marL="2743200" algn="l" defTabSz="914400" rtl="0" eaLnBrk="1" latinLnBrk="0" hangingPunct="1">
      <a:defRPr sz="2400" b="1" kern="1200">
        <a:solidFill>
          <a:schemeClr val="tx1"/>
        </a:solidFill>
        <a:latin typeface="Times New Roman" pitchFamily="18" charset="0"/>
        <a:ea typeface="宋体" charset="-122"/>
        <a:cs typeface="+mn-cs"/>
      </a:defRPr>
    </a:lvl7pPr>
    <a:lvl8pPr marL="3200400" algn="l" defTabSz="914400" rtl="0" eaLnBrk="1" latinLnBrk="0" hangingPunct="1">
      <a:defRPr sz="2400" b="1" kern="1200">
        <a:solidFill>
          <a:schemeClr val="tx1"/>
        </a:solidFill>
        <a:latin typeface="Times New Roman" pitchFamily="18" charset="0"/>
        <a:ea typeface="宋体" charset="-122"/>
        <a:cs typeface="+mn-cs"/>
      </a:defRPr>
    </a:lvl8pPr>
    <a:lvl9pPr marL="3657600" algn="l" defTabSz="914400" rtl="0" eaLnBrk="1" latinLnBrk="0" hangingPunct="1">
      <a:defRPr sz="2400" b="1" kern="1200">
        <a:solidFill>
          <a:schemeClr val="tx1"/>
        </a:solidFill>
        <a:latin typeface="Times New Roman"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3" autoAdjust="0"/>
    <p:restoredTop sz="82712" autoAdjust="0"/>
  </p:normalViewPr>
  <p:slideViewPr>
    <p:cSldViewPr>
      <p:cViewPr>
        <p:scale>
          <a:sx n="66" d="100"/>
          <a:sy n="66" d="100"/>
        </p:scale>
        <p:origin x="-1482" y="2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366" y="-120"/>
      </p:cViewPr>
      <p:guideLst>
        <p:guide orient="horz" pos="2908"/>
        <p:guide pos="218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 Id="rId4" Type="http://schemas.openxmlformats.org/officeDocument/2006/relationships/image" Target="../media/image65.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 Id="rId4" Type="http://schemas.openxmlformats.org/officeDocument/2006/relationships/image" Target="../media/image6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5513" eaLnBrk="1" hangingPunct="1">
              <a:defRPr sz="1200" b="0">
                <a:ea typeface="+mn-ea"/>
              </a:defRPr>
            </a:lvl1pPr>
          </a:lstStyle>
          <a:p>
            <a:pPr>
              <a:defRPr/>
            </a:pPr>
            <a:endParaRPr lang="zh-CN" altLang="en-US"/>
          </a:p>
        </p:txBody>
      </p:sp>
      <p:sp>
        <p:nvSpPr>
          <p:cNvPr id="73731" name="Rectangle 3"/>
          <p:cNvSpPr>
            <a:spLocks noGrp="1" noChangeArrowheads="1"/>
          </p:cNvSpPr>
          <p:nvPr>
            <p:ph type="dt" sz="quarter" idx="1"/>
          </p:nvPr>
        </p:nvSpPr>
        <p:spPr bwMode="auto">
          <a:xfrm>
            <a:off x="393700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5513" eaLnBrk="1" hangingPunct="1">
              <a:defRPr sz="1200" b="0">
                <a:ea typeface="+mn-ea"/>
              </a:defRPr>
            </a:lvl1pPr>
          </a:lstStyle>
          <a:p>
            <a:pPr>
              <a:defRPr/>
            </a:pPr>
            <a:endParaRPr lang="en-US" altLang="zh-CN"/>
          </a:p>
        </p:txBody>
      </p:sp>
      <p:sp>
        <p:nvSpPr>
          <p:cNvPr id="73732" name="Rectangle 4"/>
          <p:cNvSpPr>
            <a:spLocks noGrp="1" noChangeArrowheads="1"/>
          </p:cNvSpPr>
          <p:nvPr>
            <p:ph type="ftr" sz="quarter" idx="2"/>
          </p:nvPr>
        </p:nvSpPr>
        <p:spPr bwMode="auto">
          <a:xfrm>
            <a:off x="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5513" eaLnBrk="1" hangingPunct="1">
              <a:defRPr sz="1200" b="0">
                <a:ea typeface="+mn-ea"/>
              </a:defRPr>
            </a:lvl1pPr>
          </a:lstStyle>
          <a:p>
            <a:pPr>
              <a:defRPr/>
            </a:pPr>
            <a:endParaRPr lang="en-US" altLang="zh-CN"/>
          </a:p>
        </p:txBody>
      </p:sp>
      <p:sp>
        <p:nvSpPr>
          <p:cNvPr id="73733" name="Rectangle 5"/>
          <p:cNvSpPr>
            <a:spLocks noGrp="1" noChangeArrowheads="1"/>
          </p:cNvSpPr>
          <p:nvPr>
            <p:ph type="sldNum" sz="quarter" idx="3"/>
          </p:nvPr>
        </p:nvSpPr>
        <p:spPr bwMode="auto">
          <a:xfrm>
            <a:off x="393700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5513" eaLnBrk="1" hangingPunct="1">
              <a:defRPr sz="1200" b="0">
                <a:ea typeface="+mn-ea"/>
              </a:defRPr>
            </a:lvl1pPr>
          </a:lstStyle>
          <a:p>
            <a:pPr>
              <a:defRPr/>
            </a:pPr>
            <a:fld id="{BE67A331-C006-4444-A74C-7FE5CBFDEA75}" type="slidenum">
              <a:rPr lang="zh-CN" altLang="en-US"/>
              <a:pPr>
                <a:defRPr/>
              </a:pPr>
              <a:t>‹#›</a:t>
            </a:fld>
            <a:endParaRPr lang="en-US" altLang="zh-CN"/>
          </a:p>
        </p:txBody>
      </p:sp>
    </p:spTree>
    <p:extLst>
      <p:ext uri="{BB962C8B-B14F-4D97-AF65-F5344CB8AC3E}">
        <p14:creationId xmlns:p14="http://schemas.microsoft.com/office/powerpoint/2010/main" val="901630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5513" eaLnBrk="1" hangingPunct="1">
              <a:defRPr sz="1200" b="0">
                <a:ea typeface="+mn-ea"/>
              </a:defRPr>
            </a:lvl1pPr>
          </a:lstStyle>
          <a:p>
            <a:pPr>
              <a:defRPr/>
            </a:pPr>
            <a:endParaRPr lang="zh-CN" altLang="en-US"/>
          </a:p>
        </p:txBody>
      </p:sp>
      <p:sp>
        <p:nvSpPr>
          <p:cNvPr id="14339" name="Rectangle 3"/>
          <p:cNvSpPr>
            <a:spLocks noGrp="1" noChangeArrowheads="1"/>
          </p:cNvSpPr>
          <p:nvPr>
            <p:ph type="dt" idx="1"/>
          </p:nvPr>
        </p:nvSpPr>
        <p:spPr bwMode="auto">
          <a:xfrm>
            <a:off x="393700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5513" eaLnBrk="1" hangingPunct="1">
              <a:defRPr sz="1200" b="0">
                <a:ea typeface="+mn-ea"/>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1166813" y="693738"/>
            <a:ext cx="4614862" cy="346075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925513" y="4384675"/>
            <a:ext cx="5095875" cy="415448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4342" name="Rectangle 6"/>
          <p:cNvSpPr>
            <a:spLocks noGrp="1" noChangeArrowheads="1"/>
          </p:cNvSpPr>
          <p:nvPr>
            <p:ph type="ftr" sz="quarter" idx="4"/>
          </p:nvPr>
        </p:nvSpPr>
        <p:spPr bwMode="auto">
          <a:xfrm>
            <a:off x="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5513" eaLnBrk="1" hangingPunct="1">
              <a:defRPr sz="1200" b="0">
                <a:ea typeface="+mn-ea"/>
              </a:defRPr>
            </a:lvl1pPr>
          </a:lstStyle>
          <a:p>
            <a:pPr>
              <a:defRPr/>
            </a:pPr>
            <a:endParaRPr lang="en-US" altLang="zh-CN"/>
          </a:p>
        </p:txBody>
      </p:sp>
      <p:sp>
        <p:nvSpPr>
          <p:cNvPr id="14343" name="Rectangle 7"/>
          <p:cNvSpPr>
            <a:spLocks noGrp="1" noChangeArrowheads="1"/>
          </p:cNvSpPr>
          <p:nvPr>
            <p:ph type="sldNum" sz="quarter" idx="5"/>
          </p:nvPr>
        </p:nvSpPr>
        <p:spPr bwMode="auto">
          <a:xfrm>
            <a:off x="393700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5513" eaLnBrk="1" hangingPunct="1">
              <a:defRPr sz="1200" b="0">
                <a:ea typeface="+mn-ea"/>
              </a:defRPr>
            </a:lvl1pPr>
          </a:lstStyle>
          <a:p>
            <a:pPr>
              <a:defRPr/>
            </a:pPr>
            <a:fld id="{D296ED99-77CB-4F53-B111-F7BAADBC4A9D}" type="slidenum">
              <a:rPr lang="zh-CN" altLang="en-US"/>
              <a:pPr>
                <a:defRPr/>
              </a:pPr>
              <a:t>‹#›</a:t>
            </a:fld>
            <a:endParaRPr lang="en-US" altLang="zh-CN"/>
          </a:p>
        </p:txBody>
      </p:sp>
    </p:spTree>
    <p:extLst>
      <p:ext uri="{BB962C8B-B14F-4D97-AF65-F5344CB8AC3E}">
        <p14:creationId xmlns:p14="http://schemas.microsoft.com/office/powerpoint/2010/main" val="40779446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r>
              <a:rPr lang="en-US" altLang="zh-CN" dirty="0" smtClean="0"/>
              <a:t>The chapter will introduce</a:t>
            </a:r>
            <a:r>
              <a:rPr lang="en-US" altLang="zh-CN" baseline="0" dirty="0" smtClean="0"/>
              <a:t> you a number of basic concepts in digital image processing</a:t>
            </a:r>
          </a:p>
          <a:p>
            <a:endParaRPr lang="en-US" altLang="zh-CN" dirty="0" smtClean="0"/>
          </a:p>
          <a:p>
            <a:endParaRPr lang="en-US" altLang="zh-CN" dirty="0" smtClean="0"/>
          </a:p>
          <a:p>
            <a:r>
              <a:rPr lang="en-US" altLang="zh-CN" dirty="0" smtClean="0"/>
              <a:t>The</a:t>
            </a:r>
            <a:r>
              <a:rPr lang="en-US" altLang="zh-CN" baseline="0" dirty="0" smtClean="0"/>
              <a:t> chapter will cover the following topics.</a:t>
            </a:r>
          </a:p>
          <a:p>
            <a:r>
              <a:rPr lang="en-US" altLang="zh-CN" baseline="0" dirty="0" smtClean="0"/>
              <a:t>The section will introduce the mechanics of the human visual system.</a:t>
            </a:r>
          </a:p>
          <a:p>
            <a:r>
              <a:rPr lang="en-US" altLang="zh-CN" baseline="0" dirty="0" smtClean="0"/>
              <a:t>Section 2 discusses light , other components of the electromagnetic spectrum, and their imaging characteristics.</a:t>
            </a:r>
          </a:p>
          <a:p>
            <a:r>
              <a:rPr lang="en-US" altLang="zh-CN" baseline="0" dirty="0" smtClean="0"/>
              <a:t>Section 3 discusses imaging sensor and how they are used to generate digital images</a:t>
            </a:r>
          </a:p>
          <a:p>
            <a:r>
              <a:rPr lang="en-US" altLang="zh-CN" baseline="0" dirty="0" smtClean="0"/>
              <a:t>Section 4 introduces the concepts of uniform image sampling and intensity quantization</a:t>
            </a:r>
          </a:p>
          <a:p>
            <a:r>
              <a:rPr lang="en-US" altLang="zh-CN" baseline="0" dirty="0" smtClean="0"/>
              <a:t>Section 5 deals with a variety of basic relationships between pixels.</a:t>
            </a:r>
          </a:p>
          <a:p>
            <a:r>
              <a:rPr lang="en-US" altLang="zh-CN" baseline="0" dirty="0" smtClean="0"/>
              <a:t>Section 6 introduces the principal mathematical tools.</a:t>
            </a:r>
          </a:p>
          <a:p>
            <a:endParaRPr lang="en-US" altLang="zh-CN" baseline="0" dirty="0" smtClean="0"/>
          </a:p>
          <a:p>
            <a:endParaRPr lang="en-US" altLang="zh-CN"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E7E8787B-B86C-46AA-ABC0-B1E8DEBA65A5}" type="slidenum">
              <a:rPr lang="en-US" altLang="zh-CN"/>
              <a:pPr/>
              <a:t>15</a:t>
            </a:fld>
            <a:endParaRPr lang="en-US" altLang="zh-CN"/>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GB" smtClean="0">
              <a:ea typeface="ＭＳ Ｐゴシック" pitchFamily="-110"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FDAF29B-E8C9-47FE-A76A-493E37C14615}" type="slidenum">
              <a:rPr lang="en-US" altLang="zh-CN"/>
              <a:pPr/>
              <a:t>19</a:t>
            </a:fld>
            <a:endParaRPr lang="en-US" altLang="zh-CN"/>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GB" smtClean="0">
              <a:ea typeface="ＭＳ Ｐゴシック" pitchFamily="-110"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534BD918-7BB6-4EBA-A5D0-4F46479C3562}" type="slidenum">
              <a:rPr lang="zh-CN" altLang="en-US" smtClean="0"/>
              <a:pPr/>
              <a:t>20</a:t>
            </a:fld>
            <a:endParaRPr lang="en-US" altLang="zh-CN"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IE" altLang="zh-CN" dirty="0" smtClean="0"/>
              <a:t>In 1666 Sir Isaac Newton discovered that light passed through a prism splits into a continuous spectrum of colours</a:t>
            </a:r>
          </a:p>
          <a:p>
            <a:pPr eaLnBrk="1" hangingPunct="1"/>
            <a:r>
              <a:rPr lang="en-IE" altLang="zh-CN" dirty="0" smtClean="0"/>
              <a:t>Many image applications use electromagnetic radiation that is far outside the visual spectrum – x-ray images, infra-red images – we generate images of these images by mapping them to the visual spectrum</a:t>
            </a:r>
            <a:r>
              <a:rPr lang="en-US" altLang="zh-CN" dirty="0"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80F6BF68-3738-4E69-BD5D-8D20E7EFCF1D}" type="slidenum">
              <a:rPr lang="zh-CN" altLang="en-US" smtClean="0"/>
              <a:pPr/>
              <a:t>22</a:t>
            </a:fld>
            <a:endParaRPr lang="en-US" altLang="zh-CN"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tLang="zh-CN"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A830536C-95B2-4DC0-B99B-B868BA8EAA91}" type="slidenum">
              <a:rPr lang="zh-CN" altLang="en-US" smtClean="0"/>
              <a:pPr/>
              <a:t>23</a:t>
            </a:fld>
            <a:endParaRPr lang="en-US" altLang="zh-CN"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tLang="zh-CN"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6A2E1667-B8C6-4E43-94CA-B56CDD84B1DE}" type="slidenum">
              <a:rPr lang="zh-CN" altLang="en-US" smtClean="0"/>
              <a:pPr/>
              <a:t>24</a:t>
            </a:fld>
            <a:endParaRPr lang="en-US" altLang="zh-CN"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922B8FF3-1E97-4A2D-9478-F0E7D948C89C}" type="slidenum">
              <a:rPr lang="zh-CN" altLang="en-US" smtClean="0"/>
              <a:pPr/>
              <a:t>41</a:t>
            </a:fld>
            <a:endParaRPr lang="en-US" altLang="zh-CN"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7A7D340-E8D4-4957-B1BB-92F598A9C313}" type="slidenum">
              <a:rPr lang="zh-CN" altLang="en-US" smtClean="0"/>
              <a:pPr/>
              <a:t>46</a:t>
            </a:fld>
            <a:endParaRPr lang="en-US" altLang="zh-CN"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7D4D4A2F-04E9-4B97-8847-9486E29C2802}" type="slidenum">
              <a:rPr lang="zh-CN" altLang="en-US" smtClean="0"/>
              <a:pPr/>
              <a:t>48</a:t>
            </a:fld>
            <a:endParaRPr lang="en-US" altLang="zh-CN"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r>
              <a:rPr lang="en-GB" altLang="zh-CN" dirty="0" smtClean="0"/>
              <a:t>Discernible </a:t>
            </a:r>
            <a:r>
              <a:rPr lang="en-US" altLang="zh-CN" b="1" dirty="0" smtClean="0"/>
              <a:t>[</a:t>
            </a:r>
            <a:r>
              <a:rPr lang="en-US" altLang="zh-CN" b="1" dirty="0" err="1" smtClean="0"/>
              <a:t>dɪˈsə:nəbəl</a:t>
            </a:r>
            <a:r>
              <a:rPr lang="en-US" altLang="zh-CN" b="1" dirty="0" smtClean="0"/>
              <a:t>]</a:t>
            </a:r>
            <a:r>
              <a:rPr lang="en-US" altLang="zh-CN" b="1" baseline="0" dirty="0" smtClean="0"/>
              <a:t> </a:t>
            </a:r>
            <a:r>
              <a:rPr lang="zh-CN" altLang="en-US" b="1" baseline="0" dirty="0" smtClean="0"/>
              <a:t>可识别的，可辨别的。</a:t>
            </a:r>
            <a:endParaRPr lang="en-US" altLang="zh-CN" b="1" baseline="0" dirty="0" smtClean="0"/>
          </a:p>
          <a:p>
            <a:pPr eaLnBrk="1" hangingPunct="1"/>
            <a:r>
              <a:rPr lang="en-US" altLang="zh-CN" dirty="0" smtClean="0"/>
              <a:t>There are TWO resolutions for any digital image. The first and </a:t>
            </a:r>
            <a:r>
              <a:rPr lang="en-US" altLang="zh-CN" b="1" dirty="0" smtClean="0"/>
              <a:t>most important is IMAGE resolution which is the actual pixel dimensions</a:t>
            </a:r>
            <a:r>
              <a:rPr lang="en-US" altLang="zh-CN" dirty="0" smtClean="0"/>
              <a:t>. The second is </a:t>
            </a:r>
            <a:r>
              <a:rPr lang="en-US" altLang="zh-CN" b="1" dirty="0" smtClean="0"/>
              <a:t>PRINT</a:t>
            </a:r>
            <a:r>
              <a:rPr lang="en-US" altLang="zh-CN" dirty="0" smtClean="0"/>
              <a:t> or </a:t>
            </a:r>
            <a:r>
              <a:rPr lang="en-US" altLang="zh-CN" b="1" dirty="0" smtClean="0"/>
              <a:t>DOCUMENT</a:t>
            </a:r>
            <a:r>
              <a:rPr lang="en-US" altLang="zh-CN" dirty="0" smtClean="0"/>
              <a:t> resolution, also known as </a:t>
            </a:r>
            <a:r>
              <a:rPr lang="en-US" altLang="zh-CN" b="1" dirty="0" smtClean="0"/>
              <a:t>OUTPUT</a:t>
            </a:r>
            <a:r>
              <a:rPr lang="en-US" altLang="zh-CN" dirty="0" smtClean="0"/>
              <a:t> resolution . </a:t>
            </a:r>
            <a:r>
              <a:rPr lang="en-US" altLang="zh-CN" b="1" dirty="0" smtClean="0"/>
              <a:t>Print/output resolution scales the existing pixel dimensions to a requested print or document size.</a:t>
            </a:r>
            <a:endParaRPr lang="en-GB" altLang="zh-CN"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7D4D4A2F-04E9-4B97-8847-9486E29C2802}" type="slidenum">
              <a:rPr lang="zh-CN" altLang="en-US" smtClean="0"/>
              <a:pPr/>
              <a:t>49</a:t>
            </a:fld>
            <a:endParaRPr lang="en-US" altLang="zh-CN"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r>
              <a:rPr lang="en-GB" altLang="zh-CN" dirty="0" smtClean="0"/>
              <a:t>Discernible </a:t>
            </a:r>
            <a:r>
              <a:rPr lang="en-US" altLang="zh-CN" b="1" dirty="0" smtClean="0"/>
              <a:t>[</a:t>
            </a:r>
            <a:r>
              <a:rPr lang="en-US" altLang="zh-CN" b="1" dirty="0" err="1" smtClean="0"/>
              <a:t>dɪˈsə:nəbəl</a:t>
            </a:r>
            <a:r>
              <a:rPr lang="en-US" altLang="zh-CN" b="1" dirty="0" smtClean="0"/>
              <a:t>]</a:t>
            </a:r>
            <a:r>
              <a:rPr lang="en-US" altLang="zh-CN" b="1" baseline="0" dirty="0" smtClean="0"/>
              <a:t> </a:t>
            </a:r>
            <a:r>
              <a:rPr lang="zh-CN" altLang="en-US" b="1" baseline="0" dirty="0" smtClean="0"/>
              <a:t>可识别的，可辨别的。</a:t>
            </a:r>
            <a:endParaRPr lang="en-GB" altLang="zh-CN"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96ED99-77CB-4F53-B111-F7BAADBC4A9D}" type="slidenum">
              <a:rPr lang="zh-CN" altLang="en-US" smtClean="0"/>
              <a:pPr>
                <a:defRPr/>
              </a:pPr>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CBAE6001-4B68-428F-9253-6BA483C2E1DC}" type="slidenum">
              <a:rPr lang="zh-CN" altLang="en-US" smtClean="0"/>
              <a:pPr/>
              <a:t>50</a:t>
            </a:fld>
            <a:endParaRPr lang="en-US" altLang="zh-CN"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GB" altLang="zh-CN"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3BE36E9-9F56-497C-BCE4-60383E18488E}" type="slidenum">
              <a:rPr lang="zh-CN" altLang="en-US" smtClean="0"/>
              <a:pPr/>
              <a:t>51</a:t>
            </a:fld>
            <a:endParaRPr lang="en-US" altLang="zh-CN"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r>
              <a:rPr lang="en-GB" altLang="zh-CN" dirty="0" smtClean="0"/>
              <a:t>When we zoom in these</a:t>
            </a:r>
            <a:r>
              <a:rPr lang="en-GB" altLang="zh-CN" baseline="0" dirty="0" smtClean="0"/>
              <a:t> pictures to the same size, it can be find the image with low resolution is blurred and the image with high resolution is clear. </a:t>
            </a:r>
            <a:endParaRPr lang="en-GB" altLang="zh-CN"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34E3B7B-CE9F-424C-A514-12A79C34EC49}" type="slidenum">
              <a:rPr lang="zh-CN" altLang="en-US" smtClean="0"/>
              <a:pPr/>
              <a:t>52</a:t>
            </a:fld>
            <a:endParaRPr lang="en-US" altLang="zh-CN"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34E3B7B-CE9F-424C-A514-12A79C34EC49}" type="slidenum">
              <a:rPr lang="zh-CN" altLang="en-US" smtClean="0"/>
              <a:pPr/>
              <a:t>53</a:t>
            </a:fld>
            <a:endParaRPr lang="en-US" altLang="zh-CN"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AD178344-32D7-4F79-9247-61F05D02FB9C}" type="slidenum">
              <a:rPr lang="zh-CN" altLang="en-US" smtClean="0"/>
              <a:pPr/>
              <a:t>54</a:t>
            </a:fld>
            <a:endParaRPr lang="en-US" altLang="zh-CN"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F1EFC8BC-7A2F-44B4-9730-76994AE0CA40}" type="slidenum">
              <a:rPr lang="zh-CN" altLang="en-US" smtClean="0"/>
              <a:pPr/>
              <a:t>56</a:t>
            </a:fld>
            <a:endParaRPr lang="en-US" altLang="zh-CN"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B0508385-A47C-4E1D-9BEB-D5A3B151EB7C}" type="slidenum">
              <a:rPr lang="zh-CN" altLang="en-US" smtClean="0"/>
              <a:pPr/>
              <a:t>57</a:t>
            </a:fld>
            <a:endParaRPr lang="en-US" altLang="zh-CN"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F1EFC8BC-7A2F-44B4-9730-76994AE0CA40}" type="slidenum">
              <a:rPr lang="zh-CN" altLang="en-US" smtClean="0"/>
              <a:pPr/>
              <a:t>59</a:t>
            </a:fld>
            <a:endParaRPr lang="en-US" altLang="zh-CN"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F1EFC8BC-7A2F-44B4-9730-76994AE0CA40}" type="slidenum">
              <a:rPr lang="zh-CN" altLang="en-US" smtClean="0"/>
              <a:pPr/>
              <a:t>60</a:t>
            </a:fld>
            <a:endParaRPr lang="en-US" altLang="zh-CN"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03AD45B3-C108-4F1B-863F-ECCBB7D59401}" type="slidenum">
              <a:rPr lang="zh-CN" altLang="en-US" smtClean="0"/>
              <a:pPr/>
              <a:t>71</a:t>
            </a:fld>
            <a:endParaRPr lang="en-US" altLang="zh-CN"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GB"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2C73E4F-EF4A-42B9-8833-5A88652E98A6}" type="slidenum">
              <a:rPr lang="en-US" altLang="zh-CN"/>
              <a:pPr/>
              <a:t>5</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tLang="zh-CN" dirty="0" smtClean="0">
              <a:ea typeface="ＭＳ Ｐゴシック" pitchFamily="-110"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1" dirty="0" smtClean="0"/>
              <a:t>Concept [ˈ</a:t>
            </a:r>
            <a:r>
              <a:rPr lang="en-US" altLang="zh-CN" b="1" dirty="0" err="1" smtClean="0"/>
              <a:t>kɑnˌsɛpt</a:t>
            </a:r>
            <a:r>
              <a:rPr lang="en-US" altLang="zh-CN" b="1" dirty="0" smtClean="0"/>
              <a:t>]</a:t>
            </a:r>
            <a:endParaRPr lang="zh-CN" altLang="en-US" dirty="0"/>
          </a:p>
        </p:txBody>
      </p:sp>
      <p:sp>
        <p:nvSpPr>
          <p:cNvPr id="4" name="灯片编号占位符 3"/>
          <p:cNvSpPr>
            <a:spLocks noGrp="1"/>
          </p:cNvSpPr>
          <p:nvPr>
            <p:ph type="sldNum" sz="quarter" idx="10"/>
          </p:nvPr>
        </p:nvSpPr>
        <p:spPr/>
        <p:txBody>
          <a:bodyPr/>
          <a:lstStyle/>
          <a:p>
            <a:pPr>
              <a:defRPr/>
            </a:pPr>
            <a:fld id="{D296ED99-77CB-4F53-B111-F7BAADBC4A9D}" type="slidenum">
              <a:rPr lang="zh-CN" altLang="en-US" smtClean="0"/>
              <a:pPr>
                <a:defRPr/>
              </a:pPr>
              <a:t>83</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Traversing [ˈ</a:t>
            </a:r>
            <a:r>
              <a:rPr lang="en-US" altLang="zh-CN" dirty="0" err="1" smtClean="0"/>
              <a:t>trævəsɪŋ</a:t>
            </a:r>
            <a:r>
              <a:rPr lang="en-US" altLang="zh-CN" dirty="0" smtClean="0"/>
              <a:t>] </a:t>
            </a:r>
            <a:r>
              <a:rPr lang="zh-CN" altLang="en-US" dirty="0" smtClean="0"/>
              <a:t>穿越、横贯</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pPr>
              <a:defRPr/>
            </a:pPr>
            <a:fld id="{D296ED99-77CB-4F53-B111-F7BAADBC4A9D}" type="slidenum">
              <a:rPr lang="zh-CN" altLang="en-US" smtClean="0"/>
              <a:pPr>
                <a:defRPr/>
              </a:pPr>
              <a:t>85</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96ED99-77CB-4F53-B111-F7BAADBC4A9D}" type="slidenum">
              <a:rPr lang="zh-CN" altLang="en-US" smtClean="0"/>
              <a:pPr>
                <a:defRPr/>
              </a:pPr>
              <a:t>87</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90</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91</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92</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93</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94</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97</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98</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2C73E4F-EF4A-42B9-8833-5A88652E98A6}" type="slidenum">
              <a:rPr lang="en-US" altLang="zh-CN"/>
              <a:pPr/>
              <a:t>6</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tLang="zh-CN" dirty="0" smtClean="0">
              <a:ea typeface="ＭＳ Ｐゴシック" pitchFamily="-110"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100</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102</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103</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104</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105</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106</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107</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108</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109</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NB:</a:t>
            </a:r>
            <a:r>
              <a:rPr lang="en-US" altLang="zh-CN" baseline="0" dirty="0" smtClean="0"/>
              <a:t> the grey area is result.</a:t>
            </a:r>
            <a:endParaRPr lang="zh-CN" altLang="en-US" dirty="0"/>
          </a:p>
        </p:txBody>
      </p:sp>
      <p:sp>
        <p:nvSpPr>
          <p:cNvPr id="4" name="灯片编号占位符 3"/>
          <p:cNvSpPr>
            <a:spLocks noGrp="1"/>
          </p:cNvSpPr>
          <p:nvPr>
            <p:ph type="sldNum" sz="quarter" idx="10"/>
          </p:nvPr>
        </p:nvSpPr>
        <p:spPr/>
        <p:txBody>
          <a:bodyPr/>
          <a:lstStyle/>
          <a:p>
            <a:pPr>
              <a:defRPr/>
            </a:pPr>
            <a:fld id="{D296ED99-77CB-4F53-B111-F7BAADBC4A9D}" type="slidenum">
              <a:rPr lang="zh-CN" altLang="en-US" smtClean="0"/>
              <a:pPr>
                <a:defRPr/>
              </a:pPr>
              <a:t>110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2C73E4F-EF4A-42B9-8833-5A88652E98A6}" type="slidenum">
              <a:rPr lang="en-US" altLang="zh-CN"/>
              <a:pPr/>
              <a:t>7</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tLang="zh-CN" dirty="0" smtClean="0">
              <a:ea typeface="ＭＳ Ｐゴシック" pitchFamily="-110"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112</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114</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116</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118</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119</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121</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123</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0C1333C3-FB36-4833-943E-7DF403D3E433}" type="slidenum">
              <a:rPr lang="zh-CN" altLang="en-US" smtClean="0"/>
              <a:pPr/>
              <a:t>127</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2C73E4F-EF4A-42B9-8833-5A88652E98A6}" type="slidenum">
              <a:rPr lang="en-US" altLang="zh-CN"/>
              <a:pPr/>
              <a:t>8</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tLang="zh-CN" dirty="0" smtClean="0">
              <a:ea typeface="ＭＳ Ｐゴシック" pitchFamily="-110"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96ED99-77CB-4F53-B111-F7BAADBC4A9D}" type="slidenum">
              <a:rPr lang="zh-CN" altLang="en-US" smtClean="0"/>
              <a:pPr>
                <a:defRPr/>
              </a:pPr>
              <a:t>11</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E7E8787B-B86C-46AA-ABC0-B1E8DEBA65A5}" type="slidenum">
              <a:rPr lang="en-US" altLang="zh-CN"/>
              <a:pPr/>
              <a:t>13</a:t>
            </a:fld>
            <a:endParaRPr lang="en-US" altLang="zh-CN"/>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GB" smtClean="0">
              <a:ea typeface="ＭＳ Ｐゴシック" pitchFamily="-110"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E7E8787B-B86C-46AA-ABC0-B1E8DEBA65A5}" type="slidenum">
              <a:rPr lang="en-US" altLang="zh-CN"/>
              <a:pPr/>
              <a:t>14</a:t>
            </a:fld>
            <a:endParaRPr lang="en-US" altLang="zh-CN"/>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GB" smtClean="0">
              <a:ea typeface="ＭＳ Ｐゴシック" pitchFamily="-110"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hangingPunct="0">
                  <a:defRPr/>
                </a:pPr>
                <a:endParaRPr lang="zh-CN" altLang="en-US">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hangingPunct="0">
                  <a:defRPr/>
                </a:pPr>
                <a:endParaRPr lang="zh-CN" altLang="en-US">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hangingPunct="0">
                <a:defRPr/>
              </a:pPr>
              <a:endParaRPr lang="zh-CN" altLang="en-US">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hangingPunct="0">
                <a:defRPr/>
              </a:pPr>
              <a:endParaRPr lang="zh-CN" altLang="en-US">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grpSp>
        <p:nvGrpSpPr>
          <p:cNvPr id="14" name="Group 17"/>
          <p:cNvGrpSpPr>
            <a:grpSpLocks/>
          </p:cNvGrpSpPr>
          <p:nvPr/>
        </p:nvGrpSpPr>
        <p:grpSpPr bwMode="auto">
          <a:xfrm>
            <a:off x="0" y="898525"/>
            <a:ext cx="1439863" cy="1439863"/>
            <a:chOff x="0" y="680"/>
            <a:chExt cx="907" cy="907"/>
          </a:xfrm>
        </p:grpSpPr>
        <p:sp>
          <p:nvSpPr>
            <p:cNvPr id="15" name="Freeform 18"/>
            <p:cNvSpPr>
              <a:spLocks/>
            </p:cNvSpPr>
            <p:nvPr/>
          </p:nvSpPr>
          <p:spPr bwMode="ltGray">
            <a:xfrm>
              <a:off x="453" y="1360"/>
              <a:ext cx="12" cy="227"/>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hangingPunct="0">
                <a:defRPr/>
              </a:pPr>
              <a:endParaRPr lang="zh-CN" altLang="en-US">
                <a:ea typeface="+mn-ea"/>
              </a:endParaRPr>
            </a:p>
          </p:txBody>
        </p:sp>
        <p:sp>
          <p:nvSpPr>
            <p:cNvPr id="16" name="Freeform 19"/>
            <p:cNvSpPr>
              <a:spLocks/>
            </p:cNvSpPr>
            <p:nvPr/>
          </p:nvSpPr>
          <p:spPr bwMode="ltGray">
            <a:xfrm>
              <a:off x="453" y="680"/>
              <a:ext cx="12" cy="227"/>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17" name="Freeform 20"/>
            <p:cNvSpPr>
              <a:spLocks/>
            </p:cNvSpPr>
            <p:nvPr/>
          </p:nvSpPr>
          <p:spPr bwMode="ltGray">
            <a:xfrm>
              <a:off x="453" y="906"/>
              <a:ext cx="12" cy="453"/>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18" name="Freeform 21"/>
            <p:cNvSpPr>
              <a:spLocks/>
            </p:cNvSpPr>
            <p:nvPr/>
          </p:nvSpPr>
          <p:spPr bwMode="ltGray">
            <a:xfrm>
              <a:off x="0" y="1133"/>
              <a:ext cx="340"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sp>
          <p:nvSpPr>
            <p:cNvPr id="19" name="Freeform 22"/>
            <p:cNvSpPr>
              <a:spLocks/>
            </p:cNvSpPr>
            <p:nvPr/>
          </p:nvSpPr>
          <p:spPr bwMode="ltGray">
            <a:xfrm>
              <a:off x="680" y="1133"/>
              <a:ext cx="227"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hangingPunct="0">
                <a:defRPr/>
              </a:pPr>
              <a:endParaRPr lang="zh-CN" altLang="en-US">
                <a:ea typeface="+mn-ea"/>
              </a:endParaRPr>
            </a:p>
          </p:txBody>
        </p:sp>
        <p:sp>
          <p:nvSpPr>
            <p:cNvPr id="20" name="Freeform 23"/>
            <p:cNvSpPr>
              <a:spLocks/>
            </p:cNvSpPr>
            <p:nvPr/>
          </p:nvSpPr>
          <p:spPr bwMode="ltGray">
            <a:xfrm>
              <a:off x="226" y="1133"/>
              <a:ext cx="453"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grpSp>
      <p:sp>
        <p:nvSpPr>
          <p:cNvPr id="95244" name="Rectangle 12"/>
          <p:cNvSpPr>
            <a:spLocks noGrp="1" noChangeArrowheads="1"/>
          </p:cNvSpPr>
          <p:nvPr>
            <p:ph type="ctrTitle"/>
          </p:nvPr>
        </p:nvSpPr>
        <p:spPr>
          <a:xfrm>
            <a:off x="990600" y="1676400"/>
            <a:ext cx="7772400" cy="1462088"/>
          </a:xfrm>
        </p:spPr>
        <p:txBody>
          <a:bodyPr/>
          <a:lstStyle>
            <a:lvl1pPr>
              <a:defRPr/>
            </a:lvl1pPr>
          </a:lstStyle>
          <a:p>
            <a:r>
              <a:rPr lang="zh-CN" altLang="en-US" smtClean="0"/>
              <a:t>单击此处编辑母版标题样式</a:t>
            </a:r>
            <a:endParaRPr lang="zh-CN" altLang="en-US"/>
          </a:p>
        </p:txBody>
      </p:sp>
      <p:sp>
        <p:nvSpPr>
          <p:cNvPr id="9524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21" name="Rectangle 14"/>
          <p:cNvSpPr>
            <a:spLocks noGrp="1" noChangeArrowheads="1"/>
          </p:cNvSpPr>
          <p:nvPr>
            <p:ph type="dt" sz="half" idx="10"/>
          </p:nvPr>
        </p:nvSpPr>
        <p:spPr>
          <a:xfrm>
            <a:off x="990600" y="6356350"/>
            <a:ext cx="1905000" cy="457200"/>
          </a:xfrm>
        </p:spPr>
        <p:txBody>
          <a:bodyPr/>
          <a:lstStyle>
            <a:lvl1pPr>
              <a:defRPr>
                <a:solidFill>
                  <a:schemeClr val="bg2"/>
                </a:solidFill>
              </a:defRPr>
            </a:lvl1pPr>
          </a:lstStyle>
          <a:p>
            <a:pPr>
              <a:defRPr/>
            </a:pPr>
            <a:fld id="{9E4419B4-F5B9-476E-B158-A55A52F3AA15}" type="datetime1">
              <a:rPr lang="zh-CN" altLang="en-US" smtClean="0"/>
              <a:pPr>
                <a:defRPr/>
              </a:pPr>
              <a:t>2020-3-16</a:t>
            </a:fld>
            <a:endParaRPr lang="en-US" altLang="zh-CN"/>
          </a:p>
        </p:txBody>
      </p:sp>
      <p:sp>
        <p:nvSpPr>
          <p:cNvPr id="22" name="Rectangle 15"/>
          <p:cNvSpPr>
            <a:spLocks noGrp="1" noChangeArrowheads="1"/>
          </p:cNvSpPr>
          <p:nvPr>
            <p:ph type="ftr" sz="quarter" idx="11"/>
          </p:nvPr>
        </p:nvSpPr>
        <p:spPr>
          <a:xfrm>
            <a:off x="3429000" y="6356350"/>
            <a:ext cx="2895600" cy="457200"/>
          </a:xfrm>
        </p:spPr>
        <p:txBody>
          <a:bodyPr/>
          <a:lstStyle>
            <a:lvl1pPr>
              <a:defRPr>
                <a:solidFill>
                  <a:schemeClr val="bg2"/>
                </a:solidFill>
              </a:defRPr>
            </a:lvl1pPr>
          </a:lstStyle>
          <a:p>
            <a:pPr>
              <a:defRPr/>
            </a:pPr>
            <a:endParaRPr lang="en-US" altLang="zh-CN"/>
          </a:p>
        </p:txBody>
      </p:sp>
      <p:sp>
        <p:nvSpPr>
          <p:cNvPr id="23" name="Rectangle 16"/>
          <p:cNvSpPr>
            <a:spLocks noGrp="1" noChangeArrowheads="1"/>
          </p:cNvSpPr>
          <p:nvPr>
            <p:ph type="sldNum" sz="quarter" idx="12"/>
          </p:nvPr>
        </p:nvSpPr>
        <p:spPr>
          <a:xfrm>
            <a:off x="6858000" y="6356350"/>
            <a:ext cx="1905000" cy="457200"/>
          </a:xfrm>
        </p:spPr>
        <p:txBody>
          <a:bodyPr/>
          <a:lstStyle>
            <a:lvl1pPr>
              <a:defRPr>
                <a:solidFill>
                  <a:schemeClr val="bg2"/>
                </a:solidFill>
              </a:defRPr>
            </a:lvl1pPr>
          </a:lstStyle>
          <a:p>
            <a:pPr>
              <a:defRPr/>
            </a:pPr>
            <a:fld id="{F6D0D007-F080-4BAF-899F-CE7B56CF68CA}"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297C7C56-5B9E-4925-A3A3-40148D6A7F3C}" type="datetime1">
              <a:rPr lang="zh-CN" altLang="en-US" smtClean="0"/>
              <a:pPr>
                <a:defRPr/>
              </a:pPr>
              <a:t>2020-3-16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83FA781-9ED9-4EC7-81CD-0ECB008AF274}"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9B418D58-80F6-433F-8310-3A2BC51EABFC}" type="datetime1">
              <a:rPr lang="zh-CN" altLang="en-US" smtClean="0"/>
              <a:pPr>
                <a:defRPr/>
              </a:pPr>
              <a:t>2020-3-16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DCB48E1F-226E-4882-B6CC-0B6A5716343D}"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81AB7CFA-0027-448B-B6B6-7EE52949AEE5}" type="datetime1">
              <a:rPr lang="zh-CN" altLang="en-US" smtClean="0"/>
              <a:pPr>
                <a:defRPr/>
              </a:pPr>
              <a:t>2020-3-16</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7E9B235-1690-44CB-8F47-023E249CFC5B}"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6B7721FA-A3F6-4A3E-A817-CEC94BD7F36E}" type="datetime1">
              <a:rPr lang="zh-CN" altLang="en-US" smtClean="0"/>
              <a:pPr>
                <a:defRPr/>
              </a:pPr>
              <a:t>2020-3-16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B701ACAC-19C0-42F4-8806-AB1540277696}" type="slidenum">
              <a:rPr lang="en-US" altLang="zh-CN" smtClean="0"/>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79308993-E6F5-4CBD-B479-069DD2CD7ADC}" type="datetime1">
              <a:rPr lang="zh-CN" altLang="en-US" smtClean="0"/>
              <a:pPr>
                <a:defRPr/>
              </a:pPr>
              <a:t>2020-3-16</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EEE7A71C-D120-4E69-B4FD-A6D00679A406}"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D5870C27-689F-4AC9-BE26-16F8A96FBEDD}" type="datetime1">
              <a:rPr lang="zh-CN" altLang="en-US" smtClean="0"/>
              <a:pPr>
                <a:defRPr/>
              </a:pPr>
              <a:t>2020-3-16</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5B9CE5B8-29FE-4069-8AAD-C063C0521E08}"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44E5FC43-2E15-49FF-AC71-86BB8769F150}" type="datetime1">
              <a:rPr lang="zh-CN" altLang="en-US" smtClean="0"/>
              <a:pPr>
                <a:defRPr/>
              </a:pPr>
              <a:t>2020-3-16</a:t>
            </a:fld>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58570EE7-689A-4079-A9EF-0E74634033F8}"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6522B0E0-791A-4971-BAEE-211B09F5C01F}" type="datetime1">
              <a:rPr lang="zh-CN" altLang="en-US" smtClean="0"/>
              <a:pPr>
                <a:defRPr/>
              </a:pPr>
              <a:t>2020-3-16</a:t>
            </a:fld>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2E9DA09A-EE66-414F-9F53-68C03D031532}" type="slidenum">
              <a:rPr lang="en-US" altLang="zh-CN" smtClean="0"/>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C3E735B6-467E-4ECB-9554-662D65A9DB49}" type="datetime1">
              <a:rPr lang="zh-CN" altLang="en-US" smtClean="0"/>
              <a:pPr>
                <a:defRPr/>
              </a:pPr>
              <a:t>2020-3-16</a:t>
            </a:fld>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36B31339-4FF4-484E-A0A3-E94F514B7C8F}" type="slidenum">
              <a:rPr lang="en-US" altLang="zh-CN" smtClean="0"/>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90A33C5D-47D0-47F5-B219-32C1AB37A8E1}" type="datetime1">
              <a:rPr lang="zh-CN" altLang="en-US" smtClean="0"/>
              <a:pPr>
                <a:defRPr/>
              </a:pPr>
              <a:t>2020-3-16</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B663F2D5-B0C3-4A46-A3E7-39E708BD838A}" type="slidenum">
              <a:rPr lang="en-US" altLang="zh-CN" smtClean="0"/>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F523950D-2CEE-4777-81B3-AFDAFD74C616}" type="datetime1">
              <a:rPr lang="zh-CN" altLang="en-US" smtClean="0"/>
              <a:pPr>
                <a:defRPr/>
              </a:pPr>
              <a:t>2020-3-16</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5AC1955D-643C-4EB4-A818-F267AD3B0162}"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2"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5"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51209"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51210"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94219" name="Rectangle 11"/>
          <p:cNvSpPr>
            <a:spLocks noGrp="1" noChangeArrowheads="1"/>
          </p:cNvSpPr>
          <p:nvPr>
            <p:ph type="dt" sz="half" idx="2"/>
          </p:nvPr>
        </p:nvSpPr>
        <p:spPr bwMode="auto">
          <a:xfrm>
            <a:off x="1162050"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400">
                <a:ea typeface="+mn-ea"/>
              </a:defRPr>
            </a:lvl1pPr>
          </a:lstStyle>
          <a:p>
            <a:pPr>
              <a:defRPr/>
            </a:pPr>
            <a:fld id="{555B60EE-3FE1-4505-BF7A-3C710C42B170}" type="datetime1">
              <a:rPr lang="zh-CN" altLang="en-US" smtClean="0"/>
              <a:pPr>
                <a:defRPr/>
              </a:pPr>
              <a:t>2020-3-16</a:t>
            </a:fld>
            <a:endParaRPr lang="en-US" altLang="zh-CN" dirty="0"/>
          </a:p>
        </p:txBody>
      </p:sp>
      <p:sp>
        <p:nvSpPr>
          <p:cNvPr id="94220" name="Rectangle 12"/>
          <p:cNvSpPr>
            <a:spLocks noGrp="1" noChangeArrowheads="1"/>
          </p:cNvSpPr>
          <p:nvPr>
            <p:ph type="ftr" sz="quarter" idx="3"/>
          </p:nvPr>
        </p:nvSpPr>
        <p:spPr bwMode="auto">
          <a:xfrm>
            <a:off x="3657600" y="635635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0" hangingPunct="0">
              <a:defRPr sz="1400">
                <a:ea typeface="+mn-ea"/>
              </a:defRPr>
            </a:lvl1pPr>
          </a:lstStyle>
          <a:p>
            <a:pPr>
              <a:defRPr/>
            </a:pPr>
            <a:endParaRPr lang="en-US" altLang="zh-CN" dirty="0"/>
          </a:p>
        </p:txBody>
      </p:sp>
      <p:sp>
        <p:nvSpPr>
          <p:cNvPr id="94221" name="Rectangle 13"/>
          <p:cNvSpPr>
            <a:spLocks noGrp="1" noChangeArrowheads="1"/>
          </p:cNvSpPr>
          <p:nvPr>
            <p:ph type="sldNum" sz="quarter" idx="4"/>
          </p:nvPr>
        </p:nvSpPr>
        <p:spPr bwMode="auto">
          <a:xfrm>
            <a:off x="7042150"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400">
                <a:ea typeface="+mn-ea"/>
              </a:defRPr>
            </a:lvl1pPr>
          </a:lstStyle>
          <a:p>
            <a:pPr>
              <a:defRPr/>
            </a:pPr>
            <a:fld id="{7CB3C181-B295-4168-AEE1-68891C041A6A}" type="slidenum">
              <a:rPr lang="zh-CN" altLang="en-US" smtClean="0"/>
              <a:pPr>
                <a:defRPr/>
              </a:pPr>
              <a:t>‹#›</a:t>
            </a:fld>
            <a:endParaRPr lang="en-US" altLang="zh-CN" dirty="0"/>
          </a:p>
        </p:txBody>
      </p:sp>
      <p:grpSp>
        <p:nvGrpSpPr>
          <p:cNvPr id="51214" name="Group 14"/>
          <p:cNvGrpSpPr>
            <a:grpSpLocks/>
          </p:cNvGrpSpPr>
          <p:nvPr/>
        </p:nvGrpSpPr>
        <p:grpSpPr bwMode="auto">
          <a:xfrm>
            <a:off x="0" y="898525"/>
            <a:ext cx="1439863" cy="1439863"/>
            <a:chOff x="0" y="680"/>
            <a:chExt cx="907" cy="907"/>
          </a:xfrm>
        </p:grpSpPr>
        <p:sp>
          <p:nvSpPr>
            <p:cNvPr id="94223" name="Freeform 15"/>
            <p:cNvSpPr>
              <a:spLocks/>
            </p:cNvSpPr>
            <p:nvPr/>
          </p:nvSpPr>
          <p:spPr bwMode="ltGray">
            <a:xfrm>
              <a:off x="453" y="1360"/>
              <a:ext cx="12" cy="227"/>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hangingPunct="0">
                <a:defRPr/>
              </a:pPr>
              <a:endParaRPr lang="zh-CN" altLang="en-US">
                <a:ea typeface="+mn-ea"/>
              </a:endParaRPr>
            </a:p>
          </p:txBody>
        </p:sp>
        <p:sp>
          <p:nvSpPr>
            <p:cNvPr id="94224" name="Freeform 16"/>
            <p:cNvSpPr>
              <a:spLocks/>
            </p:cNvSpPr>
            <p:nvPr/>
          </p:nvSpPr>
          <p:spPr bwMode="ltGray">
            <a:xfrm>
              <a:off x="453" y="680"/>
              <a:ext cx="12" cy="227"/>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94225" name="Freeform 17"/>
            <p:cNvSpPr>
              <a:spLocks/>
            </p:cNvSpPr>
            <p:nvPr/>
          </p:nvSpPr>
          <p:spPr bwMode="ltGray">
            <a:xfrm>
              <a:off x="453" y="906"/>
              <a:ext cx="12" cy="453"/>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94226" name="Freeform 18"/>
            <p:cNvSpPr>
              <a:spLocks/>
            </p:cNvSpPr>
            <p:nvPr/>
          </p:nvSpPr>
          <p:spPr bwMode="ltGray">
            <a:xfrm>
              <a:off x="0" y="1133"/>
              <a:ext cx="340"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sp>
          <p:nvSpPr>
            <p:cNvPr id="94227" name="Freeform 19"/>
            <p:cNvSpPr>
              <a:spLocks/>
            </p:cNvSpPr>
            <p:nvPr/>
          </p:nvSpPr>
          <p:spPr bwMode="ltGray">
            <a:xfrm>
              <a:off x="680" y="1133"/>
              <a:ext cx="227"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hangingPunct="0">
                <a:defRPr/>
              </a:pPr>
              <a:endParaRPr lang="zh-CN" altLang="en-US">
                <a:ea typeface="+mn-ea"/>
              </a:endParaRPr>
            </a:p>
          </p:txBody>
        </p:sp>
        <p:sp>
          <p:nvSpPr>
            <p:cNvPr id="94228" name="Freeform 20"/>
            <p:cNvSpPr>
              <a:spLocks/>
            </p:cNvSpPr>
            <p:nvPr/>
          </p:nvSpPr>
          <p:spPr bwMode="ltGray">
            <a:xfrm>
              <a:off x="226" y="1133"/>
              <a:ext cx="453"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grpSp>
    </p:spTree>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 id="2147483664" r:id="rId12"/>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zqf135@qq.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42.xml"/><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4.bin"/><Relationship Id="rId5" Type="http://schemas.openxmlformats.org/officeDocument/2006/relationships/image" Target="../media/image55.png"/><Relationship Id="rId4" Type="http://schemas.openxmlformats.org/officeDocument/2006/relationships/oleObject" Target="../embeddings/oleObject33.bin"/><Relationship Id="rId9" Type="http://schemas.openxmlformats.org/officeDocument/2006/relationships/image" Target="../media/image57.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8.png"/><Relationship Id="rId4" Type="http://schemas.openxmlformats.org/officeDocument/2006/relationships/oleObject" Target="../embeddings/oleObject36.bin"/></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44.xml"/><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8.bin"/><Relationship Id="rId5" Type="http://schemas.openxmlformats.org/officeDocument/2006/relationships/image" Target="../media/image59.png"/><Relationship Id="rId4" Type="http://schemas.openxmlformats.org/officeDocument/2006/relationships/oleObject" Target="../embeddings/oleObject37.bin"/><Relationship Id="rId9" Type="http://schemas.openxmlformats.org/officeDocument/2006/relationships/image" Target="../media/image6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46.xml"/><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1.bin"/><Relationship Id="rId11" Type="http://schemas.openxmlformats.org/officeDocument/2006/relationships/image" Target="../media/image65.png"/><Relationship Id="rId5" Type="http://schemas.openxmlformats.org/officeDocument/2006/relationships/image" Target="../media/image62.png"/><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64.png"/></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47.xml"/><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5.bin"/><Relationship Id="rId11" Type="http://schemas.openxmlformats.org/officeDocument/2006/relationships/image" Target="../media/image69.png"/><Relationship Id="rId5" Type="http://schemas.openxmlformats.org/officeDocument/2006/relationships/image" Target="../media/image66.png"/><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68.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0.png"/><Relationship Id="rId4" Type="http://schemas.openxmlformats.org/officeDocument/2006/relationships/oleObject" Target="../embeddings/oleObject48.bin"/></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2.wmf"/></Relationships>
</file>

<file path=ppt/slides/_rels/slide111.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2.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4.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6.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1.wmf"/><Relationship Id="rId4" Type="http://schemas.openxmlformats.org/officeDocument/2006/relationships/oleObject" Target="../embeddings/oleObject2.bin"/></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5.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7.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9.bin"/><Relationship Id="rId4" Type="http://schemas.openxmlformats.org/officeDocument/2006/relationships/image" Target="../media/image34.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37.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0.w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1.wmf"/><Relationship Id="rId4" Type="http://schemas.openxmlformats.org/officeDocument/2006/relationships/oleObject" Target="../embeddings/oleObject14.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2.wmf"/></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oleObject" Target="../embeddings/oleObject23.bin"/><Relationship Id="rId18" Type="http://schemas.openxmlformats.org/officeDocument/2006/relationships/oleObject" Target="../embeddings/oleObject27.bin"/><Relationship Id="rId3" Type="http://schemas.openxmlformats.org/officeDocument/2006/relationships/oleObject" Target="../embeddings/oleObject16.bin"/><Relationship Id="rId21" Type="http://schemas.openxmlformats.org/officeDocument/2006/relationships/oleObject" Target="../embeddings/oleObject30.bin"/><Relationship Id="rId7" Type="http://schemas.openxmlformats.org/officeDocument/2006/relationships/oleObject" Target="../embeddings/oleObject18.bin"/><Relationship Id="rId12" Type="http://schemas.openxmlformats.org/officeDocument/2006/relationships/oleObject" Target="../embeddings/oleObject22.bin"/><Relationship Id="rId17" Type="http://schemas.openxmlformats.org/officeDocument/2006/relationships/oleObject" Target="../embeddings/oleObject26.bin"/><Relationship Id="rId2" Type="http://schemas.openxmlformats.org/officeDocument/2006/relationships/slideLayout" Target="../slideLayouts/slideLayout6.xml"/><Relationship Id="rId16" Type="http://schemas.openxmlformats.org/officeDocument/2006/relationships/oleObject" Target="../embeddings/oleObject25.bin"/><Relationship Id="rId20" Type="http://schemas.openxmlformats.org/officeDocument/2006/relationships/oleObject" Target="../embeddings/oleObject29.bin"/><Relationship Id="rId1" Type="http://schemas.openxmlformats.org/officeDocument/2006/relationships/vmlDrawing" Target="../drawings/vmlDrawing9.vml"/><Relationship Id="rId6" Type="http://schemas.openxmlformats.org/officeDocument/2006/relationships/image" Target="../media/image44.wmf"/><Relationship Id="rId11" Type="http://schemas.openxmlformats.org/officeDocument/2006/relationships/oleObject" Target="../embeddings/oleObject21.bin"/><Relationship Id="rId5" Type="http://schemas.openxmlformats.org/officeDocument/2006/relationships/oleObject" Target="../embeddings/oleObject17.bin"/><Relationship Id="rId15" Type="http://schemas.openxmlformats.org/officeDocument/2006/relationships/image" Target="../media/image46.wmf"/><Relationship Id="rId10" Type="http://schemas.openxmlformats.org/officeDocument/2006/relationships/image" Target="../media/image45.wmf"/><Relationship Id="rId19" Type="http://schemas.openxmlformats.org/officeDocument/2006/relationships/oleObject" Target="../embeddings/oleObject28.bin"/><Relationship Id="rId4" Type="http://schemas.openxmlformats.org/officeDocument/2006/relationships/image" Target="../media/image43.wmf"/><Relationship Id="rId9" Type="http://schemas.openxmlformats.org/officeDocument/2006/relationships/oleObject" Target="../embeddings/oleObject20.bin"/><Relationship Id="rId14" Type="http://schemas.openxmlformats.org/officeDocument/2006/relationships/oleObject" Target="../embeddings/oleObject24.bin"/><Relationship Id="rId22" Type="http://schemas.openxmlformats.org/officeDocument/2006/relationships/oleObject" Target="../embeddings/oleObject3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9.png"/><Relationship Id="rId5" Type="http://schemas.openxmlformats.org/officeDocument/2006/relationships/image" Target="../media/image48.wmf"/><Relationship Id="rId4" Type="http://schemas.openxmlformats.org/officeDocument/2006/relationships/oleObject" Target="../embeddings/oleObject32.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6"/>
          <p:cNvSpPr>
            <a:spLocks noGrp="1" noChangeArrowheads="1"/>
          </p:cNvSpPr>
          <p:nvPr>
            <p:ph type="ctrTitle"/>
          </p:nvPr>
        </p:nvSpPr>
        <p:spPr/>
        <p:txBody>
          <a:bodyPr/>
          <a:lstStyle/>
          <a:p>
            <a:pPr eaLnBrk="1" hangingPunct="1">
              <a:defRPr/>
            </a:pPr>
            <a:r>
              <a:rPr lang="en-US" altLang="zh-CN" sz="5400" dirty="0" smtClean="0"/>
              <a:t>Digital Image Processing</a:t>
            </a:r>
            <a:endParaRPr lang="zh-CN" altLang="en-US" sz="5400" b="1" dirty="0" smtClean="0">
              <a:solidFill>
                <a:schemeClr val="folHlink"/>
              </a:solidFill>
              <a:effectLst>
                <a:outerShdw blurRad="38100" dist="38100" dir="2700000" algn="tl">
                  <a:srgbClr val="C0C0C0"/>
                </a:outerShdw>
              </a:effectLst>
            </a:endParaRPr>
          </a:p>
        </p:txBody>
      </p:sp>
      <p:sp>
        <p:nvSpPr>
          <p:cNvPr id="16386" name="Rectangle 7"/>
          <p:cNvSpPr>
            <a:spLocks noGrp="1" noChangeArrowheads="1"/>
          </p:cNvSpPr>
          <p:nvPr>
            <p:ph type="subTitle" idx="1"/>
          </p:nvPr>
        </p:nvSpPr>
        <p:spPr>
          <a:xfrm>
            <a:off x="395288" y="3500438"/>
            <a:ext cx="8497887" cy="2665412"/>
          </a:xfrm>
        </p:spPr>
        <p:txBody>
          <a:bodyPr/>
          <a:lstStyle/>
          <a:p>
            <a:pPr algn="l" eaLnBrk="1" hangingPunct="1">
              <a:lnSpc>
                <a:spcPct val="90000"/>
              </a:lnSpc>
              <a:spcBef>
                <a:spcPct val="50000"/>
              </a:spcBef>
              <a:buClrTx/>
              <a:buSzTx/>
            </a:pPr>
            <a:r>
              <a:rPr lang="zh-CN" altLang="en-US" b="1" dirty="0" smtClean="0">
                <a:latin typeface="华文新魏"/>
                <a:ea typeface="华文新魏"/>
                <a:cs typeface="华文新魏"/>
              </a:rPr>
              <a:t>   </a:t>
            </a:r>
            <a:r>
              <a:rPr lang="en-US" altLang="zh-CN" b="1" dirty="0">
                <a:ea typeface="楷体_GB2312"/>
              </a:rPr>
              <a:t>Associate Prof</a:t>
            </a:r>
            <a:r>
              <a:rPr lang="en-US" altLang="zh-CN" b="1" dirty="0" smtClean="0">
                <a:ea typeface="楷体_GB2312"/>
              </a:rPr>
              <a:t>.</a:t>
            </a:r>
            <a:r>
              <a:rPr lang="zh-CN" altLang="en-US" b="1" dirty="0" smtClean="0">
                <a:latin typeface="华文新魏"/>
                <a:ea typeface="华文新魏"/>
                <a:cs typeface="华文新魏"/>
              </a:rPr>
              <a:t>  </a:t>
            </a:r>
            <a:r>
              <a:rPr lang="zh-CN" altLang="en-US" sz="2800" b="1" dirty="0" smtClean="0">
                <a:latin typeface="华文新魏"/>
                <a:ea typeface="华文新魏"/>
                <a:cs typeface="华文新魏"/>
              </a:rPr>
              <a:t> </a:t>
            </a:r>
            <a:r>
              <a:rPr lang="en-US" altLang="zh-CN" sz="2800" b="1" dirty="0" smtClean="0">
                <a:latin typeface="Times New Roman" pitchFamily="18" charset="0"/>
                <a:ea typeface="楷体_GB2312"/>
                <a:cs typeface="Times New Roman" pitchFamily="18" charset="0"/>
              </a:rPr>
              <a:t>Zhang </a:t>
            </a:r>
            <a:r>
              <a:rPr lang="en-US" altLang="zh-CN" sz="2800" b="1" dirty="0" err="1" smtClean="0">
                <a:latin typeface="Times New Roman" pitchFamily="18" charset="0"/>
                <a:ea typeface="楷体_GB2312"/>
                <a:cs typeface="Times New Roman" pitchFamily="18" charset="0"/>
              </a:rPr>
              <a:t>Qingfeng</a:t>
            </a:r>
            <a:r>
              <a:rPr lang="en-US" altLang="zh-CN" sz="2800" b="1" dirty="0" smtClean="0">
                <a:latin typeface="Times New Roman" pitchFamily="18" charset="0"/>
                <a:ea typeface="楷体_GB2312"/>
                <a:cs typeface="Times New Roman" pitchFamily="18" charset="0"/>
              </a:rPr>
              <a:t>(</a:t>
            </a:r>
            <a:r>
              <a:rPr lang="zh-CN" altLang="en-US" sz="2800" b="1" dirty="0" smtClean="0">
                <a:latin typeface="Times New Roman" pitchFamily="18" charset="0"/>
                <a:ea typeface="楷体_GB2312"/>
                <a:cs typeface="Times New Roman" pitchFamily="18" charset="0"/>
              </a:rPr>
              <a:t>张庆丰</a:t>
            </a:r>
            <a:r>
              <a:rPr lang="en-US" altLang="zh-CN" sz="2800" b="1" dirty="0" smtClean="0">
                <a:latin typeface="Times New Roman" pitchFamily="18" charset="0"/>
                <a:ea typeface="楷体_GB2312"/>
                <a:cs typeface="Times New Roman" pitchFamily="18" charset="0"/>
              </a:rPr>
              <a:t>) </a:t>
            </a:r>
          </a:p>
          <a:p>
            <a:pPr algn="l" eaLnBrk="1" hangingPunct="1">
              <a:lnSpc>
                <a:spcPct val="90000"/>
              </a:lnSpc>
              <a:spcBef>
                <a:spcPct val="50000"/>
              </a:spcBef>
              <a:buClrTx/>
              <a:buSzTx/>
              <a:buFontTx/>
              <a:buNone/>
            </a:pPr>
            <a:r>
              <a:rPr lang="en-US" altLang="zh-CN" sz="2800" b="1" dirty="0">
                <a:ea typeface="楷体_GB2312"/>
              </a:rPr>
              <a:t> </a:t>
            </a:r>
            <a:r>
              <a:rPr lang="en-US" altLang="zh-CN" sz="2800" b="1" dirty="0" smtClean="0">
                <a:ea typeface="楷体_GB2312"/>
              </a:rPr>
              <a:t>   </a:t>
            </a:r>
            <a:r>
              <a:rPr lang="en-US" altLang="zh-CN" sz="2800" dirty="0" smtClean="0">
                <a:latin typeface="Times New Roman" pitchFamily="18" charset="0"/>
                <a:ea typeface="华文新魏"/>
                <a:cs typeface="Times New Roman" pitchFamily="18" charset="0"/>
              </a:rPr>
              <a:t>Department of Computer Science, Jinan University</a:t>
            </a:r>
            <a:endParaRPr lang="zh-CN" altLang="en-US" sz="2800" dirty="0" smtClean="0">
              <a:latin typeface="Times New Roman" pitchFamily="18" charset="0"/>
              <a:ea typeface="楷体_GB2312"/>
              <a:cs typeface="Times New Roman" pitchFamily="18" charset="0"/>
            </a:endParaRPr>
          </a:p>
          <a:p>
            <a:pPr algn="l" eaLnBrk="1" hangingPunct="1">
              <a:lnSpc>
                <a:spcPct val="90000"/>
              </a:lnSpc>
              <a:spcBef>
                <a:spcPct val="50000"/>
              </a:spcBef>
              <a:buClrTx/>
              <a:buSzTx/>
              <a:buFontTx/>
              <a:buNone/>
            </a:pPr>
            <a:r>
              <a:rPr lang="zh-CN" altLang="en-US" sz="2800" dirty="0" smtClean="0">
                <a:latin typeface="Times New Roman" pitchFamily="18" charset="0"/>
                <a:ea typeface="楷体_GB2312"/>
                <a:cs typeface="Times New Roman" pitchFamily="18" charset="0"/>
              </a:rPr>
              <a:t>      </a:t>
            </a:r>
            <a:r>
              <a:rPr lang="en-US" altLang="zh-CN" sz="2800" dirty="0" smtClean="0">
                <a:latin typeface="Times New Roman" pitchFamily="18" charset="0"/>
                <a:ea typeface="楷体_GB2312"/>
                <a:cs typeface="Times New Roman" pitchFamily="18" charset="0"/>
              </a:rPr>
              <a:t>Room 415, </a:t>
            </a:r>
            <a:r>
              <a:rPr lang="en-US" altLang="zh-CN" sz="2800" dirty="0" err="1" smtClean="0">
                <a:latin typeface="Times New Roman" pitchFamily="18" charset="0"/>
                <a:ea typeface="楷体_GB2312"/>
                <a:cs typeface="Times New Roman" pitchFamily="18" charset="0"/>
              </a:rPr>
              <a:t>Nanhailou</a:t>
            </a:r>
            <a:r>
              <a:rPr lang="en-US" altLang="zh-CN" sz="2800" dirty="0" smtClean="0">
                <a:latin typeface="Times New Roman" pitchFamily="18" charset="0"/>
                <a:ea typeface="楷体_GB2312"/>
                <a:cs typeface="Times New Roman" pitchFamily="18" charset="0"/>
              </a:rPr>
              <a:t> Building, JNU</a:t>
            </a:r>
            <a:endParaRPr lang="zh-CN" altLang="en-US" sz="2800" dirty="0" smtClean="0">
              <a:latin typeface="Times New Roman" pitchFamily="18" charset="0"/>
              <a:ea typeface="楷体_GB2312"/>
              <a:cs typeface="Times New Roman" pitchFamily="18" charset="0"/>
            </a:endParaRPr>
          </a:p>
          <a:p>
            <a:pPr algn="l" eaLnBrk="1" hangingPunct="1">
              <a:lnSpc>
                <a:spcPct val="90000"/>
              </a:lnSpc>
              <a:spcBef>
                <a:spcPct val="50000"/>
              </a:spcBef>
              <a:buClrTx/>
              <a:buSzTx/>
              <a:buFontTx/>
              <a:buNone/>
            </a:pPr>
            <a:r>
              <a:rPr lang="en-US" altLang="zh-CN" sz="2800" dirty="0" smtClean="0">
                <a:latin typeface="Times New Roman" pitchFamily="18" charset="0"/>
                <a:ea typeface="仿宋_GB2312"/>
                <a:cs typeface="Times New Roman" pitchFamily="18" charset="0"/>
              </a:rPr>
              <a:t>       </a:t>
            </a:r>
            <a:r>
              <a:rPr lang="en-US" altLang="zh-CN" sz="2800" dirty="0" smtClean="0">
                <a:latin typeface="Times New Roman" pitchFamily="18" charset="0"/>
                <a:ea typeface="MingLiU" pitchFamily="49" charset="-120"/>
                <a:cs typeface="Times New Roman" pitchFamily="18" charset="0"/>
              </a:rPr>
              <a:t>Email: </a:t>
            </a:r>
            <a:r>
              <a:rPr lang="en-US" altLang="zh-CN" sz="2800" dirty="0" smtClean="0">
                <a:latin typeface="Times New Roman" pitchFamily="18" charset="0"/>
                <a:ea typeface="MingLiU" pitchFamily="49" charset="-120"/>
                <a:cs typeface="Times New Roman" pitchFamily="18" charset="0"/>
                <a:hlinkClick r:id="rId2"/>
              </a:rPr>
              <a:t>zqf135@qq.com</a:t>
            </a:r>
            <a:endParaRPr lang="en-US" altLang="zh-CN" sz="2800" dirty="0" smtClean="0">
              <a:latin typeface="Times New Roman" pitchFamily="18" charset="0"/>
              <a:ea typeface="MingLiU" pitchFamily="49" charset="-120"/>
              <a:cs typeface="Times New Roman" pitchFamily="18" charset="0"/>
            </a:endParaRPr>
          </a:p>
        </p:txBody>
      </p:sp>
      <p:sp>
        <p:nvSpPr>
          <p:cNvPr id="4" name="灯片编号占位符 3"/>
          <p:cNvSpPr>
            <a:spLocks noGrp="1"/>
          </p:cNvSpPr>
          <p:nvPr>
            <p:ph type="sldNum" sz="quarter" idx="12"/>
          </p:nvPr>
        </p:nvSpPr>
        <p:spPr/>
        <p:txBody>
          <a:bodyPr/>
          <a:lstStyle/>
          <a:p>
            <a:pPr>
              <a:defRPr/>
            </a:pPr>
            <a:fld id="{F6D0D007-F080-4BAF-899F-CE7B56CF68CA}" type="slidenum">
              <a:rPr lang="zh-CN" altLang="en-US" smtClean="0"/>
              <a:pPr>
                <a:defRPr/>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ltLang="zh-CN" dirty="0" smtClean="0"/>
              <a:t>2 classes of receptors: cones</a:t>
            </a:r>
            <a:br>
              <a:rPr lang="en-US" altLang="zh-CN" dirty="0" smtClean="0"/>
            </a:br>
            <a:r>
              <a:rPr lang="en-US" altLang="zh-CN" dirty="0" smtClean="0"/>
              <a:t>and rods</a:t>
            </a:r>
          </a:p>
        </p:txBody>
      </p:sp>
      <p:sp>
        <p:nvSpPr>
          <p:cNvPr id="37890" name="Rectangle 3"/>
          <p:cNvSpPr>
            <a:spLocks noGrp="1" noChangeArrowheads="1"/>
          </p:cNvSpPr>
          <p:nvPr>
            <p:ph idx="1"/>
          </p:nvPr>
        </p:nvSpPr>
        <p:spPr/>
        <p:txBody>
          <a:bodyPr/>
          <a:lstStyle/>
          <a:p>
            <a:r>
              <a:rPr lang="en-US" altLang="zh-CN" sz="2800" dirty="0" smtClean="0"/>
              <a:t>Distribution of cones and rods</a:t>
            </a:r>
          </a:p>
        </p:txBody>
      </p:sp>
      <p:pic>
        <p:nvPicPr>
          <p:cNvPr id="13313" name="Picture 1"/>
          <p:cNvPicPr>
            <a:picLocks noChangeAspect="1" noChangeArrowheads="1"/>
          </p:cNvPicPr>
          <p:nvPr/>
        </p:nvPicPr>
        <p:blipFill>
          <a:blip r:embed="rId2" cstate="print"/>
          <a:srcRect/>
          <a:stretch>
            <a:fillRect/>
          </a:stretch>
        </p:blipFill>
        <p:spPr bwMode="auto">
          <a:xfrm>
            <a:off x="107504" y="2627337"/>
            <a:ext cx="6219825" cy="3609975"/>
          </a:xfrm>
          <a:prstGeom prst="rect">
            <a:avLst/>
          </a:prstGeom>
          <a:noFill/>
          <a:ln w="9525">
            <a:noFill/>
            <a:miter lim="800000"/>
            <a:headEnd/>
            <a:tailEnd/>
          </a:ln>
        </p:spPr>
      </p:pic>
      <p:pic>
        <p:nvPicPr>
          <p:cNvPr id="13314" name="Picture 2"/>
          <p:cNvPicPr>
            <a:picLocks noChangeAspect="1" noChangeArrowheads="1"/>
          </p:cNvPicPr>
          <p:nvPr/>
        </p:nvPicPr>
        <p:blipFill>
          <a:blip r:embed="rId3" cstate="print"/>
          <a:srcRect/>
          <a:stretch>
            <a:fillRect/>
          </a:stretch>
        </p:blipFill>
        <p:spPr bwMode="auto">
          <a:xfrm>
            <a:off x="6228184" y="2780928"/>
            <a:ext cx="2847975" cy="310515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10</a:t>
            </a:fld>
            <a:endParaRPr lang="en-US" altLang="zh-CN"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endParaRPr lang="en-US" altLang="zh-CN" sz="4000" dirty="0" smtClean="0">
              <a:ea typeface="宋体" charset="-122"/>
            </a:endParaRP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sz="2800" dirty="0" smtClean="0"/>
              <a:t>Another common use of image multiplication is in </a:t>
            </a:r>
            <a:r>
              <a:rPr lang="en-US" altLang="zh-CN" sz="2800" i="1" dirty="0" smtClean="0"/>
              <a:t>masking</a:t>
            </a:r>
            <a:r>
              <a:rPr lang="en-US" altLang="zh-CN" sz="2800" dirty="0" smtClean="0"/>
              <a:t>, also called </a:t>
            </a:r>
            <a:r>
              <a:rPr lang="en-US" altLang="zh-CN" sz="2800" i="1" dirty="0" smtClean="0"/>
              <a:t>region of interest (ROI), </a:t>
            </a:r>
            <a:r>
              <a:rPr lang="en-US" altLang="zh-CN" sz="2800" dirty="0" smtClean="0"/>
              <a:t>operations. </a:t>
            </a:r>
          </a:p>
          <a:p>
            <a:r>
              <a:rPr lang="en-US" altLang="zh-CN" sz="2800" dirty="0" smtClean="0"/>
              <a:t>The process can highlight the ROI in one image.</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100</a:t>
            </a:fld>
            <a:endParaRPr lang="en-US" altLang="zh-CN"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endParaRPr lang="zh-CN" altLang="zh-CN"/>
          </a:p>
        </p:txBody>
      </p:sp>
      <p:sp>
        <p:nvSpPr>
          <p:cNvPr id="59395" name="Rectangle 3"/>
          <p:cNvSpPr>
            <a:spLocks noGrp="1" noChangeArrowheads="1"/>
          </p:cNvSpPr>
          <p:nvPr>
            <p:ph type="body" idx="1"/>
          </p:nvPr>
        </p:nvSpPr>
        <p:spPr/>
        <p:txBody>
          <a:bodyPr/>
          <a:lstStyle/>
          <a:p>
            <a:r>
              <a:rPr lang="en-US" altLang="zh-TW"/>
              <a:t>Image multiplication</a:t>
            </a:r>
          </a:p>
        </p:txBody>
      </p:sp>
      <p:pic>
        <p:nvPicPr>
          <p:cNvPr id="59396" name="Picture 4"/>
          <p:cNvPicPr>
            <a:picLocks noChangeAspect="1" noChangeArrowheads="1"/>
          </p:cNvPicPr>
          <p:nvPr/>
        </p:nvPicPr>
        <p:blipFill>
          <a:blip r:embed="rId2" cstate="print"/>
          <a:srcRect/>
          <a:stretch>
            <a:fillRect/>
          </a:stretch>
        </p:blipFill>
        <p:spPr bwMode="auto">
          <a:xfrm>
            <a:off x="381000" y="2996952"/>
            <a:ext cx="8686800" cy="3181350"/>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101</a:t>
            </a:fld>
            <a:endParaRPr lang="en-US" altLang="zh-C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Set and logical operation</a:t>
            </a: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sz="2800" dirty="0" smtClean="0">
                <a:ea typeface="宋体" charset="-122"/>
              </a:rPr>
              <a:t>A </a:t>
            </a:r>
            <a:r>
              <a:rPr lang="en-US" altLang="zh-CN" sz="2800" b="1" i="1" dirty="0" smtClean="0">
                <a:solidFill>
                  <a:srgbClr val="009900"/>
                </a:solidFill>
                <a:ea typeface="宋体" charset="-122"/>
              </a:rPr>
              <a:t>set</a:t>
            </a:r>
            <a:r>
              <a:rPr lang="en-US" altLang="zh-CN" sz="2800" dirty="0" smtClean="0">
                <a:ea typeface="宋体" charset="-122"/>
              </a:rPr>
              <a:t> is a collection of objects, with each object in a set often referred to as an </a:t>
            </a:r>
            <a:r>
              <a:rPr lang="en-US" altLang="zh-CN" sz="2800" b="1" i="1" dirty="0" smtClean="0">
                <a:solidFill>
                  <a:srgbClr val="009900"/>
                </a:solidFill>
                <a:ea typeface="宋体" charset="-122"/>
              </a:rPr>
              <a:t>element</a:t>
            </a:r>
            <a:r>
              <a:rPr lang="en-US" altLang="zh-CN" sz="2800" dirty="0" smtClean="0">
                <a:ea typeface="宋体" charset="-122"/>
              </a:rPr>
              <a:t> or </a:t>
            </a:r>
            <a:r>
              <a:rPr lang="en-US" altLang="zh-CN" sz="2800" b="1" i="1" dirty="0" smtClean="0">
                <a:solidFill>
                  <a:srgbClr val="009900"/>
                </a:solidFill>
                <a:ea typeface="宋体" charset="-122"/>
              </a:rPr>
              <a:t>member</a:t>
            </a:r>
            <a:r>
              <a:rPr lang="en-US" altLang="zh-CN" sz="2800" dirty="0" smtClean="0">
                <a:ea typeface="宋体" charset="-122"/>
              </a:rPr>
              <a:t> of the set.  Familiar examples include the set of all image processing books in the world, the set of prime numbers, and the set of planets circling the sun.  Typically, sets are represented by uppercase letters, such as </a:t>
            </a:r>
            <a:r>
              <a:rPr lang="en-US" altLang="zh-CN" sz="2800" i="1" dirty="0" smtClean="0">
                <a:ea typeface="宋体" charset="-122"/>
              </a:rPr>
              <a:t>A</a:t>
            </a:r>
            <a:r>
              <a:rPr lang="en-US" altLang="zh-CN" sz="2800" dirty="0" smtClean="0">
                <a:ea typeface="宋体" charset="-122"/>
              </a:rPr>
              <a:t>, </a:t>
            </a:r>
            <a:r>
              <a:rPr lang="en-US" altLang="zh-CN" sz="2800" i="1" dirty="0" smtClean="0">
                <a:ea typeface="宋体" charset="-122"/>
              </a:rPr>
              <a:t>B</a:t>
            </a:r>
            <a:r>
              <a:rPr lang="en-US" altLang="zh-CN" sz="2800" dirty="0" smtClean="0">
                <a:ea typeface="宋体" charset="-122"/>
              </a:rPr>
              <a:t>, and </a:t>
            </a:r>
            <a:r>
              <a:rPr lang="en-US" altLang="zh-CN" sz="2800" i="1" dirty="0" smtClean="0">
                <a:ea typeface="宋体" charset="-122"/>
              </a:rPr>
              <a:t>C</a:t>
            </a:r>
            <a:r>
              <a:rPr lang="en-US" altLang="zh-CN" sz="2800" dirty="0" smtClean="0">
                <a:ea typeface="宋体" charset="-122"/>
              </a:rPr>
              <a:t>, and members of sets by lowercase letters, such as </a:t>
            </a:r>
            <a:r>
              <a:rPr lang="en-US" altLang="zh-CN" sz="2800" i="1" dirty="0" smtClean="0">
                <a:ea typeface="宋体" charset="-122"/>
              </a:rPr>
              <a:t>a</a:t>
            </a:r>
            <a:r>
              <a:rPr lang="en-US" altLang="zh-CN" sz="2800" dirty="0" smtClean="0">
                <a:ea typeface="宋体" charset="-122"/>
              </a:rPr>
              <a:t>, </a:t>
            </a:r>
            <a:r>
              <a:rPr lang="en-US" altLang="zh-CN" sz="2800" i="1" dirty="0" smtClean="0">
                <a:ea typeface="宋体" charset="-122"/>
              </a:rPr>
              <a:t>b</a:t>
            </a:r>
            <a:r>
              <a:rPr lang="en-US" altLang="zh-CN" sz="2800" dirty="0" smtClean="0">
                <a:ea typeface="宋体" charset="-122"/>
              </a:rPr>
              <a:t>, and </a:t>
            </a:r>
            <a:r>
              <a:rPr lang="en-US" altLang="zh-CN" sz="2800" i="1" dirty="0" smtClean="0">
                <a:ea typeface="宋体" charset="-122"/>
              </a:rPr>
              <a:t>c</a:t>
            </a:r>
            <a:r>
              <a:rPr lang="en-US" altLang="zh-CN" sz="2800" dirty="0" smtClean="0">
                <a:ea typeface="宋体" charset="-122"/>
              </a:rPr>
              <a:t>.</a:t>
            </a:r>
            <a:endParaRPr lang="en-US" altLang="zh-CN" sz="2800" dirty="0" smtClean="0"/>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102</a:t>
            </a:fld>
            <a:endParaRPr lang="en-US" altLang="zh-CN"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Set and logical operation</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103</a:t>
            </a:fld>
            <a:endParaRPr lang="en-US" altLang="zh-CN" dirty="0"/>
          </a:p>
        </p:txBody>
      </p:sp>
      <p:sp>
        <p:nvSpPr>
          <p:cNvPr id="5" name="Text Box 5"/>
          <p:cNvSpPr txBox="1">
            <a:spLocks noChangeArrowheads="1"/>
          </p:cNvSpPr>
          <p:nvPr/>
        </p:nvSpPr>
        <p:spPr bwMode="auto">
          <a:xfrm>
            <a:off x="663575" y="1878013"/>
            <a:ext cx="7626350" cy="457200"/>
          </a:xfrm>
          <a:prstGeom prst="rect">
            <a:avLst/>
          </a:prstGeom>
          <a:noFill/>
          <a:ln w="9525">
            <a:noFill/>
            <a:miter lim="800000"/>
            <a:headEnd/>
            <a:tailEnd/>
          </a:ln>
        </p:spPr>
        <p:txBody>
          <a:bodyPr>
            <a:spAutoFit/>
          </a:bodyPr>
          <a:lstStyle/>
          <a:p>
            <a:r>
              <a:rPr lang="en-US" altLang="zh-CN" dirty="0">
                <a:ea typeface="宋体" charset="-122"/>
              </a:rPr>
              <a:t>We denote </a:t>
            </a:r>
            <a:r>
              <a:rPr lang="en-US" altLang="zh-CN" dirty="0" smtClean="0">
                <a:ea typeface="宋体" charset="-122"/>
              </a:rPr>
              <a:t>the </a:t>
            </a:r>
            <a:r>
              <a:rPr lang="en-US" altLang="zh-CN" dirty="0">
                <a:ea typeface="宋体" charset="-122"/>
              </a:rPr>
              <a:t>fact that an </a:t>
            </a:r>
            <a:r>
              <a:rPr lang="en-US" altLang="zh-CN" b="1" i="1" dirty="0">
                <a:solidFill>
                  <a:srgbClr val="009900"/>
                </a:solidFill>
                <a:ea typeface="宋体" charset="-122"/>
              </a:rPr>
              <a:t>element</a:t>
            </a:r>
            <a:r>
              <a:rPr lang="en-US" altLang="zh-CN" dirty="0">
                <a:ea typeface="宋体" charset="-122"/>
              </a:rPr>
              <a:t> </a:t>
            </a:r>
            <a:r>
              <a:rPr lang="en-US" altLang="zh-CN" i="1" dirty="0">
                <a:ea typeface="宋体" charset="-122"/>
              </a:rPr>
              <a:t>a</a:t>
            </a:r>
            <a:r>
              <a:rPr lang="en-US" altLang="zh-CN" dirty="0">
                <a:ea typeface="宋体" charset="-122"/>
              </a:rPr>
              <a:t> </a:t>
            </a:r>
            <a:r>
              <a:rPr lang="en-US" altLang="zh-CN" b="1" i="1" dirty="0">
                <a:solidFill>
                  <a:srgbClr val="009900"/>
                </a:solidFill>
                <a:ea typeface="宋体" charset="-122"/>
              </a:rPr>
              <a:t>belongs</a:t>
            </a:r>
            <a:r>
              <a:rPr lang="en-US" altLang="zh-CN" dirty="0">
                <a:ea typeface="宋体" charset="-122"/>
              </a:rPr>
              <a:t> to set </a:t>
            </a:r>
            <a:r>
              <a:rPr lang="en-US" altLang="zh-CN" i="1" dirty="0">
                <a:ea typeface="宋体" charset="-122"/>
              </a:rPr>
              <a:t>A</a:t>
            </a:r>
            <a:r>
              <a:rPr lang="en-US" altLang="zh-CN" dirty="0">
                <a:ea typeface="宋体" charset="-122"/>
              </a:rPr>
              <a:t> by</a:t>
            </a:r>
          </a:p>
        </p:txBody>
      </p:sp>
      <p:grpSp>
        <p:nvGrpSpPr>
          <p:cNvPr id="6" name="Group 12"/>
          <p:cNvGrpSpPr>
            <a:grpSpLocks/>
          </p:cNvGrpSpPr>
          <p:nvPr/>
        </p:nvGrpSpPr>
        <p:grpSpPr bwMode="auto">
          <a:xfrm>
            <a:off x="4151313" y="2435225"/>
            <a:ext cx="931862" cy="314325"/>
            <a:chOff x="2615" y="1378"/>
            <a:chExt cx="587" cy="198"/>
          </a:xfrm>
        </p:grpSpPr>
        <p:graphicFrame>
          <p:nvGraphicFramePr>
            <p:cNvPr id="7" name="Object 6"/>
            <p:cNvGraphicFramePr>
              <a:graphicFrameLocks noChangeAspect="1"/>
            </p:cNvGraphicFramePr>
            <p:nvPr/>
          </p:nvGraphicFramePr>
          <p:xfrm>
            <a:off x="2617" y="1384"/>
            <a:ext cx="527" cy="187"/>
          </p:xfrm>
          <a:graphic>
            <a:graphicData uri="http://schemas.openxmlformats.org/presentationml/2006/ole">
              <mc:AlternateContent xmlns:mc="http://schemas.openxmlformats.org/markup-compatibility/2006">
                <mc:Choice xmlns:v="urn:schemas-microsoft-com:vml" Requires="v">
                  <p:oleObj spid="_x0000_s166932" name="CorelPhotoPaint.Image.8" r:id="rId4" imgW="662717" imgH="236140" progId="">
                    <p:embed/>
                  </p:oleObj>
                </mc:Choice>
                <mc:Fallback>
                  <p:oleObj name="CorelPhotoPaint.Image.8" r:id="rId4" imgW="662717" imgH="23614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7" y="1384"/>
                          <a:ext cx="527"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a:spLocks noChangeArrowheads="1"/>
            </p:cNvSpPr>
            <p:nvPr/>
          </p:nvSpPr>
          <p:spPr bwMode="auto">
            <a:xfrm>
              <a:off x="2615" y="1378"/>
              <a:ext cx="587" cy="198"/>
            </a:xfrm>
            <a:prstGeom prst="rect">
              <a:avLst/>
            </a:prstGeom>
            <a:noFill/>
            <a:ln w="9525">
              <a:solidFill>
                <a:srgbClr val="FF0000"/>
              </a:solidFill>
              <a:miter lim="800000"/>
              <a:headEnd/>
              <a:tailEnd/>
            </a:ln>
          </p:spPr>
          <p:txBody>
            <a:bodyPr wrap="none" anchor="ctr"/>
            <a:lstStyle/>
            <a:p>
              <a:endParaRPr lang="he-IL"/>
            </a:p>
          </p:txBody>
        </p:sp>
      </p:grpSp>
      <p:sp>
        <p:nvSpPr>
          <p:cNvPr id="9" name="Text Box 8"/>
          <p:cNvSpPr txBox="1">
            <a:spLocks noChangeArrowheads="1"/>
          </p:cNvSpPr>
          <p:nvPr/>
        </p:nvSpPr>
        <p:spPr bwMode="auto">
          <a:xfrm>
            <a:off x="663575" y="2786063"/>
            <a:ext cx="5164138" cy="457200"/>
          </a:xfrm>
          <a:prstGeom prst="rect">
            <a:avLst/>
          </a:prstGeom>
          <a:noFill/>
          <a:ln w="9525">
            <a:noFill/>
            <a:miter lim="800000"/>
            <a:headEnd/>
            <a:tailEnd/>
          </a:ln>
        </p:spPr>
        <p:txBody>
          <a:bodyPr wrap="none">
            <a:spAutoFit/>
          </a:bodyPr>
          <a:lstStyle/>
          <a:p>
            <a:r>
              <a:rPr lang="en-US" altLang="zh-CN">
                <a:ea typeface="宋体" charset="-122"/>
              </a:rPr>
              <a:t>If </a:t>
            </a:r>
            <a:r>
              <a:rPr lang="en-US" altLang="zh-CN" i="1">
                <a:ea typeface="宋体" charset="-122"/>
              </a:rPr>
              <a:t>a</a:t>
            </a:r>
            <a:r>
              <a:rPr lang="en-US" altLang="zh-CN">
                <a:ea typeface="宋体" charset="-122"/>
              </a:rPr>
              <a:t> is not an element of </a:t>
            </a:r>
            <a:r>
              <a:rPr lang="en-US" altLang="zh-CN" i="1">
                <a:ea typeface="宋体" charset="-122"/>
              </a:rPr>
              <a:t>A</a:t>
            </a:r>
            <a:r>
              <a:rPr lang="en-US" altLang="zh-CN">
                <a:ea typeface="宋体" charset="-122"/>
              </a:rPr>
              <a:t>, then we write</a:t>
            </a:r>
          </a:p>
        </p:txBody>
      </p:sp>
      <p:grpSp>
        <p:nvGrpSpPr>
          <p:cNvPr id="10" name="Group 13"/>
          <p:cNvGrpSpPr>
            <a:grpSpLocks/>
          </p:cNvGrpSpPr>
          <p:nvPr/>
        </p:nvGrpSpPr>
        <p:grpSpPr bwMode="auto">
          <a:xfrm>
            <a:off x="4124325" y="3308350"/>
            <a:ext cx="985838" cy="385763"/>
            <a:chOff x="2598" y="1886"/>
            <a:chExt cx="621" cy="243"/>
          </a:xfrm>
        </p:grpSpPr>
        <p:graphicFrame>
          <p:nvGraphicFramePr>
            <p:cNvPr id="11" name="Object 9"/>
            <p:cNvGraphicFramePr>
              <a:graphicFrameLocks noChangeAspect="1"/>
            </p:cNvGraphicFramePr>
            <p:nvPr/>
          </p:nvGraphicFramePr>
          <p:xfrm>
            <a:off x="2611" y="1897"/>
            <a:ext cx="582" cy="180"/>
          </p:xfrm>
          <a:graphic>
            <a:graphicData uri="http://schemas.openxmlformats.org/presentationml/2006/ole">
              <mc:AlternateContent xmlns:mc="http://schemas.openxmlformats.org/markup-compatibility/2006">
                <mc:Choice xmlns:v="urn:schemas-microsoft-com:vml" Requires="v">
                  <p:oleObj spid="_x0000_s166933" name="CorelPhotoPaint.Image.8" r:id="rId6" imgW="662717" imgH="205540" progId="">
                    <p:embed/>
                  </p:oleObj>
                </mc:Choice>
                <mc:Fallback>
                  <p:oleObj name="CorelPhotoPaint.Image.8" r:id="rId6" imgW="662717" imgH="205540" progId="">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1" y="1897"/>
                          <a:ext cx="582"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11"/>
            <p:cNvSpPr>
              <a:spLocks noChangeArrowheads="1"/>
            </p:cNvSpPr>
            <p:nvPr/>
          </p:nvSpPr>
          <p:spPr bwMode="auto">
            <a:xfrm>
              <a:off x="2598" y="1886"/>
              <a:ext cx="621" cy="243"/>
            </a:xfrm>
            <a:prstGeom prst="rect">
              <a:avLst/>
            </a:prstGeom>
            <a:noFill/>
            <a:ln w="9525">
              <a:solidFill>
                <a:srgbClr val="FF0000"/>
              </a:solidFill>
              <a:miter lim="800000"/>
              <a:headEnd/>
              <a:tailEnd/>
            </a:ln>
          </p:spPr>
          <p:txBody>
            <a:bodyPr wrap="none" anchor="ctr"/>
            <a:lstStyle/>
            <a:p>
              <a:endParaRPr lang="he-IL"/>
            </a:p>
          </p:txBody>
        </p:sp>
      </p:grpSp>
      <p:sp>
        <p:nvSpPr>
          <p:cNvPr id="13" name="Text Box 14"/>
          <p:cNvSpPr txBox="1">
            <a:spLocks noChangeArrowheads="1"/>
          </p:cNvSpPr>
          <p:nvPr/>
        </p:nvSpPr>
        <p:spPr bwMode="auto">
          <a:xfrm>
            <a:off x="660400" y="3744913"/>
            <a:ext cx="7294563" cy="1917700"/>
          </a:xfrm>
          <a:prstGeom prst="rect">
            <a:avLst/>
          </a:prstGeom>
          <a:noFill/>
          <a:ln w="9525">
            <a:noFill/>
            <a:miter lim="800000"/>
            <a:headEnd/>
            <a:tailEnd/>
          </a:ln>
        </p:spPr>
        <p:txBody>
          <a:bodyPr>
            <a:spAutoFit/>
          </a:bodyPr>
          <a:lstStyle/>
          <a:p>
            <a:r>
              <a:rPr lang="en-US" altLang="zh-CN">
                <a:ea typeface="宋体" charset="-122"/>
              </a:rPr>
              <a:t>A set can be specified by listing all of its elements, or by listing properties common to all elements.  For example, suppose that </a:t>
            </a:r>
            <a:r>
              <a:rPr lang="en-US" altLang="zh-CN" i="1">
                <a:ea typeface="宋体" charset="-122"/>
              </a:rPr>
              <a:t>I</a:t>
            </a:r>
            <a:r>
              <a:rPr lang="en-US" altLang="zh-CN">
                <a:ea typeface="宋体" charset="-122"/>
              </a:rPr>
              <a:t> is the set of all integers. A set </a:t>
            </a:r>
            <a:r>
              <a:rPr lang="en-US" altLang="zh-CN" i="1">
                <a:ea typeface="宋体" charset="-122"/>
              </a:rPr>
              <a:t>B</a:t>
            </a:r>
            <a:r>
              <a:rPr lang="en-US" altLang="zh-CN">
                <a:ea typeface="宋体" charset="-122"/>
              </a:rPr>
              <a:t> consisting the first five nonzero integers is specified using the notation</a:t>
            </a:r>
          </a:p>
        </p:txBody>
      </p:sp>
      <p:grpSp>
        <p:nvGrpSpPr>
          <p:cNvPr id="14" name="Group 17"/>
          <p:cNvGrpSpPr>
            <a:grpSpLocks/>
          </p:cNvGrpSpPr>
          <p:nvPr/>
        </p:nvGrpSpPr>
        <p:grpSpPr bwMode="auto">
          <a:xfrm>
            <a:off x="3684588" y="5618163"/>
            <a:ext cx="1784350" cy="420687"/>
            <a:chOff x="2321" y="3383"/>
            <a:chExt cx="1124" cy="265"/>
          </a:xfrm>
        </p:grpSpPr>
        <p:graphicFrame>
          <p:nvGraphicFramePr>
            <p:cNvPr id="15" name="Object 15"/>
            <p:cNvGraphicFramePr>
              <a:graphicFrameLocks noChangeAspect="1"/>
            </p:cNvGraphicFramePr>
            <p:nvPr/>
          </p:nvGraphicFramePr>
          <p:xfrm>
            <a:off x="2328" y="3431"/>
            <a:ext cx="1104" cy="206"/>
          </p:xfrm>
          <a:graphic>
            <a:graphicData uri="http://schemas.openxmlformats.org/presentationml/2006/ole">
              <mc:AlternateContent xmlns:mc="http://schemas.openxmlformats.org/markup-compatibility/2006">
                <mc:Choice xmlns:v="urn:schemas-microsoft-com:vml" Requires="v">
                  <p:oleObj spid="_x0000_s166934" name="CorelPhotoPaint.Image.8" r:id="rId8" imgW="1752381" imgH="327619" progId="">
                    <p:embed/>
                  </p:oleObj>
                </mc:Choice>
                <mc:Fallback>
                  <p:oleObj name="CorelPhotoPaint.Image.8" r:id="rId8" imgW="1752381" imgH="327619" progId="">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8" y="3431"/>
                          <a:ext cx="1104"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6"/>
            <p:cNvSpPr>
              <a:spLocks noChangeArrowheads="1"/>
            </p:cNvSpPr>
            <p:nvPr/>
          </p:nvSpPr>
          <p:spPr bwMode="auto">
            <a:xfrm>
              <a:off x="2321" y="3383"/>
              <a:ext cx="1124" cy="265"/>
            </a:xfrm>
            <a:prstGeom prst="rect">
              <a:avLst/>
            </a:prstGeom>
            <a:noFill/>
            <a:ln w="9525">
              <a:solidFill>
                <a:srgbClr val="FF0000"/>
              </a:solidFill>
              <a:miter lim="800000"/>
              <a:headEnd/>
              <a:tailEnd/>
            </a:ln>
          </p:spPr>
          <p:txBody>
            <a:bodyPr wrap="none" anchor="ctr"/>
            <a:lstStyle/>
            <a:p>
              <a:endParaRPr lang="he-IL"/>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Set and logical operation</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104</a:t>
            </a:fld>
            <a:endParaRPr lang="en-US" altLang="zh-CN" dirty="0"/>
          </a:p>
        </p:txBody>
      </p:sp>
      <p:sp>
        <p:nvSpPr>
          <p:cNvPr id="5" name="Text Box 4"/>
          <p:cNvSpPr txBox="1">
            <a:spLocks noChangeArrowheads="1"/>
          </p:cNvSpPr>
          <p:nvPr/>
        </p:nvSpPr>
        <p:spPr bwMode="auto">
          <a:xfrm>
            <a:off x="669925" y="2229545"/>
            <a:ext cx="8047038" cy="457200"/>
          </a:xfrm>
          <a:prstGeom prst="rect">
            <a:avLst/>
          </a:prstGeom>
          <a:noFill/>
          <a:ln w="9525">
            <a:noFill/>
            <a:miter lim="800000"/>
            <a:headEnd/>
            <a:tailEnd/>
          </a:ln>
        </p:spPr>
        <p:txBody>
          <a:bodyPr>
            <a:spAutoFit/>
          </a:bodyPr>
          <a:lstStyle/>
          <a:p>
            <a:r>
              <a:rPr lang="en-US" altLang="zh-CN" dirty="0">
                <a:ea typeface="宋体" charset="-122"/>
              </a:rPr>
              <a:t>The set of all integers less than 10 is specified using the notation</a:t>
            </a:r>
          </a:p>
        </p:txBody>
      </p:sp>
      <p:grpSp>
        <p:nvGrpSpPr>
          <p:cNvPr id="6" name="Group 8"/>
          <p:cNvGrpSpPr>
            <a:grpSpLocks/>
          </p:cNvGrpSpPr>
          <p:nvPr/>
        </p:nvGrpSpPr>
        <p:grpSpPr bwMode="auto">
          <a:xfrm>
            <a:off x="3406775" y="2786757"/>
            <a:ext cx="2303463" cy="350838"/>
            <a:chOff x="2146" y="1400"/>
            <a:chExt cx="1451" cy="221"/>
          </a:xfrm>
        </p:grpSpPr>
        <p:graphicFrame>
          <p:nvGraphicFramePr>
            <p:cNvPr id="7" name="Object 5"/>
            <p:cNvGraphicFramePr>
              <a:graphicFrameLocks noChangeAspect="1"/>
            </p:cNvGraphicFramePr>
            <p:nvPr/>
          </p:nvGraphicFramePr>
          <p:xfrm>
            <a:off x="2169" y="1422"/>
            <a:ext cx="1421" cy="191"/>
          </p:xfrm>
          <a:graphic>
            <a:graphicData uri="http://schemas.openxmlformats.org/presentationml/2006/ole">
              <mc:AlternateContent xmlns:mc="http://schemas.openxmlformats.org/markup-compatibility/2006">
                <mc:Choice xmlns:v="urn:schemas-microsoft-com:vml" Requires="v">
                  <p:oleObj spid="_x0000_s167944" name="CorelPhotoPaint.Image.8" r:id="rId4" imgW="2255238" imgH="304569" progId="">
                    <p:embed/>
                  </p:oleObj>
                </mc:Choice>
                <mc:Fallback>
                  <p:oleObj name="CorelPhotoPaint.Image.8" r:id="rId4" imgW="2255238" imgH="304569"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9" y="1422"/>
                          <a:ext cx="1421"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a:spLocks noChangeArrowheads="1"/>
            </p:cNvSpPr>
            <p:nvPr/>
          </p:nvSpPr>
          <p:spPr bwMode="auto">
            <a:xfrm>
              <a:off x="2146" y="1400"/>
              <a:ext cx="1451" cy="221"/>
            </a:xfrm>
            <a:prstGeom prst="rect">
              <a:avLst/>
            </a:prstGeom>
            <a:noFill/>
            <a:ln w="9525">
              <a:solidFill>
                <a:srgbClr val="FF0000"/>
              </a:solidFill>
              <a:miter lim="800000"/>
              <a:headEnd/>
              <a:tailEnd/>
            </a:ln>
          </p:spPr>
          <p:txBody>
            <a:bodyPr wrap="none" anchor="ctr"/>
            <a:lstStyle/>
            <a:p>
              <a:endParaRPr lang="he-IL"/>
            </a:p>
          </p:txBody>
        </p:sp>
      </p:grpSp>
      <p:sp>
        <p:nvSpPr>
          <p:cNvPr id="9" name="Text Box 9"/>
          <p:cNvSpPr txBox="1">
            <a:spLocks noChangeArrowheads="1"/>
          </p:cNvSpPr>
          <p:nvPr/>
        </p:nvSpPr>
        <p:spPr bwMode="auto">
          <a:xfrm>
            <a:off x="657225" y="3191570"/>
            <a:ext cx="8083550" cy="1552575"/>
          </a:xfrm>
          <a:prstGeom prst="rect">
            <a:avLst/>
          </a:prstGeom>
          <a:noFill/>
          <a:ln w="9525">
            <a:noFill/>
            <a:miter lim="800000"/>
            <a:headEnd/>
            <a:tailEnd/>
          </a:ln>
        </p:spPr>
        <p:txBody>
          <a:bodyPr>
            <a:spAutoFit/>
          </a:bodyPr>
          <a:lstStyle/>
          <a:p>
            <a:r>
              <a:rPr lang="en-US" altLang="zh-CN" dirty="0">
                <a:ea typeface="宋体" charset="-122"/>
              </a:rPr>
              <a:t>which we read as "</a:t>
            </a:r>
            <a:r>
              <a:rPr lang="en-US" altLang="zh-CN" i="1" dirty="0">
                <a:ea typeface="宋体" charset="-122"/>
              </a:rPr>
              <a:t>C</a:t>
            </a:r>
            <a:r>
              <a:rPr lang="en-US" altLang="zh-CN" dirty="0">
                <a:ea typeface="宋体" charset="-122"/>
              </a:rPr>
              <a:t> is the set of integers such that each members of the set is less than 10."  The "such that" condition is denoted by the symbol “ | “ .  As shown in the previous two equations, the elements of the set are enclosed by curly brackets.  </a:t>
            </a:r>
          </a:p>
        </p:txBody>
      </p:sp>
      <p:sp>
        <p:nvSpPr>
          <p:cNvPr id="10" name="Text Box 10"/>
          <p:cNvSpPr txBox="1">
            <a:spLocks noChangeArrowheads="1"/>
          </p:cNvSpPr>
          <p:nvPr/>
        </p:nvSpPr>
        <p:spPr bwMode="auto">
          <a:xfrm>
            <a:off x="657225" y="5126955"/>
            <a:ext cx="8305800" cy="822325"/>
          </a:xfrm>
          <a:prstGeom prst="rect">
            <a:avLst/>
          </a:prstGeom>
          <a:noFill/>
          <a:ln w="9525">
            <a:noFill/>
            <a:miter lim="800000"/>
            <a:headEnd/>
            <a:tailEnd/>
          </a:ln>
        </p:spPr>
        <p:txBody>
          <a:bodyPr>
            <a:spAutoFit/>
          </a:bodyPr>
          <a:lstStyle/>
          <a:p>
            <a:r>
              <a:rPr lang="en-US" altLang="zh-CN" dirty="0">
                <a:ea typeface="宋体" charset="-122"/>
              </a:rPr>
              <a:t>The set with no elements is called the </a:t>
            </a:r>
            <a:r>
              <a:rPr lang="en-US" altLang="zh-CN" b="1" i="1" dirty="0">
                <a:solidFill>
                  <a:srgbClr val="009900"/>
                </a:solidFill>
                <a:ea typeface="宋体" charset="-122"/>
              </a:rPr>
              <a:t>empty</a:t>
            </a:r>
            <a:r>
              <a:rPr lang="en-US" altLang="zh-CN" dirty="0">
                <a:ea typeface="宋体" charset="-122"/>
              </a:rPr>
              <a:t> or </a:t>
            </a:r>
            <a:r>
              <a:rPr lang="en-US" altLang="zh-CN" b="1" i="1" dirty="0">
                <a:solidFill>
                  <a:srgbClr val="009900"/>
                </a:solidFill>
                <a:ea typeface="宋体" charset="-122"/>
              </a:rPr>
              <a:t>null set</a:t>
            </a:r>
            <a:r>
              <a:rPr lang="en-US" altLang="zh-CN" dirty="0">
                <a:ea typeface="宋体" charset="-122"/>
              </a:rPr>
              <a:t>, denoted in this review by the symbol Ø.</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Set and logical operation</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105</a:t>
            </a:fld>
            <a:endParaRPr lang="en-US" altLang="zh-CN" dirty="0"/>
          </a:p>
        </p:txBody>
      </p:sp>
      <p:sp>
        <p:nvSpPr>
          <p:cNvPr id="5" name="Text Box 4"/>
          <p:cNvSpPr txBox="1">
            <a:spLocks noChangeArrowheads="1"/>
          </p:cNvSpPr>
          <p:nvPr/>
        </p:nvSpPr>
        <p:spPr bwMode="auto">
          <a:xfrm>
            <a:off x="657225" y="2094706"/>
            <a:ext cx="7912100" cy="822325"/>
          </a:xfrm>
          <a:prstGeom prst="rect">
            <a:avLst/>
          </a:prstGeom>
          <a:noFill/>
          <a:ln w="9525">
            <a:noFill/>
            <a:miter lim="800000"/>
            <a:headEnd/>
            <a:tailEnd/>
          </a:ln>
        </p:spPr>
        <p:txBody>
          <a:bodyPr>
            <a:spAutoFit/>
          </a:bodyPr>
          <a:lstStyle/>
          <a:p>
            <a:r>
              <a:rPr lang="en-US" altLang="zh-CN">
                <a:ea typeface="宋体" charset="-122"/>
              </a:rPr>
              <a:t>Two sets </a:t>
            </a:r>
            <a:r>
              <a:rPr lang="en-US" altLang="zh-CN" i="1">
                <a:ea typeface="宋体" charset="-122"/>
              </a:rPr>
              <a:t>A</a:t>
            </a:r>
            <a:r>
              <a:rPr lang="en-US" altLang="zh-CN">
                <a:ea typeface="宋体" charset="-122"/>
              </a:rPr>
              <a:t> and </a:t>
            </a:r>
            <a:r>
              <a:rPr lang="en-US" altLang="zh-CN" i="1">
                <a:ea typeface="宋体" charset="-122"/>
              </a:rPr>
              <a:t>B</a:t>
            </a:r>
            <a:r>
              <a:rPr lang="en-US" altLang="zh-CN">
                <a:ea typeface="宋体" charset="-122"/>
              </a:rPr>
              <a:t> are said to be </a:t>
            </a:r>
            <a:r>
              <a:rPr lang="en-US" altLang="zh-CN" b="1" i="1">
                <a:solidFill>
                  <a:srgbClr val="009900"/>
                </a:solidFill>
                <a:ea typeface="宋体" charset="-122"/>
              </a:rPr>
              <a:t>equal</a:t>
            </a:r>
            <a:r>
              <a:rPr lang="en-US" altLang="zh-CN">
                <a:ea typeface="宋体" charset="-122"/>
              </a:rPr>
              <a:t> if and only if they contain the same elements.  Set equality is denoted by	</a:t>
            </a:r>
          </a:p>
        </p:txBody>
      </p:sp>
      <p:grpSp>
        <p:nvGrpSpPr>
          <p:cNvPr id="6" name="Group 7"/>
          <p:cNvGrpSpPr>
            <a:grpSpLocks/>
          </p:cNvGrpSpPr>
          <p:nvPr/>
        </p:nvGrpSpPr>
        <p:grpSpPr bwMode="auto">
          <a:xfrm>
            <a:off x="4103688" y="2971006"/>
            <a:ext cx="933450" cy="358775"/>
            <a:chOff x="2603" y="1609"/>
            <a:chExt cx="588" cy="226"/>
          </a:xfrm>
        </p:grpSpPr>
        <p:graphicFrame>
          <p:nvGraphicFramePr>
            <p:cNvPr id="7" name="Object 5"/>
            <p:cNvGraphicFramePr>
              <a:graphicFrameLocks noChangeAspect="1"/>
            </p:cNvGraphicFramePr>
            <p:nvPr/>
          </p:nvGraphicFramePr>
          <p:xfrm>
            <a:off x="2616" y="1613"/>
            <a:ext cx="528" cy="182"/>
          </p:xfrm>
          <a:graphic>
            <a:graphicData uri="http://schemas.openxmlformats.org/presentationml/2006/ole">
              <mc:AlternateContent xmlns:mc="http://schemas.openxmlformats.org/markup-compatibility/2006">
                <mc:Choice xmlns:v="urn:schemas-microsoft-com:vml" Requires="v">
                  <p:oleObj spid="_x0000_s168980" name="CorelPhotoPaint.Image.8" r:id="rId4" imgW="838095" imgH="289463" progId="">
                    <p:embed/>
                  </p:oleObj>
                </mc:Choice>
                <mc:Fallback>
                  <p:oleObj name="CorelPhotoPaint.Image.8" r:id="rId4" imgW="838095" imgH="289463"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 y="1613"/>
                          <a:ext cx="528"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6"/>
            <p:cNvSpPr>
              <a:spLocks noChangeArrowheads="1"/>
            </p:cNvSpPr>
            <p:nvPr/>
          </p:nvSpPr>
          <p:spPr bwMode="auto">
            <a:xfrm>
              <a:off x="2603" y="1609"/>
              <a:ext cx="588" cy="226"/>
            </a:xfrm>
            <a:prstGeom prst="rect">
              <a:avLst/>
            </a:prstGeom>
            <a:noFill/>
            <a:ln w="9525">
              <a:solidFill>
                <a:srgbClr val="FF0000"/>
              </a:solidFill>
              <a:miter lim="800000"/>
              <a:headEnd/>
              <a:tailEnd/>
            </a:ln>
          </p:spPr>
          <p:txBody>
            <a:bodyPr wrap="none" anchor="ctr"/>
            <a:lstStyle/>
            <a:p>
              <a:endParaRPr lang="he-IL"/>
            </a:p>
          </p:txBody>
        </p:sp>
      </p:grpSp>
      <p:sp>
        <p:nvSpPr>
          <p:cNvPr id="9" name="Text Box 8"/>
          <p:cNvSpPr txBox="1">
            <a:spLocks noChangeArrowheads="1"/>
          </p:cNvSpPr>
          <p:nvPr/>
        </p:nvSpPr>
        <p:spPr bwMode="auto">
          <a:xfrm>
            <a:off x="630238" y="4633118"/>
            <a:ext cx="7723187" cy="822325"/>
          </a:xfrm>
          <a:prstGeom prst="rect">
            <a:avLst/>
          </a:prstGeom>
          <a:noFill/>
          <a:ln w="9525">
            <a:noFill/>
            <a:miter lim="800000"/>
            <a:headEnd/>
            <a:tailEnd/>
          </a:ln>
        </p:spPr>
        <p:txBody>
          <a:bodyPr>
            <a:spAutoFit/>
          </a:bodyPr>
          <a:lstStyle/>
          <a:p>
            <a:r>
              <a:rPr lang="en-US" altLang="zh-CN">
                <a:ea typeface="宋体" charset="-122"/>
              </a:rPr>
              <a:t>If every element of </a:t>
            </a:r>
            <a:r>
              <a:rPr lang="en-US" altLang="zh-CN" i="1">
                <a:ea typeface="宋体" charset="-122"/>
              </a:rPr>
              <a:t>B</a:t>
            </a:r>
            <a:r>
              <a:rPr lang="en-US" altLang="zh-CN">
                <a:ea typeface="宋体" charset="-122"/>
              </a:rPr>
              <a:t> is also an element of </a:t>
            </a:r>
            <a:r>
              <a:rPr lang="en-US" altLang="zh-CN" i="1">
                <a:ea typeface="宋体" charset="-122"/>
              </a:rPr>
              <a:t>A</a:t>
            </a:r>
            <a:r>
              <a:rPr lang="en-US" altLang="zh-CN">
                <a:ea typeface="宋体" charset="-122"/>
              </a:rPr>
              <a:t>, we say that </a:t>
            </a:r>
            <a:r>
              <a:rPr lang="en-US" altLang="zh-CN" i="1">
                <a:ea typeface="宋体" charset="-122"/>
              </a:rPr>
              <a:t>B</a:t>
            </a:r>
            <a:r>
              <a:rPr lang="en-US" altLang="zh-CN">
                <a:ea typeface="宋体" charset="-122"/>
              </a:rPr>
              <a:t> is a </a:t>
            </a:r>
            <a:r>
              <a:rPr lang="en-US" altLang="zh-CN" b="1" i="1">
                <a:solidFill>
                  <a:srgbClr val="009900"/>
                </a:solidFill>
                <a:ea typeface="宋体" charset="-122"/>
              </a:rPr>
              <a:t>subset</a:t>
            </a:r>
            <a:r>
              <a:rPr lang="en-US" altLang="zh-CN">
                <a:ea typeface="宋体" charset="-122"/>
              </a:rPr>
              <a:t> of </a:t>
            </a:r>
            <a:r>
              <a:rPr lang="en-US" altLang="zh-CN" i="1">
                <a:ea typeface="宋体" charset="-122"/>
              </a:rPr>
              <a:t>A</a:t>
            </a:r>
            <a:r>
              <a:rPr lang="en-US" altLang="zh-CN">
                <a:ea typeface="宋体" charset="-122"/>
              </a:rPr>
              <a:t>:</a:t>
            </a:r>
          </a:p>
        </p:txBody>
      </p:sp>
      <p:grpSp>
        <p:nvGrpSpPr>
          <p:cNvPr id="10" name="Group 13"/>
          <p:cNvGrpSpPr>
            <a:grpSpLocks/>
          </p:cNvGrpSpPr>
          <p:nvPr/>
        </p:nvGrpSpPr>
        <p:grpSpPr bwMode="auto">
          <a:xfrm>
            <a:off x="4094163" y="4233068"/>
            <a:ext cx="933450" cy="365125"/>
            <a:chOff x="2585" y="2260"/>
            <a:chExt cx="588" cy="230"/>
          </a:xfrm>
        </p:grpSpPr>
        <p:graphicFrame>
          <p:nvGraphicFramePr>
            <p:cNvPr id="11" name="Object 9"/>
            <p:cNvGraphicFramePr>
              <a:graphicFrameLocks noChangeAspect="1"/>
            </p:cNvGraphicFramePr>
            <p:nvPr/>
          </p:nvGraphicFramePr>
          <p:xfrm>
            <a:off x="2621" y="2281"/>
            <a:ext cx="518" cy="177"/>
          </p:xfrm>
          <a:graphic>
            <a:graphicData uri="http://schemas.openxmlformats.org/presentationml/2006/ole">
              <mc:AlternateContent xmlns:mc="http://schemas.openxmlformats.org/markup-compatibility/2006">
                <mc:Choice xmlns:v="urn:schemas-microsoft-com:vml" Requires="v">
                  <p:oleObj spid="_x0000_s168981" name="CorelPhotoPaint.Image.8" r:id="rId6" imgW="823031" imgH="281905" progId="">
                    <p:embed/>
                  </p:oleObj>
                </mc:Choice>
                <mc:Fallback>
                  <p:oleObj name="CorelPhotoPaint.Image.8" r:id="rId6" imgW="823031" imgH="281905" progId="">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1" y="2281"/>
                          <a:ext cx="518"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11"/>
            <p:cNvSpPr>
              <a:spLocks noChangeArrowheads="1"/>
            </p:cNvSpPr>
            <p:nvPr/>
          </p:nvSpPr>
          <p:spPr bwMode="auto">
            <a:xfrm>
              <a:off x="2585" y="2260"/>
              <a:ext cx="588" cy="230"/>
            </a:xfrm>
            <a:prstGeom prst="rect">
              <a:avLst/>
            </a:prstGeom>
            <a:noFill/>
            <a:ln w="9525">
              <a:solidFill>
                <a:srgbClr val="FF0000"/>
              </a:solidFill>
              <a:miter lim="800000"/>
              <a:headEnd/>
              <a:tailEnd/>
            </a:ln>
          </p:spPr>
          <p:txBody>
            <a:bodyPr wrap="none" anchor="ctr"/>
            <a:lstStyle/>
            <a:p>
              <a:endParaRPr lang="he-IL"/>
            </a:p>
          </p:txBody>
        </p:sp>
      </p:grpSp>
      <p:sp>
        <p:nvSpPr>
          <p:cNvPr id="13" name="Text Box 15"/>
          <p:cNvSpPr txBox="1">
            <a:spLocks noChangeArrowheads="1"/>
          </p:cNvSpPr>
          <p:nvPr/>
        </p:nvSpPr>
        <p:spPr bwMode="auto">
          <a:xfrm>
            <a:off x="657225" y="3334543"/>
            <a:ext cx="7993063" cy="822325"/>
          </a:xfrm>
          <a:prstGeom prst="rect">
            <a:avLst/>
          </a:prstGeom>
          <a:noFill/>
          <a:ln w="9525">
            <a:noFill/>
            <a:miter lim="800000"/>
            <a:headEnd/>
            <a:tailEnd/>
          </a:ln>
        </p:spPr>
        <p:txBody>
          <a:bodyPr>
            <a:spAutoFit/>
          </a:bodyPr>
          <a:lstStyle/>
          <a:p>
            <a:r>
              <a:rPr lang="en-US" altLang="zh-CN">
                <a:ea typeface="宋体" charset="-122"/>
              </a:rPr>
              <a:t>If the elements of two sets are not the same, we say that the sets are </a:t>
            </a:r>
            <a:r>
              <a:rPr lang="en-US" altLang="zh-CN" b="1" i="1">
                <a:solidFill>
                  <a:srgbClr val="009900"/>
                </a:solidFill>
                <a:ea typeface="宋体" charset="-122"/>
              </a:rPr>
              <a:t>not equal</a:t>
            </a:r>
            <a:r>
              <a:rPr lang="en-US" altLang="zh-CN">
                <a:ea typeface="宋体" charset="-122"/>
              </a:rPr>
              <a:t>, and denote this by</a:t>
            </a:r>
          </a:p>
        </p:txBody>
      </p:sp>
      <p:grpSp>
        <p:nvGrpSpPr>
          <p:cNvPr id="14" name="Group 17"/>
          <p:cNvGrpSpPr>
            <a:grpSpLocks/>
          </p:cNvGrpSpPr>
          <p:nvPr/>
        </p:nvGrpSpPr>
        <p:grpSpPr bwMode="auto">
          <a:xfrm>
            <a:off x="4073525" y="5382418"/>
            <a:ext cx="968375" cy="350838"/>
            <a:chOff x="2620" y="3128"/>
            <a:chExt cx="610" cy="221"/>
          </a:xfrm>
        </p:grpSpPr>
        <p:graphicFrame>
          <p:nvGraphicFramePr>
            <p:cNvPr id="15" name="Object 14"/>
            <p:cNvGraphicFramePr>
              <a:graphicFrameLocks noChangeAspect="1"/>
            </p:cNvGraphicFramePr>
            <p:nvPr/>
          </p:nvGraphicFramePr>
          <p:xfrm>
            <a:off x="2626" y="3136"/>
            <a:ext cx="576" cy="206"/>
          </p:xfrm>
          <a:graphic>
            <a:graphicData uri="http://schemas.openxmlformats.org/presentationml/2006/ole">
              <mc:AlternateContent xmlns:mc="http://schemas.openxmlformats.org/markup-compatibility/2006">
                <mc:Choice xmlns:v="urn:schemas-microsoft-com:vml" Requires="v">
                  <p:oleObj spid="_x0000_s168982" name="CorelPhotoPaint.Image.8" r:id="rId8" imgW="914479" imgH="327619" progId="">
                    <p:embed/>
                  </p:oleObj>
                </mc:Choice>
                <mc:Fallback>
                  <p:oleObj name="CorelPhotoPaint.Image.8" r:id="rId8" imgW="914479" imgH="327619" progId="">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6" y="3136"/>
                          <a:ext cx="576"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6"/>
            <p:cNvSpPr>
              <a:spLocks noChangeArrowheads="1"/>
            </p:cNvSpPr>
            <p:nvPr/>
          </p:nvSpPr>
          <p:spPr bwMode="auto">
            <a:xfrm>
              <a:off x="2620" y="3128"/>
              <a:ext cx="610" cy="221"/>
            </a:xfrm>
            <a:prstGeom prst="rect">
              <a:avLst/>
            </a:prstGeom>
            <a:noFill/>
            <a:ln w="9525">
              <a:solidFill>
                <a:srgbClr val="FF0000"/>
              </a:solidFill>
              <a:miter lim="800000"/>
              <a:headEnd/>
              <a:tailEnd/>
            </a:ln>
          </p:spPr>
          <p:txBody>
            <a:bodyPr wrap="none" anchor="ctr"/>
            <a:lstStyle/>
            <a:p>
              <a:endParaRPr lang="he-IL"/>
            </a:p>
          </p:txBody>
        </p:sp>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Set and logical operation</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106</a:t>
            </a:fld>
            <a:endParaRPr lang="en-US" altLang="zh-CN" dirty="0"/>
          </a:p>
        </p:txBody>
      </p:sp>
      <p:sp>
        <p:nvSpPr>
          <p:cNvPr id="17" name="Text Box 4"/>
          <p:cNvSpPr txBox="1">
            <a:spLocks noChangeArrowheads="1"/>
          </p:cNvSpPr>
          <p:nvPr/>
        </p:nvSpPr>
        <p:spPr bwMode="auto">
          <a:xfrm>
            <a:off x="715963" y="1895475"/>
            <a:ext cx="8101012" cy="1200329"/>
          </a:xfrm>
          <a:prstGeom prst="rect">
            <a:avLst/>
          </a:prstGeom>
          <a:noFill/>
          <a:ln w="9525">
            <a:noFill/>
            <a:miter lim="800000"/>
            <a:headEnd/>
            <a:tailEnd/>
          </a:ln>
        </p:spPr>
        <p:txBody>
          <a:bodyPr>
            <a:spAutoFit/>
          </a:bodyPr>
          <a:lstStyle/>
          <a:p>
            <a:r>
              <a:rPr lang="en-US" altLang="zh-CN" dirty="0">
                <a:ea typeface="宋体" charset="-122"/>
              </a:rPr>
              <a:t>Finally, we consider the concept of a </a:t>
            </a:r>
            <a:r>
              <a:rPr lang="en-US" altLang="zh-CN" b="1" i="1" dirty="0">
                <a:solidFill>
                  <a:srgbClr val="009900"/>
                </a:solidFill>
                <a:ea typeface="宋体" charset="-122"/>
              </a:rPr>
              <a:t>universal set</a:t>
            </a:r>
            <a:r>
              <a:rPr lang="en-US" altLang="zh-CN" dirty="0">
                <a:ea typeface="宋体" charset="-122"/>
              </a:rPr>
              <a:t>, which we denote by </a:t>
            </a:r>
            <a:r>
              <a:rPr lang="en-US" altLang="zh-CN" i="1" dirty="0">
                <a:ea typeface="宋体" charset="-122"/>
              </a:rPr>
              <a:t>U</a:t>
            </a:r>
            <a:r>
              <a:rPr lang="en-US" altLang="zh-CN" dirty="0">
                <a:ea typeface="宋体" charset="-122"/>
              </a:rPr>
              <a:t> and define to be the set containing all elements of interest in a given </a:t>
            </a:r>
            <a:r>
              <a:rPr lang="en-US" altLang="zh-CN" dirty="0" smtClean="0">
                <a:ea typeface="宋体" charset="-122"/>
              </a:rPr>
              <a:t>situation</a:t>
            </a:r>
            <a:endParaRPr lang="en-US" altLang="zh-CN" dirty="0">
              <a:ea typeface="宋体"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Set and logical operation</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107</a:t>
            </a:fld>
            <a:endParaRPr lang="en-US" altLang="zh-CN" dirty="0"/>
          </a:p>
        </p:txBody>
      </p:sp>
      <p:sp>
        <p:nvSpPr>
          <p:cNvPr id="19" name="Text Box 4"/>
          <p:cNvSpPr txBox="1">
            <a:spLocks noChangeArrowheads="1"/>
          </p:cNvSpPr>
          <p:nvPr/>
        </p:nvSpPr>
        <p:spPr bwMode="auto">
          <a:xfrm>
            <a:off x="644525" y="1970236"/>
            <a:ext cx="7967663" cy="461665"/>
          </a:xfrm>
          <a:prstGeom prst="rect">
            <a:avLst/>
          </a:prstGeom>
          <a:noFill/>
          <a:ln w="9525">
            <a:noFill/>
            <a:miter lim="800000"/>
            <a:headEnd/>
            <a:tailEnd/>
          </a:ln>
        </p:spPr>
        <p:txBody>
          <a:bodyPr>
            <a:spAutoFit/>
          </a:bodyPr>
          <a:lstStyle/>
          <a:p>
            <a:r>
              <a:rPr lang="en-US" altLang="zh-CN" dirty="0" smtClean="0">
                <a:ea typeface="宋体" charset="-122"/>
              </a:rPr>
              <a:t>The </a:t>
            </a:r>
            <a:r>
              <a:rPr lang="en-US" altLang="zh-CN" b="1" i="1" dirty="0">
                <a:solidFill>
                  <a:srgbClr val="009900"/>
                </a:solidFill>
                <a:ea typeface="宋体" charset="-122"/>
              </a:rPr>
              <a:t>union</a:t>
            </a:r>
            <a:r>
              <a:rPr lang="en-US" altLang="zh-CN" dirty="0">
                <a:ea typeface="宋体" charset="-122"/>
              </a:rPr>
              <a:t> </a:t>
            </a:r>
            <a:r>
              <a:rPr lang="en-US" altLang="zh-CN" dirty="0" smtClean="0">
                <a:ea typeface="宋体" charset="-122"/>
              </a:rPr>
              <a:t>of </a:t>
            </a:r>
            <a:r>
              <a:rPr lang="en-US" altLang="zh-CN" dirty="0">
                <a:ea typeface="宋体" charset="-122"/>
              </a:rPr>
              <a:t>two sets </a:t>
            </a:r>
            <a:r>
              <a:rPr lang="en-US" altLang="zh-CN" i="1" dirty="0">
                <a:ea typeface="宋体" charset="-122"/>
              </a:rPr>
              <a:t>A</a:t>
            </a:r>
            <a:r>
              <a:rPr lang="en-US" altLang="zh-CN" dirty="0">
                <a:ea typeface="宋体" charset="-122"/>
              </a:rPr>
              <a:t> and </a:t>
            </a:r>
            <a:r>
              <a:rPr lang="en-US" altLang="zh-CN" i="1" dirty="0">
                <a:ea typeface="宋体" charset="-122"/>
              </a:rPr>
              <a:t>B</a:t>
            </a:r>
            <a:r>
              <a:rPr lang="en-US" altLang="zh-CN" dirty="0">
                <a:ea typeface="宋体" charset="-122"/>
              </a:rPr>
              <a:t>, denoted by</a:t>
            </a:r>
          </a:p>
        </p:txBody>
      </p:sp>
      <p:graphicFrame>
        <p:nvGraphicFramePr>
          <p:cNvPr id="20" name="Object 5"/>
          <p:cNvGraphicFramePr>
            <a:graphicFrameLocks noChangeAspect="1"/>
          </p:cNvGraphicFramePr>
          <p:nvPr/>
        </p:nvGraphicFramePr>
        <p:xfrm>
          <a:off x="4171950" y="2875111"/>
          <a:ext cx="800100" cy="319087"/>
        </p:xfrm>
        <a:graphic>
          <a:graphicData uri="http://schemas.openxmlformats.org/presentationml/2006/ole">
            <mc:AlternateContent xmlns:mc="http://schemas.openxmlformats.org/markup-compatibility/2006">
              <mc:Choice xmlns:v="urn:schemas-microsoft-com:vml" Requires="v">
                <p:oleObj spid="_x0000_s170013" name="CorelPhotoPaint.Image.8" r:id="rId4" imgW="800000" imgH="320068" progId="">
                  <p:embed/>
                </p:oleObj>
              </mc:Choice>
              <mc:Fallback>
                <p:oleObj name="CorelPhotoPaint.Image.8" r:id="rId4" imgW="800000" imgH="320068"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1950" y="2875111"/>
                        <a:ext cx="800100"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Rectangle 6"/>
          <p:cNvSpPr>
            <a:spLocks noChangeArrowheads="1"/>
          </p:cNvSpPr>
          <p:nvPr/>
        </p:nvSpPr>
        <p:spPr bwMode="auto">
          <a:xfrm>
            <a:off x="4114800" y="2867173"/>
            <a:ext cx="887413" cy="358775"/>
          </a:xfrm>
          <a:prstGeom prst="rect">
            <a:avLst/>
          </a:prstGeom>
          <a:noFill/>
          <a:ln w="9525">
            <a:solidFill>
              <a:srgbClr val="FF0000"/>
            </a:solidFill>
            <a:miter lim="800000"/>
            <a:headEnd/>
            <a:tailEnd/>
          </a:ln>
        </p:spPr>
        <p:txBody>
          <a:bodyPr wrap="none" anchor="ctr"/>
          <a:lstStyle/>
          <a:p>
            <a:endParaRPr lang="he-IL"/>
          </a:p>
        </p:txBody>
      </p:sp>
      <p:sp>
        <p:nvSpPr>
          <p:cNvPr id="22" name="Text Box 7"/>
          <p:cNvSpPr txBox="1">
            <a:spLocks noChangeArrowheads="1"/>
          </p:cNvSpPr>
          <p:nvPr/>
        </p:nvSpPr>
        <p:spPr bwMode="auto">
          <a:xfrm>
            <a:off x="636588" y="3233886"/>
            <a:ext cx="7823200" cy="822325"/>
          </a:xfrm>
          <a:prstGeom prst="rect">
            <a:avLst/>
          </a:prstGeom>
          <a:noFill/>
          <a:ln w="9525">
            <a:noFill/>
            <a:miter lim="800000"/>
            <a:headEnd/>
            <a:tailEnd/>
          </a:ln>
        </p:spPr>
        <p:txBody>
          <a:bodyPr>
            <a:spAutoFit/>
          </a:bodyPr>
          <a:lstStyle/>
          <a:p>
            <a:r>
              <a:rPr lang="en-US" altLang="zh-CN">
                <a:ea typeface="宋体" charset="-122"/>
              </a:rPr>
              <a:t>is the set of elements that are either in </a:t>
            </a:r>
            <a:r>
              <a:rPr lang="en-US" altLang="zh-CN" i="1">
                <a:ea typeface="宋体" charset="-122"/>
              </a:rPr>
              <a:t>A</a:t>
            </a:r>
            <a:r>
              <a:rPr lang="en-US" altLang="zh-CN">
                <a:ea typeface="宋体" charset="-122"/>
              </a:rPr>
              <a:t> or in </a:t>
            </a:r>
            <a:r>
              <a:rPr lang="en-US" altLang="zh-CN" i="1">
                <a:ea typeface="宋体" charset="-122"/>
              </a:rPr>
              <a:t>B</a:t>
            </a:r>
            <a:r>
              <a:rPr lang="en-US" altLang="zh-CN">
                <a:ea typeface="宋体" charset="-122"/>
              </a:rPr>
              <a:t>, or in both.  In other words,</a:t>
            </a:r>
          </a:p>
        </p:txBody>
      </p:sp>
      <p:graphicFrame>
        <p:nvGraphicFramePr>
          <p:cNvPr id="23" name="Object 8"/>
          <p:cNvGraphicFramePr>
            <a:graphicFrameLocks noChangeAspect="1"/>
          </p:cNvGraphicFramePr>
          <p:nvPr/>
        </p:nvGraphicFramePr>
        <p:xfrm>
          <a:off x="2776538" y="4032398"/>
          <a:ext cx="3589337" cy="311150"/>
        </p:xfrm>
        <a:graphic>
          <a:graphicData uri="http://schemas.openxmlformats.org/presentationml/2006/ole">
            <mc:AlternateContent xmlns:mc="http://schemas.openxmlformats.org/markup-compatibility/2006">
              <mc:Choice xmlns:v="urn:schemas-microsoft-com:vml" Requires="v">
                <p:oleObj spid="_x0000_s170014" name="CorelPhotoPaint.Image.8" r:id="rId6" imgW="3588571" imgH="312117" progId="">
                  <p:embed/>
                </p:oleObj>
              </mc:Choice>
              <mc:Fallback>
                <p:oleObj name="CorelPhotoPaint.Image.8" r:id="rId6" imgW="3588571" imgH="312117" progId="">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6538" y="4032398"/>
                        <a:ext cx="3589337"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Rectangle 10"/>
          <p:cNvSpPr>
            <a:spLocks noChangeArrowheads="1"/>
          </p:cNvSpPr>
          <p:nvPr/>
        </p:nvSpPr>
        <p:spPr bwMode="auto">
          <a:xfrm>
            <a:off x="2716213" y="3972073"/>
            <a:ext cx="3711575" cy="420688"/>
          </a:xfrm>
          <a:prstGeom prst="rect">
            <a:avLst/>
          </a:prstGeom>
          <a:noFill/>
          <a:ln w="9525">
            <a:solidFill>
              <a:srgbClr val="FF0000"/>
            </a:solidFill>
            <a:miter lim="800000"/>
            <a:headEnd/>
            <a:tailEnd/>
          </a:ln>
        </p:spPr>
        <p:txBody>
          <a:bodyPr wrap="none" anchor="ctr"/>
          <a:lstStyle/>
          <a:p>
            <a:endParaRPr lang="he-IL"/>
          </a:p>
        </p:txBody>
      </p:sp>
      <p:sp>
        <p:nvSpPr>
          <p:cNvPr id="25" name="Text Box 11"/>
          <p:cNvSpPr txBox="1">
            <a:spLocks noChangeArrowheads="1"/>
          </p:cNvSpPr>
          <p:nvPr/>
        </p:nvSpPr>
        <p:spPr bwMode="auto">
          <a:xfrm>
            <a:off x="620713" y="4513411"/>
            <a:ext cx="7659687" cy="457200"/>
          </a:xfrm>
          <a:prstGeom prst="rect">
            <a:avLst/>
          </a:prstGeom>
          <a:noFill/>
          <a:ln w="9525">
            <a:noFill/>
            <a:miter lim="800000"/>
            <a:headEnd/>
            <a:tailEnd/>
          </a:ln>
        </p:spPr>
        <p:txBody>
          <a:bodyPr>
            <a:spAutoFit/>
          </a:bodyPr>
          <a:lstStyle/>
          <a:p>
            <a:r>
              <a:rPr lang="en-US" altLang="zh-CN" dirty="0">
                <a:ea typeface="宋体" charset="-122"/>
              </a:rPr>
              <a:t>Similarly, the </a:t>
            </a:r>
            <a:r>
              <a:rPr lang="en-US" altLang="zh-CN" b="1" i="1" dirty="0">
                <a:solidFill>
                  <a:srgbClr val="009900"/>
                </a:solidFill>
                <a:ea typeface="宋体" charset="-122"/>
              </a:rPr>
              <a:t>intersection</a:t>
            </a:r>
            <a:r>
              <a:rPr lang="en-US" altLang="zh-CN" dirty="0">
                <a:ea typeface="宋体" charset="-122"/>
              </a:rPr>
              <a:t> </a:t>
            </a:r>
            <a:r>
              <a:rPr lang="en-US" altLang="zh-CN" dirty="0" smtClean="0">
                <a:ea typeface="宋体" charset="-122"/>
              </a:rPr>
              <a:t>of </a:t>
            </a:r>
            <a:r>
              <a:rPr lang="en-US" altLang="zh-CN" dirty="0">
                <a:ea typeface="宋体" charset="-122"/>
              </a:rPr>
              <a:t>sets </a:t>
            </a:r>
            <a:r>
              <a:rPr lang="en-US" altLang="zh-CN" i="1" dirty="0">
                <a:ea typeface="宋体" charset="-122"/>
              </a:rPr>
              <a:t>A</a:t>
            </a:r>
            <a:r>
              <a:rPr lang="en-US" altLang="zh-CN" dirty="0">
                <a:ea typeface="宋体" charset="-122"/>
              </a:rPr>
              <a:t> and </a:t>
            </a:r>
            <a:r>
              <a:rPr lang="en-US" altLang="zh-CN" i="1" dirty="0">
                <a:ea typeface="宋体" charset="-122"/>
              </a:rPr>
              <a:t>B</a:t>
            </a:r>
            <a:r>
              <a:rPr lang="en-US" altLang="zh-CN" dirty="0">
                <a:ea typeface="宋体" charset="-122"/>
              </a:rPr>
              <a:t>, denoted by</a:t>
            </a:r>
          </a:p>
        </p:txBody>
      </p:sp>
      <p:graphicFrame>
        <p:nvGraphicFramePr>
          <p:cNvPr id="26" name="Object 12"/>
          <p:cNvGraphicFramePr>
            <a:graphicFrameLocks noChangeAspect="1"/>
          </p:cNvGraphicFramePr>
          <p:nvPr/>
        </p:nvGraphicFramePr>
        <p:xfrm>
          <a:off x="4168775" y="5035698"/>
          <a:ext cx="806450" cy="303213"/>
        </p:xfrm>
        <a:graphic>
          <a:graphicData uri="http://schemas.openxmlformats.org/presentationml/2006/ole">
            <mc:AlternateContent xmlns:mc="http://schemas.openxmlformats.org/markup-compatibility/2006">
              <mc:Choice xmlns:v="urn:schemas-microsoft-com:vml" Requires="v">
                <p:oleObj spid="_x0000_s170015" name="CorelPhotoPaint.Image.8" r:id="rId8" imgW="807448" imgH="304569" progId="">
                  <p:embed/>
                </p:oleObj>
              </mc:Choice>
              <mc:Fallback>
                <p:oleObj name="CorelPhotoPaint.Image.8" r:id="rId8" imgW="807448" imgH="304569" progId="">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8775" y="5035698"/>
                        <a:ext cx="806450"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Rectangle 13"/>
          <p:cNvSpPr>
            <a:spLocks noChangeArrowheads="1"/>
          </p:cNvSpPr>
          <p:nvPr/>
        </p:nvSpPr>
        <p:spPr bwMode="auto">
          <a:xfrm>
            <a:off x="4087813" y="4973786"/>
            <a:ext cx="1004887" cy="403225"/>
          </a:xfrm>
          <a:prstGeom prst="rect">
            <a:avLst/>
          </a:prstGeom>
          <a:noFill/>
          <a:ln w="9525">
            <a:solidFill>
              <a:srgbClr val="FF0000"/>
            </a:solidFill>
            <a:miter lim="800000"/>
            <a:headEnd/>
            <a:tailEnd/>
          </a:ln>
        </p:spPr>
        <p:txBody>
          <a:bodyPr wrap="none" anchor="ctr"/>
          <a:lstStyle/>
          <a:p>
            <a:endParaRPr lang="he-IL"/>
          </a:p>
        </p:txBody>
      </p:sp>
      <p:sp>
        <p:nvSpPr>
          <p:cNvPr id="28" name="Text Box 14"/>
          <p:cNvSpPr txBox="1">
            <a:spLocks noChangeArrowheads="1"/>
          </p:cNvSpPr>
          <p:nvPr/>
        </p:nvSpPr>
        <p:spPr bwMode="auto">
          <a:xfrm>
            <a:off x="620713" y="5469086"/>
            <a:ext cx="8108950" cy="457200"/>
          </a:xfrm>
          <a:prstGeom prst="rect">
            <a:avLst/>
          </a:prstGeom>
          <a:noFill/>
          <a:ln w="9525">
            <a:noFill/>
            <a:miter lim="800000"/>
            <a:headEnd/>
            <a:tailEnd/>
          </a:ln>
        </p:spPr>
        <p:txBody>
          <a:bodyPr>
            <a:spAutoFit/>
          </a:bodyPr>
          <a:lstStyle/>
          <a:p>
            <a:r>
              <a:rPr lang="en-US" altLang="zh-CN">
                <a:ea typeface="宋体" charset="-122"/>
              </a:rPr>
              <a:t>is the set of elements common to both </a:t>
            </a:r>
            <a:r>
              <a:rPr lang="en-US" altLang="zh-CN" i="1">
                <a:ea typeface="宋体" charset="-122"/>
              </a:rPr>
              <a:t>A</a:t>
            </a:r>
            <a:r>
              <a:rPr lang="en-US" altLang="zh-CN">
                <a:ea typeface="宋体" charset="-122"/>
              </a:rPr>
              <a:t> and </a:t>
            </a:r>
            <a:r>
              <a:rPr lang="en-US" altLang="zh-CN" i="1">
                <a:ea typeface="宋体" charset="-122"/>
              </a:rPr>
              <a:t>B</a:t>
            </a:r>
            <a:r>
              <a:rPr lang="en-US" altLang="zh-CN">
                <a:ea typeface="宋体" charset="-122"/>
              </a:rPr>
              <a:t>; that is,</a:t>
            </a:r>
          </a:p>
        </p:txBody>
      </p:sp>
      <p:graphicFrame>
        <p:nvGraphicFramePr>
          <p:cNvPr id="29" name="Object 15"/>
          <p:cNvGraphicFramePr>
            <a:graphicFrameLocks noChangeAspect="1"/>
          </p:cNvGraphicFramePr>
          <p:nvPr/>
        </p:nvGraphicFramePr>
        <p:xfrm>
          <a:off x="2670175" y="6046936"/>
          <a:ext cx="3802063" cy="395287"/>
        </p:xfrm>
        <a:graphic>
          <a:graphicData uri="http://schemas.openxmlformats.org/presentationml/2006/ole">
            <mc:AlternateContent xmlns:mc="http://schemas.openxmlformats.org/markup-compatibility/2006">
              <mc:Choice xmlns:v="urn:schemas-microsoft-com:vml" Requires="v">
                <p:oleObj spid="_x0000_s170016" name="CorelPhotoPaint.Image.8" r:id="rId10" imgW="3802710" imgH="396023" progId="">
                  <p:embed/>
                </p:oleObj>
              </mc:Choice>
              <mc:Fallback>
                <p:oleObj name="CorelPhotoPaint.Image.8" r:id="rId10" imgW="3802710" imgH="396023" progId="">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70175" y="6046936"/>
                        <a:ext cx="3802063"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16"/>
          <p:cNvSpPr>
            <a:spLocks noChangeArrowheads="1"/>
          </p:cNvSpPr>
          <p:nvPr/>
        </p:nvSpPr>
        <p:spPr bwMode="auto">
          <a:xfrm>
            <a:off x="2581275" y="5996136"/>
            <a:ext cx="3981450" cy="457200"/>
          </a:xfrm>
          <a:prstGeom prst="rect">
            <a:avLst/>
          </a:prstGeom>
          <a:noFill/>
          <a:ln w="9525">
            <a:solidFill>
              <a:srgbClr val="FF0000"/>
            </a:solidFill>
            <a:miter lim="800000"/>
            <a:headEnd/>
            <a:tailEnd/>
          </a:ln>
        </p:spPr>
        <p:txBody>
          <a:bodyPr wrap="none" anchor="ctr"/>
          <a:lstStyle/>
          <a:p>
            <a:endParaRPr lang="he-IL"/>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Set and logical operation</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108</a:t>
            </a:fld>
            <a:endParaRPr lang="en-US" altLang="zh-CN" dirty="0"/>
          </a:p>
        </p:txBody>
      </p:sp>
      <p:sp>
        <p:nvSpPr>
          <p:cNvPr id="5" name="Rectangle 4"/>
          <p:cNvSpPr>
            <a:spLocks noChangeArrowheads="1"/>
          </p:cNvSpPr>
          <p:nvPr/>
        </p:nvSpPr>
        <p:spPr bwMode="auto">
          <a:xfrm>
            <a:off x="712788" y="1913086"/>
            <a:ext cx="7929562" cy="822325"/>
          </a:xfrm>
          <a:prstGeom prst="rect">
            <a:avLst/>
          </a:prstGeom>
          <a:noFill/>
          <a:ln w="9525">
            <a:noFill/>
            <a:miter lim="800000"/>
            <a:headEnd/>
            <a:tailEnd/>
          </a:ln>
        </p:spPr>
        <p:txBody>
          <a:bodyPr>
            <a:spAutoFit/>
          </a:bodyPr>
          <a:lstStyle/>
          <a:p>
            <a:r>
              <a:rPr lang="en-US" altLang="zh-CN" dirty="0">
                <a:ea typeface="宋体" charset="-122"/>
              </a:rPr>
              <a:t>Two sets having no elements in common are said to be </a:t>
            </a:r>
            <a:r>
              <a:rPr lang="en-US" altLang="zh-CN" b="1" i="1" dirty="0">
                <a:solidFill>
                  <a:srgbClr val="009900"/>
                </a:solidFill>
                <a:ea typeface="宋体" charset="-122"/>
              </a:rPr>
              <a:t>disjoint</a:t>
            </a:r>
            <a:r>
              <a:rPr lang="en-US" altLang="zh-CN" dirty="0">
                <a:ea typeface="宋体" charset="-122"/>
              </a:rPr>
              <a:t> or </a:t>
            </a:r>
            <a:r>
              <a:rPr lang="en-US" altLang="zh-CN" b="1" i="1" dirty="0">
                <a:solidFill>
                  <a:srgbClr val="009900"/>
                </a:solidFill>
                <a:ea typeface="宋体" charset="-122"/>
              </a:rPr>
              <a:t>mutually exclusive</a:t>
            </a:r>
            <a:r>
              <a:rPr lang="en-US" altLang="zh-CN" dirty="0">
                <a:ea typeface="宋体" charset="-122"/>
              </a:rPr>
              <a:t>, in which case</a:t>
            </a:r>
          </a:p>
        </p:txBody>
      </p:sp>
      <p:grpSp>
        <p:nvGrpSpPr>
          <p:cNvPr id="6" name="Group 7"/>
          <p:cNvGrpSpPr>
            <a:grpSpLocks/>
          </p:cNvGrpSpPr>
          <p:nvPr/>
        </p:nvGrpSpPr>
        <p:grpSpPr bwMode="auto">
          <a:xfrm>
            <a:off x="3897313" y="2763986"/>
            <a:ext cx="1373187" cy="415925"/>
            <a:chOff x="2455" y="1566"/>
            <a:chExt cx="865" cy="262"/>
          </a:xfrm>
        </p:grpSpPr>
        <p:graphicFrame>
          <p:nvGraphicFramePr>
            <p:cNvPr id="7" name="Object 5"/>
            <p:cNvGraphicFramePr>
              <a:graphicFrameLocks noChangeAspect="1"/>
            </p:cNvGraphicFramePr>
            <p:nvPr/>
          </p:nvGraphicFramePr>
          <p:xfrm>
            <a:off x="2455" y="1566"/>
            <a:ext cx="849" cy="240"/>
          </p:xfrm>
          <a:graphic>
            <a:graphicData uri="http://schemas.openxmlformats.org/presentationml/2006/ole">
              <mc:AlternateContent xmlns:mc="http://schemas.openxmlformats.org/markup-compatibility/2006">
                <mc:Choice xmlns:v="urn:schemas-microsoft-com:vml" Requires="v">
                  <p:oleObj spid="_x0000_s171034" name="CorelPhotoPaint.Image.8" r:id="rId4" imgW="1348571" imgH="380872" progId="">
                    <p:embed/>
                  </p:oleObj>
                </mc:Choice>
                <mc:Fallback>
                  <p:oleObj name="CorelPhotoPaint.Image.8" r:id="rId4" imgW="1348571" imgH="380872"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 y="1566"/>
                          <a:ext cx="849"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6"/>
            <p:cNvSpPr>
              <a:spLocks noChangeArrowheads="1"/>
            </p:cNvSpPr>
            <p:nvPr/>
          </p:nvSpPr>
          <p:spPr bwMode="auto">
            <a:xfrm>
              <a:off x="2456" y="1569"/>
              <a:ext cx="864" cy="259"/>
            </a:xfrm>
            <a:prstGeom prst="rect">
              <a:avLst/>
            </a:prstGeom>
            <a:noFill/>
            <a:ln w="9525">
              <a:solidFill>
                <a:srgbClr val="FF0000"/>
              </a:solidFill>
              <a:miter lim="800000"/>
              <a:headEnd/>
              <a:tailEnd/>
            </a:ln>
          </p:spPr>
          <p:txBody>
            <a:bodyPr wrap="none" anchor="ctr"/>
            <a:lstStyle/>
            <a:p>
              <a:endParaRPr lang="he-IL"/>
            </a:p>
          </p:txBody>
        </p:sp>
      </p:grpSp>
      <p:sp>
        <p:nvSpPr>
          <p:cNvPr id="9" name="Text Box 8"/>
          <p:cNvSpPr txBox="1">
            <a:spLocks noChangeArrowheads="1"/>
          </p:cNvSpPr>
          <p:nvPr/>
        </p:nvSpPr>
        <p:spPr bwMode="auto">
          <a:xfrm>
            <a:off x="620713" y="3265636"/>
            <a:ext cx="7948612" cy="457200"/>
          </a:xfrm>
          <a:prstGeom prst="rect">
            <a:avLst/>
          </a:prstGeom>
          <a:noFill/>
          <a:ln w="9525">
            <a:noFill/>
            <a:miter lim="800000"/>
            <a:headEnd/>
            <a:tailEnd/>
          </a:ln>
        </p:spPr>
        <p:txBody>
          <a:bodyPr>
            <a:spAutoFit/>
          </a:bodyPr>
          <a:lstStyle/>
          <a:p>
            <a:r>
              <a:rPr lang="en-US" altLang="zh-CN" dirty="0">
                <a:ea typeface="宋体" charset="-122"/>
              </a:rPr>
              <a:t>The </a:t>
            </a:r>
            <a:r>
              <a:rPr lang="en-US" altLang="zh-CN" b="1" i="1" dirty="0">
                <a:solidFill>
                  <a:srgbClr val="009900"/>
                </a:solidFill>
                <a:ea typeface="宋体" charset="-122"/>
              </a:rPr>
              <a:t>complement</a:t>
            </a:r>
            <a:r>
              <a:rPr lang="en-US" altLang="zh-CN" dirty="0">
                <a:ea typeface="宋体" charset="-122"/>
              </a:rPr>
              <a:t> </a:t>
            </a:r>
            <a:r>
              <a:rPr lang="en-US" altLang="zh-CN" dirty="0" smtClean="0">
                <a:ea typeface="宋体" charset="-122"/>
              </a:rPr>
              <a:t>of </a:t>
            </a:r>
            <a:r>
              <a:rPr lang="en-US" altLang="zh-CN" dirty="0">
                <a:ea typeface="宋体" charset="-122"/>
              </a:rPr>
              <a:t>set </a:t>
            </a:r>
            <a:r>
              <a:rPr lang="en-US" altLang="zh-CN" i="1" dirty="0">
                <a:ea typeface="宋体" charset="-122"/>
              </a:rPr>
              <a:t>A</a:t>
            </a:r>
            <a:r>
              <a:rPr lang="en-US" altLang="zh-CN" dirty="0">
                <a:ea typeface="宋体" charset="-122"/>
              </a:rPr>
              <a:t> is defined as</a:t>
            </a:r>
          </a:p>
        </p:txBody>
      </p:sp>
      <p:graphicFrame>
        <p:nvGraphicFramePr>
          <p:cNvPr id="10" name="Object 9"/>
          <p:cNvGraphicFramePr>
            <a:graphicFrameLocks noChangeAspect="1"/>
          </p:cNvGraphicFramePr>
          <p:nvPr/>
        </p:nvGraphicFramePr>
        <p:xfrm>
          <a:off x="3527425" y="3784749"/>
          <a:ext cx="2087563" cy="433387"/>
        </p:xfrm>
        <a:graphic>
          <a:graphicData uri="http://schemas.openxmlformats.org/presentationml/2006/ole">
            <mc:AlternateContent xmlns:mc="http://schemas.openxmlformats.org/markup-compatibility/2006">
              <mc:Choice xmlns:v="urn:schemas-microsoft-com:vml" Requires="v">
                <p:oleObj spid="_x0000_s171035" name="CorelPhotoPaint.Image.8" r:id="rId6" imgW="2087619" imgH="434194" progId="">
                  <p:embed/>
                </p:oleObj>
              </mc:Choice>
              <mc:Fallback>
                <p:oleObj name="CorelPhotoPaint.Image.8" r:id="rId6" imgW="2087619" imgH="434194" progId="">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7425" y="3784749"/>
                        <a:ext cx="2087563"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0"/>
          <p:cNvSpPr>
            <a:spLocks noChangeArrowheads="1"/>
          </p:cNvSpPr>
          <p:nvPr/>
        </p:nvSpPr>
        <p:spPr bwMode="auto">
          <a:xfrm>
            <a:off x="3468688" y="3808561"/>
            <a:ext cx="2160587" cy="420688"/>
          </a:xfrm>
          <a:prstGeom prst="rect">
            <a:avLst/>
          </a:prstGeom>
          <a:noFill/>
          <a:ln w="9525">
            <a:solidFill>
              <a:srgbClr val="FF0000"/>
            </a:solidFill>
            <a:miter lim="800000"/>
            <a:headEnd/>
            <a:tailEnd/>
          </a:ln>
        </p:spPr>
        <p:txBody>
          <a:bodyPr wrap="none" anchor="ctr"/>
          <a:lstStyle/>
          <a:p>
            <a:endParaRPr lang="he-IL"/>
          </a:p>
        </p:txBody>
      </p:sp>
      <p:sp>
        <p:nvSpPr>
          <p:cNvPr id="12" name="Text Box 11"/>
          <p:cNvSpPr txBox="1">
            <a:spLocks noChangeArrowheads="1"/>
          </p:cNvSpPr>
          <p:nvPr/>
        </p:nvSpPr>
        <p:spPr bwMode="auto">
          <a:xfrm>
            <a:off x="620713" y="4308624"/>
            <a:ext cx="7920037" cy="830997"/>
          </a:xfrm>
          <a:prstGeom prst="rect">
            <a:avLst/>
          </a:prstGeom>
          <a:noFill/>
          <a:ln w="9525">
            <a:noFill/>
            <a:miter lim="800000"/>
            <a:headEnd/>
            <a:tailEnd/>
          </a:ln>
        </p:spPr>
        <p:txBody>
          <a:bodyPr>
            <a:spAutoFit/>
          </a:bodyPr>
          <a:lstStyle/>
          <a:p>
            <a:r>
              <a:rPr lang="en-US" altLang="zh-CN" dirty="0">
                <a:ea typeface="宋体" charset="-122"/>
              </a:rPr>
              <a:t>Clearly, (</a:t>
            </a:r>
            <a:r>
              <a:rPr lang="en-US" altLang="zh-CN" i="1" dirty="0">
                <a:ea typeface="宋体" charset="-122"/>
              </a:rPr>
              <a:t>A</a:t>
            </a:r>
            <a:r>
              <a:rPr lang="en-US" altLang="zh-CN" i="1" baseline="30000" dirty="0">
                <a:ea typeface="宋体" charset="-122"/>
              </a:rPr>
              <a:t>c</a:t>
            </a:r>
            <a:r>
              <a:rPr lang="en-US" altLang="zh-CN" dirty="0">
                <a:ea typeface="宋体" charset="-122"/>
              </a:rPr>
              <a:t>)</a:t>
            </a:r>
            <a:r>
              <a:rPr lang="en-US" altLang="zh-CN" i="1" baseline="30000" dirty="0">
                <a:ea typeface="宋体" charset="-122"/>
              </a:rPr>
              <a:t>c</a:t>
            </a:r>
            <a:r>
              <a:rPr lang="en-US" altLang="zh-CN" dirty="0">
                <a:ea typeface="宋体" charset="-122"/>
              </a:rPr>
              <a:t>=</a:t>
            </a:r>
            <a:r>
              <a:rPr lang="en-US" altLang="zh-CN" i="1" dirty="0">
                <a:ea typeface="宋体" charset="-122"/>
              </a:rPr>
              <a:t>A</a:t>
            </a:r>
            <a:r>
              <a:rPr lang="en-US" altLang="zh-CN" dirty="0">
                <a:ea typeface="宋体" charset="-122"/>
              </a:rPr>
              <a:t>.  Sometimes the complement of </a:t>
            </a:r>
            <a:r>
              <a:rPr lang="en-US" altLang="zh-CN" i="1" dirty="0">
                <a:ea typeface="宋体" charset="-122"/>
              </a:rPr>
              <a:t>A</a:t>
            </a:r>
            <a:r>
              <a:rPr lang="en-US" altLang="zh-CN" dirty="0">
                <a:ea typeface="宋体" charset="-122"/>
              </a:rPr>
              <a:t> is denoted </a:t>
            </a:r>
            <a:r>
              <a:rPr lang="en-US" altLang="zh-CN" dirty="0" smtClean="0">
                <a:ea typeface="宋体" charset="-122"/>
              </a:rPr>
              <a:t>as      .</a:t>
            </a:r>
            <a:endParaRPr lang="en-US" altLang="zh-CN" dirty="0">
              <a:ea typeface="宋体" charset="-122"/>
            </a:endParaRPr>
          </a:p>
        </p:txBody>
      </p:sp>
      <p:graphicFrame>
        <p:nvGraphicFramePr>
          <p:cNvPr id="13" name="Object 12"/>
          <p:cNvGraphicFramePr>
            <a:graphicFrameLocks noChangeAspect="1"/>
          </p:cNvGraphicFramePr>
          <p:nvPr/>
        </p:nvGraphicFramePr>
        <p:xfrm>
          <a:off x="2154358" y="4759294"/>
          <a:ext cx="242888" cy="296862"/>
        </p:xfrm>
        <a:graphic>
          <a:graphicData uri="http://schemas.openxmlformats.org/presentationml/2006/ole">
            <mc:AlternateContent xmlns:mc="http://schemas.openxmlformats.org/markup-compatibility/2006">
              <mc:Choice xmlns:v="urn:schemas-microsoft-com:vml" Requires="v">
                <p:oleObj spid="_x0000_s171036" name="CorelPhotoPaint.Image.8" r:id="rId8" imgW="243706" imgH="297017" progId="">
                  <p:embed/>
                </p:oleObj>
              </mc:Choice>
              <mc:Fallback>
                <p:oleObj name="CorelPhotoPaint.Image.8" r:id="rId8" imgW="243706" imgH="297017" progId="">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54358" y="4759294"/>
                        <a:ext cx="242888"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13"/>
          <p:cNvSpPr>
            <a:spLocks noChangeArrowheads="1"/>
          </p:cNvSpPr>
          <p:nvPr/>
        </p:nvSpPr>
        <p:spPr bwMode="auto">
          <a:xfrm>
            <a:off x="1262063" y="5223024"/>
            <a:ext cx="184150" cy="457200"/>
          </a:xfrm>
          <a:prstGeom prst="rect">
            <a:avLst/>
          </a:prstGeom>
          <a:noFill/>
          <a:ln w="9525">
            <a:noFill/>
            <a:miter lim="800000"/>
            <a:headEnd/>
            <a:tailEnd/>
          </a:ln>
        </p:spPr>
        <p:txBody>
          <a:bodyPr wrap="none">
            <a:spAutoFit/>
          </a:bodyPr>
          <a:lstStyle/>
          <a:p>
            <a:endParaRPr lang="he-IL"/>
          </a:p>
        </p:txBody>
      </p:sp>
      <p:sp>
        <p:nvSpPr>
          <p:cNvPr id="15" name="Text Box 15"/>
          <p:cNvSpPr txBox="1">
            <a:spLocks noChangeArrowheads="1"/>
          </p:cNvSpPr>
          <p:nvPr/>
        </p:nvSpPr>
        <p:spPr bwMode="auto">
          <a:xfrm>
            <a:off x="620713" y="5129361"/>
            <a:ext cx="7697787" cy="822325"/>
          </a:xfrm>
          <a:prstGeom prst="rect">
            <a:avLst/>
          </a:prstGeom>
          <a:noFill/>
          <a:ln w="9525">
            <a:noFill/>
            <a:miter lim="800000"/>
            <a:headEnd/>
            <a:tailEnd/>
          </a:ln>
        </p:spPr>
        <p:txBody>
          <a:bodyPr>
            <a:spAutoFit/>
          </a:bodyPr>
          <a:lstStyle/>
          <a:p>
            <a:r>
              <a:rPr lang="en-US" altLang="zh-CN">
                <a:ea typeface="宋体" charset="-122"/>
              </a:rPr>
              <a:t>The </a:t>
            </a:r>
            <a:r>
              <a:rPr lang="en-US" altLang="zh-CN" b="1" i="1">
                <a:solidFill>
                  <a:srgbClr val="009900"/>
                </a:solidFill>
                <a:ea typeface="宋体" charset="-122"/>
              </a:rPr>
              <a:t>difference</a:t>
            </a:r>
            <a:r>
              <a:rPr lang="en-US" altLang="zh-CN">
                <a:ea typeface="宋体" charset="-122"/>
              </a:rPr>
              <a:t> of two sets </a:t>
            </a:r>
            <a:r>
              <a:rPr lang="en-US" altLang="zh-CN" i="1">
                <a:ea typeface="宋体" charset="-122"/>
              </a:rPr>
              <a:t>A</a:t>
            </a:r>
            <a:r>
              <a:rPr lang="en-US" altLang="zh-CN">
                <a:ea typeface="宋体" charset="-122"/>
              </a:rPr>
              <a:t> and </a:t>
            </a:r>
            <a:r>
              <a:rPr lang="en-US" altLang="zh-CN" i="1">
                <a:ea typeface="宋体" charset="-122"/>
              </a:rPr>
              <a:t>B</a:t>
            </a:r>
            <a:r>
              <a:rPr lang="en-US" altLang="zh-CN">
                <a:ea typeface="宋体" charset="-122"/>
              </a:rPr>
              <a:t>, denoted </a:t>
            </a:r>
            <a:r>
              <a:rPr lang="en-US" altLang="zh-CN" i="1">
                <a:ea typeface="宋体" charset="-122"/>
              </a:rPr>
              <a:t>A</a:t>
            </a:r>
            <a:r>
              <a:rPr lang="en-US" altLang="zh-CN">
                <a:ea typeface="宋体" charset="-122"/>
              </a:rPr>
              <a:t> </a:t>
            </a:r>
            <a:r>
              <a:rPr lang="en-US" altLang="zh-CN">
                <a:ea typeface="宋体" charset="-122"/>
                <a:sym typeface="Symbol" pitchFamily="18" charset="2"/>
              </a:rPr>
              <a:t> </a:t>
            </a:r>
            <a:r>
              <a:rPr lang="en-US" altLang="zh-CN" i="1">
                <a:ea typeface="宋体" charset="-122"/>
              </a:rPr>
              <a:t>B</a:t>
            </a:r>
            <a:r>
              <a:rPr lang="en-US" altLang="zh-CN">
                <a:ea typeface="宋体" charset="-122"/>
              </a:rPr>
              <a:t>, is the set of elements that belong to </a:t>
            </a:r>
            <a:r>
              <a:rPr lang="en-US" altLang="zh-CN" i="1">
                <a:ea typeface="宋体" charset="-122"/>
              </a:rPr>
              <a:t>A</a:t>
            </a:r>
            <a:r>
              <a:rPr lang="en-US" altLang="zh-CN">
                <a:ea typeface="宋体" charset="-122"/>
              </a:rPr>
              <a:t>, but not to </a:t>
            </a:r>
            <a:r>
              <a:rPr lang="en-US" altLang="zh-CN" i="1">
                <a:ea typeface="宋体" charset="-122"/>
              </a:rPr>
              <a:t>B</a:t>
            </a:r>
            <a:r>
              <a:rPr lang="en-US" altLang="zh-CN">
                <a:ea typeface="宋体" charset="-122"/>
              </a:rPr>
              <a:t>.  In other words,</a:t>
            </a:r>
          </a:p>
        </p:txBody>
      </p:sp>
      <p:graphicFrame>
        <p:nvGraphicFramePr>
          <p:cNvPr id="16" name="Object 16"/>
          <p:cNvGraphicFramePr>
            <a:graphicFrameLocks noChangeAspect="1"/>
          </p:cNvGraphicFramePr>
          <p:nvPr/>
        </p:nvGraphicFramePr>
        <p:xfrm>
          <a:off x="2838450" y="6065986"/>
          <a:ext cx="3467100" cy="387350"/>
        </p:xfrm>
        <a:graphic>
          <a:graphicData uri="http://schemas.openxmlformats.org/presentationml/2006/ole">
            <mc:AlternateContent xmlns:mc="http://schemas.openxmlformats.org/markup-compatibility/2006">
              <mc:Choice xmlns:v="urn:schemas-microsoft-com:vml" Requires="v">
                <p:oleObj spid="_x0000_s171037" name="CorelPhotoPaint.Image.8" r:id="rId10" imgW="3466667" imgH="388407" progId="">
                  <p:embed/>
                </p:oleObj>
              </mc:Choice>
              <mc:Fallback>
                <p:oleObj name="CorelPhotoPaint.Image.8" r:id="rId10" imgW="3466667" imgH="388407" progId="">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8450" y="6065986"/>
                        <a:ext cx="34671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7"/>
          <p:cNvSpPr>
            <a:spLocks noChangeArrowheads="1"/>
          </p:cNvSpPr>
          <p:nvPr/>
        </p:nvSpPr>
        <p:spPr bwMode="auto">
          <a:xfrm>
            <a:off x="2770188" y="6046936"/>
            <a:ext cx="3586162" cy="395288"/>
          </a:xfrm>
          <a:prstGeom prst="rect">
            <a:avLst/>
          </a:prstGeom>
          <a:noFill/>
          <a:ln w="9525">
            <a:solidFill>
              <a:srgbClr val="FF0000"/>
            </a:solidFill>
            <a:miter lim="800000"/>
            <a:headEnd/>
            <a:tailEnd/>
          </a:ln>
        </p:spPr>
        <p:txBody>
          <a:bodyPr wrap="none" anchor="ctr"/>
          <a:lstStyle/>
          <a:p>
            <a:endParaRPr lang="he-IL"/>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Set and logical operation</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109</a:t>
            </a:fld>
            <a:endParaRPr lang="en-US" altLang="zh-CN" dirty="0"/>
          </a:p>
        </p:txBody>
      </p:sp>
      <p:graphicFrame>
        <p:nvGraphicFramePr>
          <p:cNvPr id="172034" name="Object 4"/>
          <p:cNvGraphicFramePr>
            <a:graphicFrameLocks noChangeAspect="1"/>
          </p:cNvGraphicFramePr>
          <p:nvPr/>
        </p:nvGraphicFramePr>
        <p:xfrm>
          <a:off x="1436688" y="1717675"/>
          <a:ext cx="6272212" cy="4908550"/>
        </p:xfrm>
        <a:graphic>
          <a:graphicData uri="http://schemas.openxmlformats.org/presentationml/2006/ole">
            <mc:AlternateContent xmlns:mc="http://schemas.openxmlformats.org/markup-compatibility/2006">
              <mc:Choice xmlns:v="urn:schemas-microsoft-com:vml" Requires="v">
                <p:oleObj spid="_x0000_s172040" name="CorelPhotoPaint.Image.8" r:id="rId4" imgW="6271804" imgH="4906667" progId="">
                  <p:embed/>
                </p:oleObj>
              </mc:Choice>
              <mc:Fallback>
                <p:oleObj name="CorelPhotoPaint.Image.8" r:id="rId4" imgW="6271804" imgH="4906667"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688" y="1717675"/>
                        <a:ext cx="6272212" cy="490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noChangeArrowheads="1"/>
          </p:cNvSpPr>
          <p:nvPr>
            <p:ph idx="1"/>
          </p:nvPr>
        </p:nvSpPr>
        <p:spPr>
          <a:xfrm>
            <a:off x="539750" y="1989138"/>
            <a:ext cx="8077200" cy="4535487"/>
          </a:xfrm>
        </p:spPr>
        <p:txBody>
          <a:bodyPr/>
          <a:lstStyle/>
          <a:p>
            <a:pPr eaLnBrk="1" hangingPunct="1"/>
            <a:r>
              <a:rPr lang="en-IE" altLang="zh-CN" sz="2800" dirty="0" smtClean="0"/>
              <a:t>Muscles within the eye can be used to change the shape of the lens allowing us focus on objects that are near or far away </a:t>
            </a:r>
          </a:p>
          <a:p>
            <a:pPr eaLnBrk="1" hangingPunct="1"/>
            <a:r>
              <a:rPr lang="en-US" altLang="zh-CN" sz="2800" dirty="0" smtClean="0"/>
              <a:t>An image is focused onto the retina causing rods and cones to become excited which ultimately send signals to the brain</a:t>
            </a:r>
          </a:p>
          <a:p>
            <a:pPr eaLnBrk="1" hangingPunct="1"/>
            <a:endParaRPr lang="en-US" altLang="zh-CN" sz="2800" dirty="0" smtClean="0"/>
          </a:p>
          <a:p>
            <a:pPr eaLnBrk="1" hangingPunct="1"/>
            <a:endParaRPr lang="en-US" altLang="zh-CN" sz="2800" dirty="0" smtClean="0"/>
          </a:p>
        </p:txBody>
      </p:sp>
      <p:sp>
        <p:nvSpPr>
          <p:cNvPr id="31746" name="标题 4"/>
          <p:cNvSpPr>
            <a:spLocks noGrp="1"/>
          </p:cNvSpPr>
          <p:nvPr>
            <p:ph type="title"/>
          </p:nvPr>
        </p:nvSpPr>
        <p:spPr/>
        <p:txBody>
          <a:bodyPr/>
          <a:lstStyle/>
          <a:p>
            <a:pPr eaLnBrk="1" hangingPunct="1"/>
            <a:r>
              <a:rPr lang="en-US" altLang="zh-CN" dirty="0" smtClean="0"/>
              <a:t>Image formation in the Eye</a:t>
            </a:r>
            <a:endParaRPr lang="zh-CN" altLang="en-US" dirty="0" smtClean="0"/>
          </a:p>
        </p:txBody>
      </p:sp>
      <p:pic>
        <p:nvPicPr>
          <p:cNvPr id="4" name="Picture 1"/>
          <p:cNvPicPr>
            <a:picLocks noChangeAspect="1" noChangeArrowheads="1"/>
          </p:cNvPicPr>
          <p:nvPr/>
        </p:nvPicPr>
        <p:blipFill>
          <a:blip r:embed="rId3" cstate="print"/>
          <a:srcRect/>
          <a:stretch>
            <a:fillRect/>
          </a:stretch>
        </p:blipFill>
        <p:spPr bwMode="auto">
          <a:xfrm>
            <a:off x="737581" y="4653136"/>
            <a:ext cx="6486525" cy="200025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11</a:t>
            </a:fld>
            <a:endParaRPr lang="en-US" altLang="zh-CN"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endParaRPr lang="zh-CN" altLang="zh-CN"/>
          </a:p>
        </p:txBody>
      </p:sp>
      <p:sp>
        <p:nvSpPr>
          <p:cNvPr id="60419" name="Rectangle 3"/>
          <p:cNvSpPr>
            <a:spLocks noGrp="1" noChangeArrowheads="1"/>
          </p:cNvSpPr>
          <p:nvPr>
            <p:ph type="body" idx="1"/>
          </p:nvPr>
        </p:nvSpPr>
        <p:spPr/>
        <p:txBody>
          <a:bodyPr/>
          <a:lstStyle/>
          <a:p>
            <a:r>
              <a:rPr lang="en-US" altLang="zh-TW"/>
              <a:t>Set operations</a:t>
            </a:r>
          </a:p>
        </p:txBody>
      </p:sp>
      <p:pic>
        <p:nvPicPr>
          <p:cNvPr id="60420" name="Picture 4"/>
          <p:cNvPicPr>
            <a:picLocks noChangeAspect="1" noChangeArrowheads="1"/>
          </p:cNvPicPr>
          <p:nvPr/>
        </p:nvPicPr>
        <p:blipFill>
          <a:blip r:embed="rId3" cstate="print"/>
          <a:srcRect/>
          <a:stretch>
            <a:fillRect/>
          </a:stretch>
        </p:blipFill>
        <p:spPr bwMode="auto">
          <a:xfrm>
            <a:off x="990600" y="2632918"/>
            <a:ext cx="5257800" cy="4108450"/>
          </a:xfrm>
          <a:prstGeom prst="rect">
            <a:avLst/>
          </a:prstGeom>
          <a:noFill/>
          <a:ln w="9525">
            <a:noFill/>
            <a:miter lim="800000"/>
            <a:headEnd/>
            <a:tailEnd/>
          </a:ln>
          <a:effectLst/>
        </p:spPr>
      </p:pic>
      <p:pic>
        <p:nvPicPr>
          <p:cNvPr id="60421" name="Picture 5"/>
          <p:cNvPicPr>
            <a:picLocks noChangeAspect="1" noChangeArrowheads="1"/>
          </p:cNvPicPr>
          <p:nvPr/>
        </p:nvPicPr>
        <p:blipFill>
          <a:blip r:embed="rId4" cstate="print"/>
          <a:srcRect/>
          <a:stretch>
            <a:fillRect/>
          </a:stretch>
        </p:blipFill>
        <p:spPr bwMode="auto">
          <a:xfrm>
            <a:off x="6553200" y="2640855"/>
            <a:ext cx="2052638" cy="3968750"/>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110</a:t>
            </a:fld>
            <a:endParaRPr lang="en-US" altLang="zh-CN"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endParaRPr lang="zh-CN" altLang="zh-CN"/>
          </a:p>
        </p:txBody>
      </p:sp>
      <p:sp>
        <p:nvSpPr>
          <p:cNvPr id="61443" name="Rectangle 3"/>
          <p:cNvSpPr>
            <a:spLocks noGrp="1" noChangeArrowheads="1"/>
          </p:cNvSpPr>
          <p:nvPr>
            <p:ph type="body" idx="1"/>
          </p:nvPr>
        </p:nvSpPr>
        <p:spPr/>
        <p:txBody>
          <a:bodyPr/>
          <a:lstStyle/>
          <a:p>
            <a:r>
              <a:rPr lang="en-US" altLang="zh-TW"/>
              <a:t>Complements</a:t>
            </a:r>
          </a:p>
        </p:txBody>
      </p:sp>
      <p:pic>
        <p:nvPicPr>
          <p:cNvPr id="61444" name="Picture 4"/>
          <p:cNvPicPr>
            <a:picLocks noChangeAspect="1" noChangeArrowheads="1"/>
          </p:cNvPicPr>
          <p:nvPr/>
        </p:nvPicPr>
        <p:blipFill>
          <a:blip r:embed="rId2" cstate="print"/>
          <a:srcRect/>
          <a:stretch>
            <a:fillRect/>
          </a:stretch>
        </p:blipFill>
        <p:spPr bwMode="auto">
          <a:xfrm>
            <a:off x="685800" y="2667000"/>
            <a:ext cx="6096000" cy="3927475"/>
          </a:xfrm>
          <a:prstGeom prst="rect">
            <a:avLst/>
          </a:prstGeom>
          <a:noFill/>
          <a:ln w="9525">
            <a:noFill/>
            <a:miter lim="800000"/>
            <a:headEnd/>
            <a:tailEnd/>
          </a:ln>
          <a:effectLst/>
        </p:spPr>
      </p:pic>
      <p:pic>
        <p:nvPicPr>
          <p:cNvPr id="61445" name="Picture 5"/>
          <p:cNvPicPr>
            <a:picLocks noChangeAspect="1" noChangeArrowheads="1"/>
          </p:cNvPicPr>
          <p:nvPr/>
        </p:nvPicPr>
        <p:blipFill>
          <a:blip r:embed="rId3" cstate="print"/>
          <a:srcRect/>
          <a:stretch>
            <a:fillRect/>
          </a:stretch>
        </p:blipFill>
        <p:spPr bwMode="auto">
          <a:xfrm>
            <a:off x="6934200" y="2514600"/>
            <a:ext cx="1765300" cy="4016375"/>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111</a:t>
            </a:fld>
            <a:endParaRPr lang="en-US" altLang="zh-CN"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logical operations</a:t>
            </a: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dirty="0" smtClean="0"/>
              <a:t>Logical operations are used to deal with </a:t>
            </a:r>
            <a:r>
              <a:rPr lang="en-US" altLang="zh-CN" i="1" dirty="0" smtClean="0"/>
              <a:t>binary images</a:t>
            </a:r>
            <a:r>
              <a:rPr lang="en-US" altLang="zh-CN" dirty="0" smtClean="0"/>
              <a:t>.</a:t>
            </a:r>
          </a:p>
          <a:p>
            <a:r>
              <a:rPr lang="en-US" altLang="zh-CN" dirty="0" smtClean="0"/>
              <a:t>Binary image refers to an image which has only two gray level: 0 and 1.  also called black white image.</a:t>
            </a:r>
          </a:p>
          <a:p>
            <a:r>
              <a:rPr lang="en-US" altLang="zh-CN" dirty="0" smtClean="0"/>
              <a:t>When dealing with binary images, it is common practice to refer to set operations as logical operations.</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112</a:t>
            </a:fld>
            <a:endParaRPr lang="en-US" altLang="zh-CN"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zh-CN" altLang="zh-CN"/>
          </a:p>
        </p:txBody>
      </p:sp>
      <p:sp>
        <p:nvSpPr>
          <p:cNvPr id="62467" name="Rectangle 3"/>
          <p:cNvSpPr>
            <a:spLocks noGrp="1" noChangeArrowheads="1"/>
          </p:cNvSpPr>
          <p:nvPr>
            <p:ph type="body" idx="1"/>
          </p:nvPr>
        </p:nvSpPr>
        <p:spPr>
          <a:xfrm>
            <a:off x="685800" y="1124744"/>
            <a:ext cx="2973388" cy="3828256"/>
          </a:xfrm>
        </p:spPr>
        <p:txBody>
          <a:bodyPr/>
          <a:lstStyle/>
          <a:p>
            <a:r>
              <a:rPr lang="en-US" altLang="zh-TW" dirty="0"/>
              <a:t>Logical operations</a:t>
            </a:r>
          </a:p>
        </p:txBody>
      </p:sp>
      <p:pic>
        <p:nvPicPr>
          <p:cNvPr id="62468" name="Picture 4"/>
          <p:cNvPicPr>
            <a:picLocks noChangeAspect="1" noChangeArrowheads="1"/>
          </p:cNvPicPr>
          <p:nvPr/>
        </p:nvPicPr>
        <p:blipFill>
          <a:blip r:embed="rId2" cstate="print"/>
          <a:srcRect/>
          <a:stretch>
            <a:fillRect/>
          </a:stretch>
        </p:blipFill>
        <p:spPr bwMode="auto">
          <a:xfrm>
            <a:off x="3733800" y="184150"/>
            <a:ext cx="5143500" cy="6597650"/>
          </a:xfrm>
          <a:prstGeom prst="rect">
            <a:avLst/>
          </a:prstGeom>
          <a:noFill/>
          <a:ln w="9525">
            <a:noFill/>
            <a:miter lim="800000"/>
            <a:headEnd/>
            <a:tailEnd/>
          </a:ln>
          <a:effectLst/>
        </p:spPr>
      </p:pic>
      <p:pic>
        <p:nvPicPr>
          <p:cNvPr id="62469" name="Picture 5"/>
          <p:cNvPicPr>
            <a:picLocks noChangeAspect="1" noChangeArrowheads="1"/>
          </p:cNvPicPr>
          <p:nvPr/>
        </p:nvPicPr>
        <p:blipFill>
          <a:blip r:embed="rId3" cstate="print"/>
          <a:srcRect/>
          <a:stretch>
            <a:fillRect/>
          </a:stretch>
        </p:blipFill>
        <p:spPr bwMode="auto">
          <a:xfrm>
            <a:off x="990600" y="2438400"/>
            <a:ext cx="2170113" cy="4032250"/>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113</a:t>
            </a:fld>
            <a:endParaRPr lang="en-US" altLang="zh-CN"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Spatial operations</a:t>
            </a: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dirty="0" smtClean="0"/>
              <a:t>3 broad categories: </a:t>
            </a:r>
          </a:p>
          <a:p>
            <a:pPr lvl="1"/>
            <a:r>
              <a:rPr lang="en-US" altLang="zh-CN" dirty="0" smtClean="0"/>
              <a:t>a)  Single-pixel operations </a:t>
            </a:r>
          </a:p>
          <a:p>
            <a:pPr lvl="1"/>
            <a:r>
              <a:rPr lang="en-US" altLang="zh-CN" dirty="0" smtClean="0"/>
              <a:t>b)  </a:t>
            </a:r>
            <a:r>
              <a:rPr lang="en-US" altLang="zh-CN" dirty="0" err="1" smtClean="0"/>
              <a:t>Neighbourhood</a:t>
            </a:r>
            <a:r>
              <a:rPr lang="en-US" altLang="zh-CN" dirty="0" smtClean="0"/>
              <a:t> operations </a:t>
            </a:r>
          </a:p>
          <a:p>
            <a:pPr lvl="1"/>
            <a:r>
              <a:rPr lang="en-US" altLang="zh-CN" dirty="0" smtClean="0"/>
              <a:t>c)  Geometric spatial transformations </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114</a:t>
            </a:fld>
            <a:endParaRPr lang="en-US" altLang="zh-CN"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endParaRPr lang="zh-CN" altLang="zh-CN"/>
          </a:p>
        </p:txBody>
      </p:sp>
      <p:sp>
        <p:nvSpPr>
          <p:cNvPr id="63491" name="Rectangle 3"/>
          <p:cNvSpPr>
            <a:spLocks noGrp="1" noChangeArrowheads="1"/>
          </p:cNvSpPr>
          <p:nvPr>
            <p:ph type="body" idx="1"/>
          </p:nvPr>
        </p:nvSpPr>
        <p:spPr>
          <a:xfrm>
            <a:off x="1370013" y="1827213"/>
            <a:ext cx="2668587" cy="4114800"/>
          </a:xfrm>
        </p:spPr>
        <p:txBody>
          <a:bodyPr/>
          <a:lstStyle/>
          <a:p>
            <a:r>
              <a:rPr lang="en-US" altLang="zh-TW"/>
              <a:t>Single-pixel operations</a:t>
            </a:r>
          </a:p>
        </p:txBody>
      </p:sp>
      <p:pic>
        <p:nvPicPr>
          <p:cNvPr id="63492" name="Picture 4"/>
          <p:cNvPicPr>
            <a:picLocks noChangeAspect="1" noChangeArrowheads="1"/>
          </p:cNvPicPr>
          <p:nvPr/>
        </p:nvPicPr>
        <p:blipFill>
          <a:blip r:embed="rId2" cstate="print"/>
          <a:srcRect/>
          <a:stretch>
            <a:fillRect/>
          </a:stretch>
        </p:blipFill>
        <p:spPr bwMode="auto">
          <a:xfrm>
            <a:off x="4191000" y="2057400"/>
            <a:ext cx="4648200" cy="4532313"/>
          </a:xfrm>
          <a:prstGeom prst="rect">
            <a:avLst/>
          </a:prstGeom>
          <a:noFill/>
          <a:ln w="9525">
            <a:noFill/>
            <a:miter lim="800000"/>
            <a:headEnd/>
            <a:tailEnd/>
          </a:ln>
          <a:effectLst/>
        </p:spPr>
      </p:pic>
      <p:pic>
        <p:nvPicPr>
          <p:cNvPr id="63493" name="Picture 5"/>
          <p:cNvPicPr>
            <a:picLocks noChangeAspect="1" noChangeArrowheads="1"/>
          </p:cNvPicPr>
          <p:nvPr/>
        </p:nvPicPr>
        <p:blipFill>
          <a:blip r:embed="rId3" cstate="print"/>
          <a:srcRect/>
          <a:stretch>
            <a:fillRect/>
          </a:stretch>
        </p:blipFill>
        <p:spPr bwMode="auto">
          <a:xfrm>
            <a:off x="1631950" y="3562350"/>
            <a:ext cx="2482850" cy="3143250"/>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115</a:t>
            </a:fld>
            <a:endParaRPr lang="en-US" altLang="zh-CN"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Neighborhood operations</a:t>
            </a: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dirty="0" smtClean="0"/>
              <a:t>Let </a:t>
            </a:r>
            <a:r>
              <a:rPr lang="en-US" altLang="zh-CN" i="1" dirty="0" err="1" smtClean="0"/>
              <a:t>S</a:t>
            </a:r>
            <a:r>
              <a:rPr lang="en-US" altLang="zh-CN" i="1" baseline="-25000" dirty="0" err="1" smtClean="0"/>
              <a:t>xy</a:t>
            </a:r>
            <a:r>
              <a:rPr lang="en-US" altLang="zh-CN" i="1" baseline="-25000" dirty="0" smtClean="0"/>
              <a:t>  </a:t>
            </a:r>
            <a:r>
              <a:rPr lang="en-US" altLang="zh-CN" dirty="0" smtClean="0"/>
              <a:t>denote the set of coordinates of a neighborhood centered on an arbitrary point (</a:t>
            </a:r>
            <a:r>
              <a:rPr lang="en-US" altLang="zh-CN" i="1" dirty="0" smtClean="0"/>
              <a:t>x, y</a:t>
            </a:r>
            <a:r>
              <a:rPr lang="en-US" altLang="zh-CN" dirty="0" smtClean="0"/>
              <a:t>) in an image</a:t>
            </a:r>
            <a:r>
              <a:rPr lang="en-US" altLang="zh-CN" i="1" dirty="0" smtClean="0"/>
              <a:t>, f. </a:t>
            </a:r>
            <a:r>
              <a:rPr lang="en-US" altLang="zh-CN" dirty="0" smtClean="0"/>
              <a:t>Neighborhood processing generates a corresponding pixel at the same coordinates in an output (processed) image, </a:t>
            </a:r>
            <a:r>
              <a:rPr lang="en-US" altLang="zh-CN" i="1" dirty="0" smtClean="0"/>
              <a:t>g, </a:t>
            </a:r>
            <a:r>
              <a:rPr lang="en-US" altLang="zh-CN" dirty="0" smtClean="0"/>
              <a:t>such</a:t>
            </a:r>
            <a:r>
              <a:rPr lang="en-US" altLang="zh-CN" i="1" dirty="0" smtClean="0"/>
              <a:t> </a:t>
            </a:r>
            <a:r>
              <a:rPr lang="en-US" altLang="zh-CN" dirty="0" smtClean="0"/>
              <a:t>that the value of that pixel is determined by a specified operation involving the pixels in the input image with coordinates in </a:t>
            </a:r>
            <a:r>
              <a:rPr lang="en-US" altLang="zh-CN" i="1" dirty="0" err="1" smtClean="0"/>
              <a:t>S</a:t>
            </a:r>
            <a:r>
              <a:rPr lang="en-US" altLang="zh-CN" i="1" baseline="-25000" dirty="0" err="1" smtClean="0"/>
              <a:t>xy</a:t>
            </a:r>
            <a:endParaRPr lang="en-US" altLang="zh-CN" i="1" baseline="-25000" dirty="0" smtClean="0"/>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116</a:t>
            </a:fld>
            <a:endParaRPr lang="en-US" altLang="zh-CN"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zh-CN" altLang="zh-CN"/>
          </a:p>
        </p:txBody>
      </p:sp>
      <p:sp>
        <p:nvSpPr>
          <p:cNvPr id="64515" name="Rectangle 3"/>
          <p:cNvSpPr>
            <a:spLocks noGrp="1" noChangeArrowheads="1"/>
          </p:cNvSpPr>
          <p:nvPr>
            <p:ph type="body" idx="1"/>
          </p:nvPr>
        </p:nvSpPr>
        <p:spPr>
          <a:xfrm>
            <a:off x="457200" y="457200"/>
            <a:ext cx="3278188" cy="4114800"/>
          </a:xfrm>
        </p:spPr>
        <p:txBody>
          <a:bodyPr/>
          <a:lstStyle/>
          <a:p>
            <a:r>
              <a:rPr lang="en-US" altLang="zh-TW"/>
              <a:t>Neighborhood operations</a:t>
            </a:r>
          </a:p>
        </p:txBody>
      </p:sp>
      <p:pic>
        <p:nvPicPr>
          <p:cNvPr id="64516" name="Picture 4"/>
          <p:cNvPicPr>
            <a:picLocks noChangeAspect="1" noChangeArrowheads="1"/>
          </p:cNvPicPr>
          <p:nvPr/>
        </p:nvPicPr>
        <p:blipFill>
          <a:blip r:embed="rId2" cstate="print"/>
          <a:srcRect/>
          <a:stretch>
            <a:fillRect/>
          </a:stretch>
        </p:blipFill>
        <p:spPr bwMode="auto">
          <a:xfrm>
            <a:off x="3657600" y="795338"/>
            <a:ext cx="5381625" cy="5757862"/>
          </a:xfrm>
          <a:prstGeom prst="rect">
            <a:avLst/>
          </a:prstGeom>
          <a:noFill/>
          <a:ln w="9525">
            <a:noFill/>
            <a:miter lim="800000"/>
            <a:headEnd/>
            <a:tailEnd/>
          </a:ln>
          <a:effectLst/>
        </p:spPr>
      </p:pic>
      <p:pic>
        <p:nvPicPr>
          <p:cNvPr id="64517" name="Picture 5"/>
          <p:cNvPicPr>
            <a:picLocks noChangeAspect="1" noChangeArrowheads="1"/>
          </p:cNvPicPr>
          <p:nvPr/>
        </p:nvPicPr>
        <p:blipFill>
          <a:blip r:embed="rId3" cstate="print"/>
          <a:srcRect/>
          <a:stretch>
            <a:fillRect/>
          </a:stretch>
        </p:blipFill>
        <p:spPr bwMode="auto">
          <a:xfrm>
            <a:off x="1566863" y="1641475"/>
            <a:ext cx="1633537" cy="4987925"/>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117</a:t>
            </a:fld>
            <a:endParaRPr lang="en-US" altLang="zh-CN"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Geometric spatial transformation and image registration</a:t>
            </a:r>
          </a:p>
        </p:txBody>
      </p:sp>
      <p:sp>
        <p:nvSpPr>
          <p:cNvPr id="68611" name="Rectangle 3"/>
          <p:cNvSpPr>
            <a:spLocks noGrp="1" noChangeArrowheads="1"/>
          </p:cNvSpPr>
          <p:nvPr>
            <p:ph type="body" idx="1"/>
          </p:nvPr>
        </p:nvSpPr>
        <p:spPr>
          <a:xfrm>
            <a:off x="755576" y="2017712"/>
            <a:ext cx="8199512" cy="4435623"/>
          </a:xfrm>
        </p:spPr>
        <p:txBody>
          <a:bodyPr/>
          <a:lstStyle/>
          <a:p>
            <a:r>
              <a:rPr lang="en-US" altLang="zh-CN" sz="2800" i="1" dirty="0" smtClean="0"/>
              <a:t>Geometric transformation: </a:t>
            </a:r>
            <a:r>
              <a:rPr lang="en-US" altLang="zh-CN" sz="2800" dirty="0" smtClean="0"/>
              <a:t>2 basic operations</a:t>
            </a:r>
            <a:r>
              <a:rPr lang="en-US" altLang="zh-CN" sz="2800" i="1" dirty="0" smtClean="0"/>
              <a:t>: </a:t>
            </a:r>
          </a:p>
          <a:p>
            <a:pPr lvl="1"/>
            <a:r>
              <a:rPr lang="en-US" altLang="zh-CN" sz="2400" dirty="0" smtClean="0"/>
              <a:t>1.  Spatial transformation of coordinates  </a:t>
            </a:r>
            <a:r>
              <a:rPr lang="en-US" altLang="zh-CN" sz="2400" i="1" dirty="0" smtClean="0"/>
              <a:t>(</a:t>
            </a:r>
            <a:r>
              <a:rPr lang="en-US" altLang="zh-CN" sz="2400" i="1" dirty="0" err="1" smtClean="0"/>
              <a:t>x,y</a:t>
            </a:r>
            <a:r>
              <a:rPr lang="en-US" altLang="zh-CN" sz="2400" i="1" dirty="0" smtClean="0"/>
              <a:t>)=T{(</a:t>
            </a:r>
            <a:r>
              <a:rPr lang="en-US" altLang="zh-CN" sz="2400" i="1" dirty="0" err="1" smtClean="0"/>
              <a:t>v,w</a:t>
            </a:r>
            <a:r>
              <a:rPr lang="en-US" altLang="zh-CN" sz="2400" i="1" dirty="0" smtClean="0"/>
              <a:t>)}</a:t>
            </a:r>
          </a:p>
          <a:p>
            <a:pPr lvl="1"/>
            <a:r>
              <a:rPr lang="en-US" altLang="zh-CN" sz="2400" dirty="0" smtClean="0"/>
              <a:t>2.  Intensity interpolation that assigns intensity values to the spatially transformed pixels </a:t>
            </a:r>
          </a:p>
          <a:p>
            <a:r>
              <a:rPr lang="en-US" altLang="zh-CN" sz="2800" dirty="0" smtClean="0"/>
              <a:t>  Example of spatial transformation :</a:t>
            </a:r>
            <a:r>
              <a:rPr lang="en-US" altLang="zh-CN" sz="2800" i="1" dirty="0" smtClean="0"/>
              <a:t> (</a:t>
            </a:r>
            <a:r>
              <a:rPr lang="en-US" altLang="zh-CN" sz="2800" i="1" dirty="0" err="1" smtClean="0"/>
              <a:t>x,y</a:t>
            </a:r>
            <a:r>
              <a:rPr lang="en-US" altLang="zh-CN" sz="2800" i="1" dirty="0" smtClean="0"/>
              <a:t>)=T{(</a:t>
            </a:r>
            <a:r>
              <a:rPr lang="en-US" altLang="zh-CN" sz="2800" i="1" dirty="0" err="1" smtClean="0"/>
              <a:t>v,w</a:t>
            </a:r>
            <a:r>
              <a:rPr lang="en-US" altLang="zh-CN" sz="2800" i="1" dirty="0" smtClean="0"/>
              <a:t>)}=(v/2,w/2)</a:t>
            </a:r>
          </a:p>
          <a:p>
            <a:pPr>
              <a:buNone/>
            </a:pPr>
            <a:r>
              <a:rPr lang="en-US" altLang="zh-CN" sz="2800" i="1" dirty="0" smtClean="0"/>
              <a:t>     </a:t>
            </a:r>
            <a:r>
              <a:rPr lang="en-US" altLang="zh-CN" sz="2800" dirty="0" smtClean="0"/>
              <a:t>Shrinks the original image to half its size in both spatial directions </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118</a:t>
            </a:fld>
            <a:endParaRPr lang="en-US" altLang="zh-CN"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Geometric spatial transformation and image registration</a:t>
            </a:r>
          </a:p>
        </p:txBody>
      </p:sp>
      <p:sp>
        <p:nvSpPr>
          <p:cNvPr id="68611" name="Rectangle 3"/>
          <p:cNvSpPr>
            <a:spLocks noGrp="1" noChangeArrowheads="1"/>
          </p:cNvSpPr>
          <p:nvPr>
            <p:ph type="body" idx="1"/>
          </p:nvPr>
        </p:nvSpPr>
        <p:spPr>
          <a:xfrm>
            <a:off x="755576" y="2017712"/>
            <a:ext cx="8199512" cy="4435623"/>
          </a:xfrm>
        </p:spPr>
        <p:txBody>
          <a:bodyPr/>
          <a:lstStyle/>
          <a:p>
            <a:r>
              <a:rPr lang="en-US" altLang="zh-CN" sz="2800" i="1" dirty="0" smtClean="0"/>
              <a:t>Affine transform </a:t>
            </a:r>
            <a:r>
              <a:rPr lang="en-US" altLang="zh-CN" sz="2800" dirty="0" smtClean="0"/>
              <a:t>(</a:t>
            </a:r>
            <a:r>
              <a:rPr lang="zh-CN" altLang="en-US" sz="2800" dirty="0" smtClean="0"/>
              <a:t>仿射变换</a:t>
            </a:r>
            <a:r>
              <a:rPr lang="en-US" altLang="zh-CN" sz="2800" dirty="0" smtClean="0"/>
              <a:t>)general form</a:t>
            </a:r>
            <a:r>
              <a:rPr lang="en-US" altLang="zh-CN" sz="2800" i="1" dirty="0" smtClean="0"/>
              <a:t>: </a:t>
            </a:r>
          </a:p>
          <a:p>
            <a:endParaRPr lang="en-US" altLang="zh-CN" sz="2800" i="1" dirty="0" smtClean="0"/>
          </a:p>
          <a:p>
            <a:endParaRPr lang="en-US" altLang="zh-CN" sz="2800" i="1" dirty="0" smtClean="0"/>
          </a:p>
          <a:p>
            <a:endParaRPr lang="en-US" altLang="zh-CN" sz="2800" i="1" dirty="0" smtClean="0"/>
          </a:p>
          <a:p>
            <a:endParaRPr lang="en-US" altLang="zh-CN" sz="2800" i="1" dirty="0" smtClean="0"/>
          </a:p>
          <a:p>
            <a:pPr>
              <a:buNone/>
            </a:pPr>
            <a:r>
              <a:rPr lang="en-US" altLang="zh-CN" sz="2800" i="1" dirty="0" smtClean="0"/>
              <a:t>     </a:t>
            </a:r>
            <a:r>
              <a:rPr lang="en-US" altLang="zh-CN" sz="2800" dirty="0" smtClean="0"/>
              <a:t>Can scale, rotate, translate, sheer… </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119</a:t>
            </a:fld>
            <a:endParaRPr lang="en-US" altLang="zh-CN" dirty="0"/>
          </a:p>
        </p:txBody>
      </p:sp>
      <p:pic>
        <p:nvPicPr>
          <p:cNvPr id="175106" name="Picture 2"/>
          <p:cNvPicPr>
            <a:picLocks noChangeAspect="1" noChangeArrowheads="1"/>
          </p:cNvPicPr>
          <p:nvPr/>
        </p:nvPicPr>
        <p:blipFill>
          <a:blip r:embed="rId3" cstate="print"/>
          <a:srcRect/>
          <a:stretch>
            <a:fillRect/>
          </a:stretch>
        </p:blipFill>
        <p:spPr bwMode="auto">
          <a:xfrm>
            <a:off x="1115616" y="3212976"/>
            <a:ext cx="5619750" cy="581025"/>
          </a:xfrm>
          <a:prstGeom prst="rect">
            <a:avLst/>
          </a:prstGeom>
          <a:noFill/>
          <a:ln w="9525">
            <a:noFill/>
            <a:miter lim="800000"/>
            <a:headEnd/>
            <a:tailEnd/>
          </a:ln>
        </p:spPr>
      </p:pic>
      <p:pic>
        <p:nvPicPr>
          <p:cNvPr id="175107" name="Picture 3"/>
          <p:cNvPicPr>
            <a:picLocks noChangeAspect="1" noChangeArrowheads="1"/>
          </p:cNvPicPr>
          <p:nvPr/>
        </p:nvPicPr>
        <p:blipFill>
          <a:blip r:embed="rId4" cstate="print"/>
          <a:srcRect/>
          <a:stretch>
            <a:fillRect/>
          </a:stretch>
        </p:blipFill>
        <p:spPr bwMode="auto">
          <a:xfrm>
            <a:off x="6732240" y="2708920"/>
            <a:ext cx="1895475" cy="1304925"/>
          </a:xfrm>
          <a:prstGeom prst="rect">
            <a:avLst/>
          </a:prstGeom>
          <a:noFill/>
          <a:ln w="9525">
            <a:noFill/>
            <a:miter lim="800000"/>
            <a:headEnd/>
            <a:tailEnd/>
          </a:ln>
        </p:spPr>
      </p:pic>
      <p:sp>
        <p:nvSpPr>
          <p:cNvPr id="7" name="矩形 6"/>
          <p:cNvSpPr/>
          <p:nvPr/>
        </p:nvSpPr>
        <p:spPr>
          <a:xfrm>
            <a:off x="7452320" y="4149080"/>
            <a:ext cx="1261884" cy="461665"/>
          </a:xfrm>
          <a:prstGeom prst="rect">
            <a:avLst/>
          </a:prstGeom>
        </p:spPr>
        <p:txBody>
          <a:bodyPr wrap="none">
            <a:spAutoFit/>
          </a:bodyPr>
          <a:lstStyle/>
          <a:p>
            <a:r>
              <a:rPr lang="en-US" altLang="zh-CN" dirty="0" smtClean="0"/>
              <a:t>(2.6-23) </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12</a:t>
            </a:fld>
            <a:endParaRPr lang="en-US" altLang="zh-CN" dirty="0"/>
          </a:p>
        </p:txBody>
      </p:sp>
      <p:sp>
        <p:nvSpPr>
          <p:cNvPr id="6" name="内容占位符 5"/>
          <p:cNvSpPr>
            <a:spLocks noGrp="1"/>
          </p:cNvSpPr>
          <p:nvPr>
            <p:ph idx="1"/>
          </p:nvPr>
        </p:nvSpPr>
        <p:spPr/>
        <p:txBody>
          <a:bodyPr/>
          <a:lstStyle/>
          <a:p>
            <a:endParaRPr lang="zh-CN" altLang="en-US" dirty="0"/>
          </a:p>
        </p:txBody>
      </p:sp>
      <p:grpSp>
        <p:nvGrpSpPr>
          <p:cNvPr id="64" name="组合 63"/>
          <p:cNvGrpSpPr/>
          <p:nvPr/>
        </p:nvGrpSpPr>
        <p:grpSpPr>
          <a:xfrm>
            <a:off x="2068488" y="2780928"/>
            <a:ext cx="6192688" cy="720080"/>
            <a:chOff x="2068488" y="2780928"/>
            <a:chExt cx="6192688" cy="720080"/>
          </a:xfrm>
        </p:grpSpPr>
        <p:sp>
          <p:nvSpPr>
            <p:cNvPr id="46" name="矩形 45"/>
            <p:cNvSpPr/>
            <p:nvPr/>
          </p:nvSpPr>
          <p:spPr bwMode="auto">
            <a:xfrm>
              <a:off x="2068488"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47" name="矩形 46"/>
            <p:cNvSpPr/>
            <p:nvPr/>
          </p:nvSpPr>
          <p:spPr bwMode="auto">
            <a:xfrm>
              <a:off x="3163010"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48" name="矩形 47"/>
            <p:cNvSpPr/>
            <p:nvPr/>
          </p:nvSpPr>
          <p:spPr bwMode="auto">
            <a:xfrm>
              <a:off x="4257532"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49" name="矩形 48"/>
            <p:cNvSpPr/>
            <p:nvPr/>
          </p:nvSpPr>
          <p:spPr bwMode="auto">
            <a:xfrm>
              <a:off x="5352054"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50" name="矩形 49"/>
            <p:cNvSpPr/>
            <p:nvPr/>
          </p:nvSpPr>
          <p:spPr bwMode="auto">
            <a:xfrm>
              <a:off x="6446576"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51" name="矩形 50"/>
            <p:cNvSpPr/>
            <p:nvPr/>
          </p:nvSpPr>
          <p:spPr bwMode="auto">
            <a:xfrm>
              <a:off x="7541096"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grpSp>
      <p:grpSp>
        <p:nvGrpSpPr>
          <p:cNvPr id="65" name="组合 64"/>
          <p:cNvGrpSpPr/>
          <p:nvPr/>
        </p:nvGrpSpPr>
        <p:grpSpPr>
          <a:xfrm>
            <a:off x="2068488" y="3969060"/>
            <a:ext cx="6192688" cy="720080"/>
            <a:chOff x="2068488" y="2780928"/>
            <a:chExt cx="6192688" cy="720080"/>
          </a:xfrm>
        </p:grpSpPr>
        <p:sp>
          <p:nvSpPr>
            <p:cNvPr id="66" name="矩形 65"/>
            <p:cNvSpPr/>
            <p:nvPr/>
          </p:nvSpPr>
          <p:spPr bwMode="auto">
            <a:xfrm>
              <a:off x="2068488"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67" name="矩形 66"/>
            <p:cNvSpPr/>
            <p:nvPr/>
          </p:nvSpPr>
          <p:spPr bwMode="auto">
            <a:xfrm>
              <a:off x="3163010"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68" name="矩形 67"/>
            <p:cNvSpPr/>
            <p:nvPr/>
          </p:nvSpPr>
          <p:spPr bwMode="auto">
            <a:xfrm>
              <a:off x="4257532"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69" name="矩形 68"/>
            <p:cNvSpPr/>
            <p:nvPr/>
          </p:nvSpPr>
          <p:spPr bwMode="auto">
            <a:xfrm>
              <a:off x="5352054"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70" name="矩形 69"/>
            <p:cNvSpPr/>
            <p:nvPr/>
          </p:nvSpPr>
          <p:spPr bwMode="auto">
            <a:xfrm>
              <a:off x="6446576"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71" name="矩形 70"/>
            <p:cNvSpPr/>
            <p:nvPr/>
          </p:nvSpPr>
          <p:spPr bwMode="auto">
            <a:xfrm>
              <a:off x="7541096"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grpSp>
      <p:grpSp>
        <p:nvGrpSpPr>
          <p:cNvPr id="72" name="组合 71"/>
          <p:cNvGrpSpPr/>
          <p:nvPr/>
        </p:nvGrpSpPr>
        <p:grpSpPr>
          <a:xfrm>
            <a:off x="2068488" y="5157192"/>
            <a:ext cx="6192688" cy="720080"/>
            <a:chOff x="2068488" y="2780928"/>
            <a:chExt cx="6192688" cy="720080"/>
          </a:xfrm>
        </p:grpSpPr>
        <p:sp>
          <p:nvSpPr>
            <p:cNvPr id="73" name="矩形 72"/>
            <p:cNvSpPr/>
            <p:nvPr/>
          </p:nvSpPr>
          <p:spPr bwMode="auto">
            <a:xfrm>
              <a:off x="2068488"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74" name="矩形 73"/>
            <p:cNvSpPr/>
            <p:nvPr/>
          </p:nvSpPr>
          <p:spPr bwMode="auto">
            <a:xfrm>
              <a:off x="3163010"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75" name="矩形 74"/>
            <p:cNvSpPr/>
            <p:nvPr/>
          </p:nvSpPr>
          <p:spPr bwMode="auto">
            <a:xfrm>
              <a:off x="4257532"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76" name="矩形 75"/>
            <p:cNvSpPr/>
            <p:nvPr/>
          </p:nvSpPr>
          <p:spPr bwMode="auto">
            <a:xfrm>
              <a:off x="5352054"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77" name="矩形 76"/>
            <p:cNvSpPr/>
            <p:nvPr/>
          </p:nvSpPr>
          <p:spPr bwMode="auto">
            <a:xfrm>
              <a:off x="6446576"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
          <p:nvSpPr>
            <p:cNvPr id="78" name="矩形 77"/>
            <p:cNvSpPr/>
            <p:nvPr/>
          </p:nvSpPr>
          <p:spPr bwMode="auto">
            <a:xfrm>
              <a:off x="7541096" y="2780928"/>
              <a:ext cx="720080" cy="720080"/>
            </a:xfrm>
            <a:prstGeom prst="rect">
              <a:avLst/>
            </a:prstGeom>
            <a:solidFill>
              <a:schemeClr val="tx2">
                <a:lumMod val="60000"/>
                <a:lumOff val="40000"/>
              </a:schemeClr>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grpSp>
      <p:sp>
        <p:nvSpPr>
          <p:cNvPr id="79" name="椭圆 78"/>
          <p:cNvSpPr/>
          <p:nvPr/>
        </p:nvSpPr>
        <p:spPr bwMode="auto">
          <a:xfrm>
            <a:off x="3789918" y="2901234"/>
            <a:ext cx="533737" cy="50405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429096443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endParaRPr lang="zh-CN" altLang="zh-CN"/>
          </a:p>
        </p:txBody>
      </p:sp>
      <p:sp>
        <p:nvSpPr>
          <p:cNvPr id="65539" name="Rectangle 3"/>
          <p:cNvSpPr>
            <a:spLocks noGrp="1" noChangeArrowheads="1"/>
          </p:cNvSpPr>
          <p:nvPr>
            <p:ph type="body" idx="1"/>
          </p:nvPr>
        </p:nvSpPr>
        <p:spPr>
          <a:xfrm>
            <a:off x="838200" y="0"/>
            <a:ext cx="7240588" cy="763588"/>
          </a:xfrm>
        </p:spPr>
        <p:txBody>
          <a:bodyPr/>
          <a:lstStyle/>
          <a:p>
            <a:r>
              <a:rPr lang="en-US" altLang="zh-TW"/>
              <a:t>Affine transformations</a:t>
            </a:r>
          </a:p>
        </p:txBody>
      </p:sp>
      <p:pic>
        <p:nvPicPr>
          <p:cNvPr id="65540" name="Picture 4"/>
          <p:cNvPicPr>
            <a:picLocks noChangeAspect="1" noChangeArrowheads="1"/>
          </p:cNvPicPr>
          <p:nvPr/>
        </p:nvPicPr>
        <p:blipFill>
          <a:blip r:embed="rId2" cstate="print"/>
          <a:srcRect/>
          <a:stretch>
            <a:fillRect/>
          </a:stretch>
        </p:blipFill>
        <p:spPr bwMode="auto">
          <a:xfrm>
            <a:off x="2322513" y="609600"/>
            <a:ext cx="6211887" cy="6248400"/>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120</a:t>
            </a:fld>
            <a:endParaRPr lang="en-US" altLang="zh-CN"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Intensity interpolation </a:t>
            </a: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sz="2800" dirty="0" smtClean="0"/>
              <a:t>a) </a:t>
            </a:r>
            <a:r>
              <a:rPr lang="en-US" altLang="zh-CN" sz="2800" i="1" dirty="0" smtClean="0"/>
              <a:t> Forward mapping</a:t>
            </a:r>
            <a:r>
              <a:rPr lang="en-US" altLang="zh-CN" sz="2800" dirty="0" smtClean="0"/>
              <a:t>: scan the pixels of </a:t>
            </a:r>
            <a:r>
              <a:rPr lang="en-US" altLang="zh-CN" sz="2800" i="1" dirty="0" smtClean="0"/>
              <a:t>f</a:t>
            </a:r>
            <a:r>
              <a:rPr lang="en-US" altLang="zh-CN" sz="2800" dirty="0" smtClean="0"/>
              <a:t> and at each location </a:t>
            </a:r>
            <a:r>
              <a:rPr lang="en-US" altLang="zh-CN" sz="2800" i="1" dirty="0" smtClean="0"/>
              <a:t>(</a:t>
            </a:r>
            <a:r>
              <a:rPr lang="en-US" altLang="zh-CN" sz="2800" i="1" dirty="0" err="1" smtClean="0"/>
              <a:t>v,w</a:t>
            </a:r>
            <a:r>
              <a:rPr lang="en-US" altLang="zh-CN" sz="2800" i="1" dirty="0" smtClean="0"/>
              <a:t>) </a:t>
            </a:r>
            <a:r>
              <a:rPr lang="en-US" altLang="zh-CN" sz="2800" dirty="0" smtClean="0"/>
              <a:t>compute the spatial location </a:t>
            </a:r>
            <a:r>
              <a:rPr lang="en-US" altLang="zh-CN" sz="2800" i="1" dirty="0" smtClean="0"/>
              <a:t>(</a:t>
            </a:r>
            <a:r>
              <a:rPr lang="en-US" altLang="zh-CN" sz="2800" i="1" dirty="0" err="1" smtClean="0"/>
              <a:t>x,y</a:t>
            </a:r>
            <a:r>
              <a:rPr lang="en-US" altLang="zh-CN" sz="2800" i="1" dirty="0" smtClean="0"/>
              <a:t>) </a:t>
            </a:r>
            <a:r>
              <a:rPr lang="en-US" altLang="zh-CN" sz="2800" dirty="0" smtClean="0"/>
              <a:t>of the corresponding pixel in </a:t>
            </a:r>
            <a:r>
              <a:rPr lang="en-US" altLang="zh-CN" sz="2800" i="1" dirty="0" smtClean="0"/>
              <a:t>g</a:t>
            </a:r>
            <a:r>
              <a:rPr lang="en-US" altLang="zh-CN" sz="2800" dirty="0" smtClean="0"/>
              <a:t> using Eq. (2.6-23) directly .</a:t>
            </a:r>
          </a:p>
          <a:p>
            <a:r>
              <a:rPr lang="en-US" altLang="zh-CN" sz="2800" dirty="0" smtClean="0"/>
              <a:t>b) </a:t>
            </a:r>
            <a:r>
              <a:rPr lang="en-US" altLang="zh-CN" sz="2800" i="1" dirty="0" smtClean="0"/>
              <a:t> Inverse mapping</a:t>
            </a:r>
            <a:r>
              <a:rPr lang="en-US" altLang="zh-CN" sz="2800" dirty="0" smtClean="0"/>
              <a:t>: scan the output pixel locations and at each </a:t>
            </a:r>
            <a:r>
              <a:rPr lang="en-US" altLang="zh-CN" sz="2800" i="1" dirty="0" smtClean="0"/>
              <a:t>(</a:t>
            </a:r>
            <a:r>
              <a:rPr lang="en-US" altLang="zh-CN" sz="2800" i="1" dirty="0" err="1" smtClean="0"/>
              <a:t>x,y</a:t>
            </a:r>
            <a:r>
              <a:rPr lang="en-US" altLang="zh-CN" sz="2800" i="1" dirty="0" smtClean="0"/>
              <a:t>) </a:t>
            </a:r>
            <a:r>
              <a:rPr lang="en-US" altLang="zh-CN" sz="2800" dirty="0" smtClean="0"/>
              <a:t>compute the corresponding location in </a:t>
            </a:r>
            <a:r>
              <a:rPr lang="en-US" altLang="zh-CN" sz="2800" i="1" dirty="0" smtClean="0"/>
              <a:t>f</a:t>
            </a:r>
            <a:r>
              <a:rPr lang="en-US" altLang="zh-CN" sz="2800" dirty="0" smtClean="0"/>
              <a:t>  using </a:t>
            </a:r>
          </a:p>
          <a:p>
            <a:pPr>
              <a:buNone/>
            </a:pPr>
            <a:r>
              <a:rPr lang="en-US" altLang="zh-CN" sz="2800" dirty="0" smtClean="0"/>
              <a:t>     then interpolate among the nearest input pixels to determine the intensity of  the output pixel value </a:t>
            </a:r>
          </a:p>
          <a:p>
            <a:endParaRPr lang="en-US" altLang="zh-CN" sz="2800" i="1" dirty="0" smtClean="0"/>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121</a:t>
            </a:fld>
            <a:endParaRPr lang="en-US" altLang="zh-CN" dirty="0"/>
          </a:p>
        </p:txBody>
      </p:sp>
      <p:pic>
        <p:nvPicPr>
          <p:cNvPr id="177154" name="Picture 2"/>
          <p:cNvPicPr>
            <a:picLocks noChangeAspect="1" noChangeArrowheads="1"/>
          </p:cNvPicPr>
          <p:nvPr/>
        </p:nvPicPr>
        <p:blipFill>
          <a:blip r:embed="rId3" cstate="print"/>
          <a:srcRect/>
          <a:stretch>
            <a:fillRect/>
          </a:stretch>
        </p:blipFill>
        <p:spPr bwMode="auto">
          <a:xfrm>
            <a:off x="5148064" y="1700808"/>
            <a:ext cx="3038475" cy="390525"/>
          </a:xfrm>
          <a:prstGeom prst="rect">
            <a:avLst/>
          </a:prstGeom>
          <a:noFill/>
          <a:ln w="9525">
            <a:noFill/>
            <a:miter lim="800000"/>
            <a:headEnd/>
            <a:tailEnd/>
          </a:ln>
        </p:spPr>
      </p:pic>
      <p:pic>
        <p:nvPicPr>
          <p:cNvPr id="177155" name="Picture 3"/>
          <p:cNvPicPr>
            <a:picLocks noChangeAspect="1" noChangeArrowheads="1"/>
          </p:cNvPicPr>
          <p:nvPr/>
        </p:nvPicPr>
        <p:blipFill>
          <a:blip r:embed="rId4" cstate="print"/>
          <a:srcRect/>
          <a:stretch>
            <a:fillRect/>
          </a:stretch>
        </p:blipFill>
        <p:spPr bwMode="auto">
          <a:xfrm>
            <a:off x="2843808" y="4365104"/>
            <a:ext cx="2266950" cy="371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zh-CN" altLang="zh-CN"/>
          </a:p>
        </p:txBody>
      </p:sp>
      <p:sp>
        <p:nvSpPr>
          <p:cNvPr id="66563" name="Rectangle 3"/>
          <p:cNvSpPr>
            <a:spLocks noGrp="1" noChangeArrowheads="1"/>
          </p:cNvSpPr>
          <p:nvPr>
            <p:ph type="body" idx="1"/>
          </p:nvPr>
        </p:nvSpPr>
        <p:spPr>
          <a:xfrm>
            <a:off x="914400" y="1676400"/>
            <a:ext cx="7313613" cy="838200"/>
          </a:xfrm>
        </p:spPr>
        <p:txBody>
          <a:bodyPr/>
          <a:lstStyle/>
          <a:p>
            <a:r>
              <a:rPr lang="en-US" altLang="zh-TW"/>
              <a:t>Inverse mapping</a:t>
            </a:r>
          </a:p>
        </p:txBody>
      </p:sp>
      <p:pic>
        <p:nvPicPr>
          <p:cNvPr id="66564" name="Picture 4"/>
          <p:cNvPicPr>
            <a:picLocks noChangeAspect="1" noChangeArrowheads="1"/>
          </p:cNvPicPr>
          <p:nvPr/>
        </p:nvPicPr>
        <p:blipFill>
          <a:blip r:embed="rId2" cstate="print"/>
          <a:srcRect/>
          <a:stretch>
            <a:fillRect/>
          </a:stretch>
        </p:blipFill>
        <p:spPr bwMode="auto">
          <a:xfrm>
            <a:off x="914400" y="2492896"/>
            <a:ext cx="7772400" cy="3733800"/>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122</a:t>
            </a:fld>
            <a:endParaRPr lang="en-US" altLang="zh-CN"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Vector and matrix operations</a:t>
            </a: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sz="2800" dirty="0" smtClean="0"/>
              <a:t>Multispectral image processing</a:t>
            </a:r>
          </a:p>
          <a:p>
            <a:pPr>
              <a:buNone/>
            </a:pPr>
            <a:r>
              <a:rPr lang="en-US" altLang="zh-CN" sz="2800" dirty="0" smtClean="0"/>
              <a:t>    e.g.: </a:t>
            </a:r>
            <a:r>
              <a:rPr lang="en-US" altLang="zh-CN" sz="2800" dirty="0" err="1" smtClean="0"/>
              <a:t>colour</a:t>
            </a:r>
            <a:r>
              <a:rPr lang="en-US" altLang="zh-CN" sz="2800" dirty="0" smtClean="0"/>
              <a:t> images formed in RGB </a:t>
            </a:r>
            <a:r>
              <a:rPr lang="en-US" altLang="zh-CN" sz="2800" dirty="0" err="1" smtClean="0"/>
              <a:t>colour</a:t>
            </a:r>
            <a:r>
              <a:rPr lang="en-US" altLang="zh-CN" sz="2800" dirty="0" smtClean="0"/>
              <a:t> space: Red, Green and Blue component images </a:t>
            </a:r>
          </a:p>
          <a:p>
            <a:pPr>
              <a:buNone/>
            </a:pPr>
            <a:r>
              <a:rPr lang="en-US" altLang="zh-CN" sz="2800" dirty="0" smtClean="0"/>
              <a:t>     Each pixel of an RGB image has 3 components: </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123</a:t>
            </a:fld>
            <a:endParaRPr lang="en-US" altLang="zh-CN" dirty="0"/>
          </a:p>
        </p:txBody>
      </p:sp>
      <p:pic>
        <p:nvPicPr>
          <p:cNvPr id="178178" name="Picture 2"/>
          <p:cNvPicPr>
            <a:picLocks noChangeAspect="1" noChangeArrowheads="1"/>
          </p:cNvPicPr>
          <p:nvPr/>
        </p:nvPicPr>
        <p:blipFill>
          <a:blip r:embed="rId3" cstate="print"/>
          <a:srcRect/>
          <a:stretch>
            <a:fillRect/>
          </a:stretch>
        </p:blipFill>
        <p:spPr bwMode="auto">
          <a:xfrm>
            <a:off x="1115616" y="3861048"/>
            <a:ext cx="7377547" cy="1656184"/>
          </a:xfrm>
          <a:prstGeom prst="rect">
            <a:avLst/>
          </a:prstGeom>
          <a:noFill/>
          <a:ln w="9525">
            <a:noFill/>
            <a:miter lim="800000"/>
            <a:headEnd/>
            <a:tailEnd/>
          </a:ln>
        </p:spPr>
      </p:pic>
      <p:pic>
        <p:nvPicPr>
          <p:cNvPr id="178179" name="Picture 3"/>
          <p:cNvPicPr>
            <a:picLocks noChangeAspect="1" noChangeArrowheads="1"/>
          </p:cNvPicPr>
          <p:nvPr/>
        </p:nvPicPr>
        <p:blipFill>
          <a:blip r:embed="rId4" cstate="print"/>
          <a:srcRect/>
          <a:stretch>
            <a:fillRect/>
          </a:stretch>
        </p:blipFill>
        <p:spPr bwMode="auto">
          <a:xfrm>
            <a:off x="1187623" y="5589240"/>
            <a:ext cx="6892555"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endParaRPr lang="zh-CN" altLang="zh-CN"/>
          </a:p>
        </p:txBody>
      </p:sp>
      <p:sp>
        <p:nvSpPr>
          <p:cNvPr id="68611" name="Rectangle 3"/>
          <p:cNvSpPr>
            <a:spLocks noGrp="1" noChangeArrowheads="1"/>
          </p:cNvSpPr>
          <p:nvPr>
            <p:ph type="body" idx="1"/>
          </p:nvPr>
        </p:nvSpPr>
        <p:spPr>
          <a:xfrm>
            <a:off x="1370013" y="1827213"/>
            <a:ext cx="2668587" cy="4114800"/>
          </a:xfrm>
        </p:spPr>
        <p:txBody>
          <a:bodyPr/>
          <a:lstStyle/>
          <a:p>
            <a:r>
              <a:rPr lang="en-US" altLang="zh-TW"/>
              <a:t>Vector operations</a:t>
            </a:r>
          </a:p>
        </p:txBody>
      </p:sp>
      <p:pic>
        <p:nvPicPr>
          <p:cNvPr id="68612" name="Picture 4"/>
          <p:cNvPicPr>
            <a:picLocks noChangeAspect="1" noChangeArrowheads="1"/>
          </p:cNvPicPr>
          <p:nvPr/>
        </p:nvPicPr>
        <p:blipFill>
          <a:blip r:embed="rId2" cstate="print"/>
          <a:srcRect/>
          <a:stretch>
            <a:fillRect/>
          </a:stretch>
        </p:blipFill>
        <p:spPr bwMode="auto">
          <a:xfrm>
            <a:off x="1524000" y="2971800"/>
            <a:ext cx="7086600" cy="3470275"/>
          </a:xfrm>
          <a:prstGeom prst="rect">
            <a:avLst/>
          </a:prstGeom>
          <a:noFill/>
          <a:ln w="9525">
            <a:noFill/>
            <a:miter lim="800000"/>
            <a:headEnd/>
            <a:tailEnd/>
          </a:ln>
          <a:effectLst/>
        </p:spPr>
      </p:pic>
      <p:pic>
        <p:nvPicPr>
          <p:cNvPr id="68613" name="Picture 5"/>
          <p:cNvPicPr>
            <a:picLocks noChangeAspect="1" noChangeArrowheads="1"/>
          </p:cNvPicPr>
          <p:nvPr/>
        </p:nvPicPr>
        <p:blipFill>
          <a:blip r:embed="rId3" cstate="print"/>
          <a:srcRect/>
          <a:stretch>
            <a:fillRect/>
          </a:stretch>
        </p:blipFill>
        <p:spPr bwMode="auto">
          <a:xfrm>
            <a:off x="6740525" y="1066800"/>
            <a:ext cx="1981200" cy="2151063"/>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124</a:t>
            </a:fld>
            <a:endParaRPr lang="en-US" altLang="zh-CN"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dirty="0" smtClean="0"/>
              <a:t>Image transforms</a:t>
            </a:r>
            <a:endParaRPr lang="zh-CN" altLang="zh-CN" dirty="0"/>
          </a:p>
        </p:txBody>
      </p:sp>
      <p:pic>
        <p:nvPicPr>
          <p:cNvPr id="69636" name="Picture 4"/>
          <p:cNvPicPr>
            <a:picLocks noChangeAspect="1" noChangeArrowheads="1"/>
          </p:cNvPicPr>
          <p:nvPr/>
        </p:nvPicPr>
        <p:blipFill>
          <a:blip r:embed="rId2" cstate="print"/>
          <a:srcRect/>
          <a:stretch>
            <a:fillRect/>
          </a:stretch>
        </p:blipFill>
        <p:spPr bwMode="auto">
          <a:xfrm>
            <a:off x="381000" y="2348880"/>
            <a:ext cx="8763000" cy="1739900"/>
          </a:xfrm>
          <a:prstGeom prst="rect">
            <a:avLst/>
          </a:prstGeom>
          <a:noFill/>
          <a:ln w="9525">
            <a:noFill/>
            <a:miter lim="800000"/>
            <a:headEnd/>
            <a:tailEnd/>
          </a:ln>
          <a:effectLst/>
        </p:spPr>
      </p:pic>
      <p:pic>
        <p:nvPicPr>
          <p:cNvPr id="69637" name="Picture 5"/>
          <p:cNvPicPr>
            <a:picLocks noChangeAspect="1" noChangeArrowheads="1"/>
          </p:cNvPicPr>
          <p:nvPr/>
        </p:nvPicPr>
        <p:blipFill>
          <a:blip r:embed="rId3" cstate="print"/>
          <a:srcRect/>
          <a:stretch>
            <a:fillRect/>
          </a:stretch>
        </p:blipFill>
        <p:spPr bwMode="auto">
          <a:xfrm>
            <a:off x="6876256" y="620688"/>
            <a:ext cx="1804988" cy="1582738"/>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125</a:t>
            </a:fld>
            <a:endParaRPr lang="en-US" altLang="zh-CN" dirty="0"/>
          </a:p>
        </p:txBody>
      </p:sp>
      <p:pic>
        <p:nvPicPr>
          <p:cNvPr id="179202" name="Picture 2"/>
          <p:cNvPicPr>
            <a:picLocks noChangeAspect="1" noChangeArrowheads="1"/>
          </p:cNvPicPr>
          <p:nvPr/>
        </p:nvPicPr>
        <p:blipFill>
          <a:blip r:embed="rId4" cstate="print"/>
          <a:srcRect/>
          <a:stretch>
            <a:fillRect/>
          </a:stretch>
        </p:blipFill>
        <p:spPr bwMode="auto">
          <a:xfrm>
            <a:off x="323528" y="3933056"/>
            <a:ext cx="6276975" cy="2038350"/>
          </a:xfrm>
          <a:prstGeom prst="rect">
            <a:avLst/>
          </a:prstGeom>
          <a:noFill/>
          <a:ln w="9525">
            <a:noFill/>
            <a:miter lim="800000"/>
            <a:headEnd/>
            <a:tailEnd/>
          </a:ln>
        </p:spPr>
      </p:pic>
      <p:pic>
        <p:nvPicPr>
          <p:cNvPr id="179203" name="Picture 3"/>
          <p:cNvPicPr>
            <a:picLocks noChangeAspect="1" noChangeArrowheads="1"/>
          </p:cNvPicPr>
          <p:nvPr/>
        </p:nvPicPr>
        <p:blipFill>
          <a:blip r:embed="rId5" cstate="print"/>
          <a:srcRect/>
          <a:stretch>
            <a:fillRect/>
          </a:stretch>
        </p:blipFill>
        <p:spPr bwMode="auto">
          <a:xfrm>
            <a:off x="2339752" y="5810250"/>
            <a:ext cx="6581775" cy="1047750"/>
          </a:xfrm>
          <a:prstGeom prst="rect">
            <a:avLst/>
          </a:prstGeom>
          <a:noFill/>
          <a:ln w="9525">
            <a:noFill/>
            <a:miter lim="800000"/>
            <a:headEnd/>
            <a:tailEnd/>
          </a:ln>
        </p:spPr>
      </p:pic>
      <p:pic>
        <p:nvPicPr>
          <p:cNvPr id="179204" name="Picture 4"/>
          <p:cNvPicPr>
            <a:picLocks noChangeAspect="1" noChangeArrowheads="1"/>
          </p:cNvPicPr>
          <p:nvPr/>
        </p:nvPicPr>
        <p:blipFill>
          <a:blip r:embed="rId6" cstate="print"/>
          <a:srcRect/>
          <a:stretch>
            <a:fillRect/>
          </a:stretch>
        </p:blipFill>
        <p:spPr bwMode="auto">
          <a:xfrm>
            <a:off x="7380312" y="5085184"/>
            <a:ext cx="1333500" cy="876300"/>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endParaRPr lang="zh-CN" altLang="zh-CN"/>
          </a:p>
        </p:txBody>
      </p:sp>
      <p:sp>
        <p:nvSpPr>
          <p:cNvPr id="70659" name="Rectangle 3"/>
          <p:cNvSpPr>
            <a:spLocks noGrp="1" noChangeArrowheads="1"/>
          </p:cNvSpPr>
          <p:nvPr>
            <p:ph type="body" idx="1"/>
          </p:nvPr>
        </p:nvSpPr>
        <p:spPr>
          <a:xfrm>
            <a:off x="533400" y="228600"/>
            <a:ext cx="7313613" cy="914400"/>
          </a:xfrm>
        </p:spPr>
        <p:txBody>
          <a:bodyPr/>
          <a:lstStyle/>
          <a:p>
            <a:r>
              <a:rPr lang="en-US" altLang="zh-TW"/>
              <a:t>Fourier transform</a:t>
            </a:r>
          </a:p>
        </p:txBody>
      </p:sp>
      <p:pic>
        <p:nvPicPr>
          <p:cNvPr id="70660" name="Picture 4"/>
          <p:cNvPicPr>
            <a:picLocks noChangeAspect="1" noChangeArrowheads="1"/>
          </p:cNvPicPr>
          <p:nvPr/>
        </p:nvPicPr>
        <p:blipFill>
          <a:blip r:embed="rId2" cstate="print"/>
          <a:srcRect/>
          <a:stretch>
            <a:fillRect/>
          </a:stretch>
        </p:blipFill>
        <p:spPr bwMode="auto">
          <a:xfrm>
            <a:off x="1752600" y="1168400"/>
            <a:ext cx="7391400" cy="5537200"/>
          </a:xfrm>
          <a:prstGeom prst="rect">
            <a:avLst/>
          </a:prstGeom>
          <a:noFill/>
          <a:ln w="9525">
            <a:noFill/>
            <a:miter lim="800000"/>
            <a:headEnd/>
            <a:tailEnd/>
          </a:ln>
          <a:effectLst/>
        </p:spPr>
      </p:pic>
      <p:pic>
        <p:nvPicPr>
          <p:cNvPr id="70661" name="Picture 5"/>
          <p:cNvPicPr>
            <a:picLocks noChangeAspect="1" noChangeArrowheads="1"/>
          </p:cNvPicPr>
          <p:nvPr/>
        </p:nvPicPr>
        <p:blipFill>
          <a:blip r:embed="rId3" cstate="print"/>
          <a:srcRect/>
          <a:stretch>
            <a:fillRect/>
          </a:stretch>
        </p:blipFill>
        <p:spPr bwMode="auto">
          <a:xfrm>
            <a:off x="0" y="2376488"/>
            <a:ext cx="1739900" cy="4100512"/>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126</a:t>
            </a:fld>
            <a:endParaRPr lang="en-US" altLang="zh-CN"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IE" altLang="zh-CN" smtClean="0">
                <a:ea typeface="宋体" charset="-122"/>
              </a:rPr>
              <a:t>Summary</a:t>
            </a:r>
            <a:endParaRPr lang="en-US" altLang="zh-CN" smtClean="0">
              <a:ea typeface="宋体" charset="-122"/>
            </a:endParaRPr>
          </a:p>
        </p:txBody>
      </p:sp>
      <p:sp>
        <p:nvSpPr>
          <p:cNvPr id="68611" name="Rectangle 3"/>
          <p:cNvSpPr>
            <a:spLocks noGrp="1" noChangeArrowheads="1"/>
          </p:cNvSpPr>
          <p:nvPr>
            <p:ph type="body" idx="1"/>
          </p:nvPr>
        </p:nvSpPr>
        <p:spPr/>
        <p:txBody>
          <a:bodyPr/>
          <a:lstStyle/>
          <a:p>
            <a:pPr marL="0" indent="0" eaLnBrk="1" hangingPunct="1">
              <a:defRPr/>
            </a:pPr>
            <a:r>
              <a:rPr lang="en-IE" altLang="zh-CN" dirty="0" smtClean="0">
                <a:ea typeface="宋体" pitchFamily="2" charset="-122"/>
              </a:rPr>
              <a:t>We have looked at:</a:t>
            </a:r>
          </a:p>
          <a:p>
            <a:pPr lvl="1" eaLnBrk="1" hangingPunct="1">
              <a:defRPr/>
            </a:pPr>
            <a:r>
              <a:rPr lang="en-US" altLang="zh-CN" dirty="0" smtClean="0">
                <a:ea typeface="宋体" pitchFamily="2" charset="-122"/>
              </a:rPr>
              <a:t>Human vision system</a:t>
            </a:r>
          </a:p>
          <a:p>
            <a:pPr lvl="1" eaLnBrk="1" hangingPunct="1">
              <a:defRPr/>
            </a:pPr>
            <a:r>
              <a:rPr lang="en-US" altLang="zh-CN" dirty="0" smtClean="0">
                <a:ea typeface="宋体" pitchFamily="2" charset="-122"/>
              </a:rPr>
              <a:t>Light and Electromagnetic spectrum</a:t>
            </a:r>
          </a:p>
          <a:p>
            <a:pPr lvl="1" eaLnBrk="1" hangingPunct="1">
              <a:defRPr/>
            </a:pPr>
            <a:r>
              <a:rPr lang="en-US" altLang="zh-CN" dirty="0" smtClean="0">
                <a:ea typeface="宋体" pitchFamily="2" charset="-122"/>
              </a:rPr>
              <a:t>Image acquisition</a:t>
            </a:r>
          </a:p>
          <a:p>
            <a:pPr lvl="1" eaLnBrk="1" hangingPunct="1">
              <a:defRPr/>
            </a:pPr>
            <a:r>
              <a:rPr lang="en-US" altLang="zh-CN" dirty="0" smtClean="0">
                <a:ea typeface="宋体" pitchFamily="2" charset="-122"/>
              </a:rPr>
              <a:t>Sampling and Quantization</a:t>
            </a:r>
          </a:p>
          <a:p>
            <a:pPr lvl="1" eaLnBrk="1" hangingPunct="1">
              <a:defRPr/>
            </a:pPr>
            <a:r>
              <a:rPr lang="en-US" altLang="zh-CN" dirty="0" smtClean="0">
                <a:ea typeface="宋体" pitchFamily="2" charset="-122"/>
              </a:rPr>
              <a:t>Resolution</a:t>
            </a:r>
          </a:p>
          <a:p>
            <a:pPr lvl="1" eaLnBrk="1" hangingPunct="1">
              <a:defRPr/>
            </a:pPr>
            <a:r>
              <a:rPr lang="en-US" altLang="zh-CN" dirty="0" smtClean="0">
                <a:ea typeface="宋体" pitchFamily="2" charset="-122"/>
              </a:rPr>
              <a:t>Basic Relationships Between Pixels</a:t>
            </a:r>
          </a:p>
          <a:p>
            <a:pPr lvl="1" eaLnBrk="1" hangingPunct="1">
              <a:defRPr/>
            </a:pPr>
            <a:r>
              <a:rPr lang="en-US" altLang="zh-CN" dirty="0" smtClean="0">
                <a:ea typeface="宋体" pitchFamily="2" charset="-122"/>
              </a:rPr>
              <a:t>Mathematical tools used in DIP</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127</a:t>
            </a:fld>
            <a:endParaRPr lang="en-US" altLang="zh-CN"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457200" y="1997471"/>
            <a:ext cx="8345488" cy="4887913"/>
          </a:xfrm>
          <a:noFill/>
        </p:spPr>
        <p:txBody>
          <a:bodyPr/>
          <a:lstStyle/>
          <a:p>
            <a:pPr eaLnBrk="1" hangingPunct="1"/>
            <a:r>
              <a:rPr lang="en-US" altLang="zh-CN" dirty="0" smtClean="0">
                <a:ea typeface="宋体" charset="-122"/>
              </a:rPr>
              <a:t>pp.121-125</a:t>
            </a:r>
          </a:p>
          <a:p>
            <a:pPr lvl="1" eaLnBrk="1" hangingPunct="1"/>
            <a:r>
              <a:rPr lang="en-US" altLang="zh-CN" dirty="0" smtClean="0">
                <a:ea typeface="宋体" charset="-122"/>
              </a:rPr>
              <a:t>2.1, 2.3, 2.5</a:t>
            </a:r>
            <a:r>
              <a:rPr lang="en-US" altLang="zh-CN" smtClean="0">
                <a:ea typeface="宋体" charset="-122"/>
              </a:rPr>
              <a:t>, 2.11</a:t>
            </a:r>
            <a:r>
              <a:rPr lang="en-US" altLang="zh-CN" dirty="0" smtClean="0">
                <a:ea typeface="宋体" charset="-122"/>
              </a:rPr>
              <a:t>, 2.12, 2.15</a:t>
            </a:r>
          </a:p>
        </p:txBody>
      </p:sp>
      <p:sp>
        <p:nvSpPr>
          <p:cNvPr id="4" name="标题 3"/>
          <p:cNvSpPr>
            <a:spLocks noGrp="1"/>
          </p:cNvSpPr>
          <p:nvPr>
            <p:ph type="title"/>
          </p:nvPr>
        </p:nvSpPr>
        <p:spPr/>
        <p:txBody>
          <a:bodyPr/>
          <a:lstStyle/>
          <a:p>
            <a:r>
              <a:rPr lang="en-US" altLang="zh-CN" dirty="0" smtClean="0"/>
              <a:t>Homework</a:t>
            </a:r>
            <a:endParaRPr lang="zh-CN" altLang="en-US" dirty="0"/>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128</a:t>
            </a:fld>
            <a:endParaRPr lang="en-US" altLang="zh-C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2"/>
          <p:cNvSpPr>
            <a:spLocks noGrp="1" noChangeArrowheads="1"/>
          </p:cNvSpPr>
          <p:nvPr>
            <p:ph type="title"/>
          </p:nvPr>
        </p:nvSpPr>
        <p:spPr/>
        <p:txBody>
          <a:bodyPr/>
          <a:lstStyle/>
          <a:p>
            <a:pPr eaLnBrk="1" hangingPunct="1"/>
            <a:r>
              <a:rPr lang="en-IE" sz="4000" dirty="0" smtClean="0">
                <a:ea typeface="ＭＳ Ｐゴシック" pitchFamily="-110" charset="-128"/>
              </a:rPr>
              <a:t>Brightness Adaptation &amp; Discrimination</a:t>
            </a:r>
            <a:endParaRPr lang="en-US" altLang="zh-CN" sz="4000" dirty="0" smtClean="0">
              <a:ea typeface="ＭＳ Ｐゴシック" pitchFamily="-110" charset="-128"/>
            </a:endParaRPr>
          </a:p>
        </p:txBody>
      </p:sp>
      <p:sp>
        <p:nvSpPr>
          <p:cNvPr id="29699" name="Rectangle 13"/>
          <p:cNvSpPr>
            <a:spLocks noGrp="1" noChangeArrowheads="1"/>
          </p:cNvSpPr>
          <p:nvPr>
            <p:ph type="body" idx="1"/>
          </p:nvPr>
        </p:nvSpPr>
        <p:spPr/>
        <p:txBody>
          <a:bodyPr/>
          <a:lstStyle/>
          <a:p>
            <a:pPr marL="0" indent="0" eaLnBrk="1" hangingPunct="1"/>
            <a:r>
              <a:rPr lang="en-IE" dirty="0" smtClean="0">
                <a:ea typeface="ＭＳ Ｐゴシック" pitchFamily="-110" charset="-128"/>
              </a:rPr>
              <a:t>The human visual system can perceive approximately 10</a:t>
            </a:r>
            <a:r>
              <a:rPr lang="en-IE" baseline="30000" dirty="0" smtClean="0">
                <a:ea typeface="ＭＳ Ｐゴシック" pitchFamily="-110" charset="-128"/>
              </a:rPr>
              <a:t>10</a:t>
            </a:r>
            <a:r>
              <a:rPr lang="en-IE" dirty="0" smtClean="0">
                <a:ea typeface="ＭＳ Ｐゴシック" pitchFamily="-110" charset="-128"/>
              </a:rPr>
              <a:t> different light intensity levels</a:t>
            </a:r>
          </a:p>
          <a:p>
            <a:pPr marL="0" indent="0" eaLnBrk="1" hangingPunct="1"/>
            <a:r>
              <a:rPr lang="en-IE" dirty="0" smtClean="0">
                <a:ea typeface="ＭＳ Ｐゴシック" pitchFamily="-110" charset="-128"/>
              </a:rPr>
              <a:t>However, at one time, </a:t>
            </a:r>
            <a:r>
              <a:rPr lang="en-US" altLang="zh-CN" dirty="0" smtClean="0"/>
              <a:t>the visual system cannot operate over such a range. It accomplished this large variation by changing its overall sensitivity, the phenomenon is called </a:t>
            </a:r>
            <a:r>
              <a:rPr lang="en-US" altLang="zh-CN" b="1" dirty="0" smtClean="0"/>
              <a:t>brightness adaptation</a:t>
            </a:r>
            <a:r>
              <a:rPr lang="en-US" altLang="zh-CN" dirty="0" smtClean="0"/>
              <a:t>.</a:t>
            </a:r>
            <a:endParaRPr lang="zh-CN" altLang="zh-CN" dirty="0" smtClean="0"/>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13</a:t>
            </a:fld>
            <a:endParaRPr lang="en-US"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2"/>
          <p:cNvSpPr>
            <a:spLocks noGrp="1" noChangeArrowheads="1"/>
          </p:cNvSpPr>
          <p:nvPr>
            <p:ph type="title"/>
          </p:nvPr>
        </p:nvSpPr>
        <p:spPr/>
        <p:txBody>
          <a:bodyPr/>
          <a:lstStyle/>
          <a:p>
            <a:pPr eaLnBrk="1" hangingPunct="1"/>
            <a:r>
              <a:rPr lang="en-IE" sz="4000" dirty="0" smtClean="0">
                <a:ea typeface="ＭＳ Ｐゴシック" pitchFamily="-110" charset="-128"/>
              </a:rPr>
              <a:t>Brightness Adaptation &amp; Discrimination</a:t>
            </a:r>
            <a:endParaRPr lang="en-US" altLang="zh-CN" sz="4000" dirty="0" smtClean="0">
              <a:ea typeface="ＭＳ Ｐゴシック" pitchFamily="-110" charset="-128"/>
            </a:endParaRPr>
          </a:p>
        </p:txBody>
      </p:sp>
      <p:pic>
        <p:nvPicPr>
          <p:cNvPr id="4" name="Picture 9"/>
          <p:cNvPicPr>
            <a:picLocks noChangeAspect="1" noChangeArrowheads="1"/>
          </p:cNvPicPr>
          <p:nvPr/>
        </p:nvPicPr>
        <p:blipFill>
          <a:blip r:embed="rId3" cstate="print"/>
          <a:srcRect/>
          <a:stretch>
            <a:fillRect/>
          </a:stretch>
        </p:blipFill>
        <p:spPr bwMode="auto">
          <a:xfrm>
            <a:off x="1043608" y="2132856"/>
            <a:ext cx="6697663" cy="3878263"/>
          </a:xfrm>
          <a:prstGeom prst="rect">
            <a:avLst/>
          </a:prstGeom>
          <a:noFill/>
          <a:ln w="9525">
            <a:noFill/>
            <a:miter lim="800000"/>
            <a:headEnd/>
            <a:tailEnd/>
          </a:ln>
        </p:spPr>
      </p:pic>
      <p:sp>
        <p:nvSpPr>
          <p:cNvPr id="5" name="TextBox 4"/>
          <p:cNvSpPr txBox="1"/>
          <p:nvPr/>
        </p:nvSpPr>
        <p:spPr>
          <a:xfrm>
            <a:off x="323528" y="6165304"/>
            <a:ext cx="5688632" cy="461665"/>
          </a:xfrm>
          <a:prstGeom prst="rect">
            <a:avLst/>
          </a:prstGeom>
          <a:noFill/>
        </p:spPr>
        <p:txBody>
          <a:bodyPr wrap="square" rtlCol="0">
            <a:spAutoFit/>
          </a:bodyPr>
          <a:lstStyle/>
          <a:p>
            <a:r>
              <a:rPr lang="en-US" altLang="zh-CN" dirty="0" err="1" smtClean="0"/>
              <a:t>Scotopic</a:t>
            </a:r>
            <a:r>
              <a:rPr lang="en-US" altLang="zh-CN" dirty="0" smtClean="0"/>
              <a:t>  </a:t>
            </a:r>
            <a:r>
              <a:rPr lang="en-US" altLang="zh-CN" dirty="0" err="1" smtClean="0"/>
              <a:t>thresshold</a:t>
            </a:r>
            <a:r>
              <a:rPr lang="en-US" altLang="zh-CN" dirty="0" smtClean="0"/>
              <a:t>  </a:t>
            </a:r>
            <a:r>
              <a:rPr lang="zh-CN" altLang="zh-CN" dirty="0" smtClean="0"/>
              <a:t>（暗适应</a:t>
            </a:r>
            <a:r>
              <a:rPr lang="zh-CN" altLang="en-US" dirty="0" smtClean="0"/>
              <a:t>门槛值）</a:t>
            </a:r>
            <a:endParaRPr lang="zh-CN" altLang="en-US" dirty="0"/>
          </a:p>
        </p:txBody>
      </p:sp>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14</a:t>
            </a:fld>
            <a:endParaRPr lang="en-US" altLang="zh-C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2"/>
          <p:cNvSpPr>
            <a:spLocks noGrp="1" noChangeArrowheads="1"/>
          </p:cNvSpPr>
          <p:nvPr>
            <p:ph type="title"/>
          </p:nvPr>
        </p:nvSpPr>
        <p:spPr/>
        <p:txBody>
          <a:bodyPr/>
          <a:lstStyle/>
          <a:p>
            <a:pPr eaLnBrk="1" hangingPunct="1"/>
            <a:r>
              <a:rPr lang="en-IE" sz="4000" dirty="0" smtClean="0">
                <a:ea typeface="ＭＳ Ｐゴシック" pitchFamily="-110" charset="-128"/>
              </a:rPr>
              <a:t>Brightness Adaptation &amp; Discrimination</a:t>
            </a:r>
            <a:endParaRPr lang="en-US" altLang="zh-CN" sz="4000" dirty="0" smtClean="0">
              <a:ea typeface="ＭＳ Ｐゴシック" pitchFamily="-110" charset="-128"/>
            </a:endParaRPr>
          </a:p>
        </p:txBody>
      </p:sp>
      <p:sp>
        <p:nvSpPr>
          <p:cNvPr id="4" name="Rectangle 3"/>
          <p:cNvSpPr>
            <a:spLocks noGrp="1" noChangeArrowheads="1"/>
          </p:cNvSpPr>
          <p:nvPr>
            <p:ph idx="1"/>
          </p:nvPr>
        </p:nvSpPr>
        <p:spPr>
          <a:xfrm>
            <a:off x="539750" y="1989138"/>
            <a:ext cx="8077200" cy="4535487"/>
          </a:xfrm>
        </p:spPr>
        <p:txBody>
          <a:bodyPr/>
          <a:lstStyle/>
          <a:p>
            <a:pPr eaLnBrk="1" hangingPunct="1"/>
            <a:r>
              <a:rPr lang="en-IE" altLang="zh-CN" dirty="0" smtClean="0"/>
              <a:t>There  are two phenomena clearly demonstrate that perceived brightness is not a simple function of intensity. </a:t>
            </a:r>
          </a:p>
          <a:p>
            <a:pPr lvl="1" eaLnBrk="1" hangingPunct="1"/>
            <a:r>
              <a:rPr lang="en-IE" altLang="zh-CN" dirty="0" smtClean="0"/>
              <a:t>Mach bands</a:t>
            </a:r>
          </a:p>
          <a:p>
            <a:pPr lvl="1" eaLnBrk="1" hangingPunct="1"/>
            <a:r>
              <a:rPr lang="en-IE" altLang="zh-CN" dirty="0" smtClean="0"/>
              <a:t>Simultaneous contrast</a:t>
            </a:r>
            <a:endParaRPr lang="en-US" altLang="zh-CN" sz="3200" dirty="0" smtClean="0"/>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15</a:t>
            </a:fld>
            <a:endParaRPr lang="en-US" altLang="zh-C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IE" altLang="zh-CN" sz="4000" dirty="0" smtClean="0">
                <a:ea typeface="ＭＳ Ｐゴシック" pitchFamily="-110" charset="-128"/>
              </a:rPr>
              <a:t>Brightness Adaptation &amp; Discrimination</a:t>
            </a:r>
            <a:endParaRPr lang="en-US" altLang="zh-CN" sz="4000" dirty="0" smtClean="0"/>
          </a:p>
        </p:txBody>
      </p:sp>
      <p:sp>
        <p:nvSpPr>
          <p:cNvPr id="4" name="内容占位符 3"/>
          <p:cNvSpPr>
            <a:spLocks noGrp="1"/>
          </p:cNvSpPr>
          <p:nvPr>
            <p:ph idx="1"/>
          </p:nvPr>
        </p:nvSpPr>
        <p:spPr>
          <a:xfrm>
            <a:off x="755576" y="2017713"/>
            <a:ext cx="8199512" cy="4114800"/>
          </a:xfrm>
        </p:spPr>
        <p:txBody>
          <a:bodyPr/>
          <a:lstStyle/>
          <a:p>
            <a:r>
              <a:rPr lang="en-US" altLang="zh-CN" dirty="0" smtClean="0"/>
              <a:t>In 1865, Ernst Mach first describe the phenomenon called Mach bands.</a:t>
            </a:r>
          </a:p>
          <a:p>
            <a:r>
              <a:rPr lang="en-US" altLang="zh-CN" dirty="0" smtClean="0"/>
              <a:t>visual system tends to undershoot or overshoot around the boundary of regions of different intensities.</a:t>
            </a: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16</a:t>
            </a:fld>
            <a:endParaRPr lang="en-US" altLang="zh-C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buNone/>
            </a:pPr>
            <a:r>
              <a:rPr lang="en-US" altLang="zh-CN" sz="2400" dirty="0" smtClean="0"/>
              <a:t>    Although the intensity of the stripes is constant, we actually perceive a brightness pattern that is strongly scalloped(</a:t>
            </a:r>
            <a:r>
              <a:rPr lang="zh-CN" altLang="en-US" sz="2400" dirty="0" smtClean="0"/>
              <a:t>扇贝型的</a:t>
            </a:r>
            <a:r>
              <a:rPr lang="en-US" altLang="zh-CN" sz="2400" dirty="0" smtClean="0"/>
              <a:t>) near the boundaries</a:t>
            </a:r>
            <a:endParaRPr lang="zh-CN" altLang="en-US" sz="2400" dirty="0"/>
          </a:p>
        </p:txBody>
      </p:sp>
      <p:pic>
        <p:nvPicPr>
          <p:cNvPr id="7" name="Picture 4"/>
          <p:cNvPicPr>
            <a:picLocks noChangeAspect="1" noChangeArrowheads="1"/>
          </p:cNvPicPr>
          <p:nvPr/>
        </p:nvPicPr>
        <p:blipFill>
          <a:blip r:embed="rId2" cstate="print"/>
          <a:srcRect/>
          <a:stretch>
            <a:fillRect/>
          </a:stretch>
        </p:blipFill>
        <p:spPr bwMode="auto">
          <a:xfrm>
            <a:off x="1331640" y="188640"/>
            <a:ext cx="4472940" cy="5052060"/>
          </a:xfrm>
          <a:prstGeom prst="rect">
            <a:avLst/>
          </a:prstGeom>
          <a:noFill/>
          <a:ln w="9525">
            <a:noFill/>
            <a:miter lim="800000"/>
            <a:headEnd/>
            <a:tailEnd/>
          </a:ln>
          <a:effectLst/>
        </p:spPr>
      </p:pic>
      <p:pic>
        <p:nvPicPr>
          <p:cNvPr id="8" name="Picture 5"/>
          <p:cNvPicPr>
            <a:picLocks noChangeAspect="1" noChangeArrowheads="1"/>
          </p:cNvPicPr>
          <p:nvPr/>
        </p:nvPicPr>
        <p:blipFill>
          <a:blip r:embed="rId3" cstate="print"/>
          <a:srcRect/>
          <a:stretch>
            <a:fillRect/>
          </a:stretch>
        </p:blipFill>
        <p:spPr bwMode="auto">
          <a:xfrm>
            <a:off x="6084168" y="260648"/>
            <a:ext cx="1607820" cy="2247900"/>
          </a:xfrm>
          <a:prstGeom prst="rect">
            <a:avLst/>
          </a:prstGeom>
          <a:noFill/>
          <a:ln w="9525">
            <a:noFill/>
            <a:miter lim="800000"/>
            <a:headEnd/>
            <a:tailEnd/>
          </a:ln>
          <a:effectLst/>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17</a:t>
            </a:fld>
            <a:endParaRPr lang="en-US" altLang="zh-C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ltLang="zh-CN" dirty="0" smtClean="0"/>
              <a:t>Simultaneous Contrast</a:t>
            </a:r>
          </a:p>
        </p:txBody>
      </p:sp>
      <p:sp>
        <p:nvSpPr>
          <p:cNvPr id="4" name="内容占位符 3"/>
          <p:cNvSpPr>
            <a:spLocks noGrp="1"/>
          </p:cNvSpPr>
          <p:nvPr>
            <p:ph idx="1"/>
          </p:nvPr>
        </p:nvSpPr>
        <p:spPr>
          <a:xfrm>
            <a:off x="755576" y="2017713"/>
            <a:ext cx="8199512" cy="4114800"/>
          </a:xfrm>
        </p:spPr>
        <p:txBody>
          <a:bodyPr/>
          <a:lstStyle/>
          <a:p>
            <a:r>
              <a:rPr lang="en-US" altLang="zh-CN" dirty="0" smtClean="0"/>
              <a:t>A region’s perceived brightness does not depend simply on its intensity. </a:t>
            </a:r>
          </a:p>
        </p:txBody>
      </p:sp>
      <p:grpSp>
        <p:nvGrpSpPr>
          <p:cNvPr id="6" name="Group 11"/>
          <p:cNvGrpSpPr>
            <a:grpSpLocks/>
          </p:cNvGrpSpPr>
          <p:nvPr/>
        </p:nvGrpSpPr>
        <p:grpSpPr bwMode="auto">
          <a:xfrm>
            <a:off x="785475" y="3176641"/>
            <a:ext cx="7530941" cy="3204687"/>
            <a:chOff x="1215" y="1340"/>
            <a:chExt cx="3302" cy="1405"/>
          </a:xfrm>
        </p:grpSpPr>
        <p:pic>
          <p:nvPicPr>
            <p:cNvPr id="7" name="Picture 4"/>
            <p:cNvPicPr>
              <a:picLocks noChangeAspect="1" noChangeArrowheads="1"/>
            </p:cNvPicPr>
            <p:nvPr/>
          </p:nvPicPr>
          <p:blipFill>
            <a:blip r:embed="rId2" cstate="print"/>
            <a:srcRect b="32021"/>
            <a:stretch>
              <a:fillRect/>
            </a:stretch>
          </p:blipFill>
          <p:spPr bwMode="auto">
            <a:xfrm>
              <a:off x="1250" y="1370"/>
              <a:ext cx="3259" cy="1070"/>
            </a:xfrm>
            <a:prstGeom prst="rect">
              <a:avLst/>
            </a:prstGeom>
            <a:noFill/>
            <a:ln w="9525">
              <a:noFill/>
              <a:miter lim="800000"/>
              <a:headEnd/>
              <a:tailEnd/>
            </a:ln>
          </p:spPr>
        </p:pic>
        <p:sp>
          <p:nvSpPr>
            <p:cNvPr id="8" name="Rectangle 5"/>
            <p:cNvSpPr>
              <a:spLocks noChangeArrowheads="1"/>
            </p:cNvSpPr>
            <p:nvPr/>
          </p:nvSpPr>
          <p:spPr bwMode="auto">
            <a:xfrm>
              <a:off x="1215" y="1340"/>
              <a:ext cx="3302" cy="1129"/>
            </a:xfrm>
            <a:prstGeom prst="rect">
              <a:avLst/>
            </a:prstGeom>
            <a:noFill/>
            <a:ln w="12700">
              <a:solidFill>
                <a:schemeClr val="tx1"/>
              </a:solidFill>
              <a:miter lim="800000"/>
              <a:headEnd/>
              <a:tailEnd/>
            </a:ln>
          </p:spPr>
          <p:txBody>
            <a:bodyPr wrap="none" anchor="ctr"/>
            <a:lstStyle/>
            <a:p>
              <a:endParaRPr lang="en-IE"/>
            </a:p>
          </p:txBody>
        </p:sp>
        <p:sp>
          <p:nvSpPr>
            <p:cNvPr id="9" name="Rectangle 6"/>
            <p:cNvSpPr>
              <a:spLocks noChangeArrowheads="1"/>
            </p:cNvSpPr>
            <p:nvPr/>
          </p:nvSpPr>
          <p:spPr bwMode="auto">
            <a:xfrm>
              <a:off x="1215" y="2469"/>
              <a:ext cx="3302" cy="276"/>
            </a:xfrm>
            <a:prstGeom prst="rect">
              <a:avLst/>
            </a:prstGeom>
            <a:noFill/>
            <a:ln w="12700">
              <a:solidFill>
                <a:schemeClr val="tx1"/>
              </a:solidFill>
              <a:miter lim="800000"/>
              <a:headEnd/>
              <a:tailEnd/>
            </a:ln>
          </p:spPr>
          <p:txBody>
            <a:bodyPr wrap="none" anchor="ctr"/>
            <a:lstStyle/>
            <a:p>
              <a:pPr algn="ctr"/>
              <a:r>
                <a:rPr lang="en-IE"/>
                <a:t>An example of </a:t>
              </a:r>
              <a:r>
                <a:rPr lang="en-IE" i="1"/>
                <a:t>simultaneous contrast</a:t>
              </a:r>
              <a:endParaRPr lang="en-US" altLang="zh-CN" i="1"/>
            </a:p>
          </p:txBody>
        </p:sp>
      </p:grpSp>
      <p:sp>
        <p:nvSpPr>
          <p:cNvPr id="10" name="灯片编号占位符 9"/>
          <p:cNvSpPr>
            <a:spLocks noGrp="1"/>
          </p:cNvSpPr>
          <p:nvPr>
            <p:ph type="sldNum" sz="quarter" idx="12"/>
          </p:nvPr>
        </p:nvSpPr>
        <p:spPr/>
        <p:txBody>
          <a:bodyPr/>
          <a:lstStyle/>
          <a:p>
            <a:pPr>
              <a:defRPr/>
            </a:pPr>
            <a:fld id="{B701ACAC-19C0-42F4-8806-AB1540277696}" type="slidenum">
              <a:rPr lang="en-US" altLang="zh-CN" smtClean="0"/>
              <a:pPr>
                <a:defRPr/>
              </a:pPr>
              <a:t>18</a:t>
            </a:fld>
            <a:endParaRPr lang="en-US" altLang="zh-C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IE" smtClean="0">
                <a:ea typeface="ＭＳ Ｐゴシック" pitchFamily="-110" charset="-128"/>
              </a:rPr>
              <a:t>Optical Illusions</a:t>
            </a:r>
            <a:endParaRPr lang="en-US" altLang="zh-CN" smtClean="0">
              <a:ea typeface="ＭＳ Ｐゴシック" pitchFamily="-110" charset="-128"/>
            </a:endParaRPr>
          </a:p>
        </p:txBody>
      </p:sp>
      <p:sp>
        <p:nvSpPr>
          <p:cNvPr id="41987" name="Rectangle 3"/>
          <p:cNvSpPr>
            <a:spLocks noGrp="1" noChangeArrowheads="1"/>
          </p:cNvSpPr>
          <p:nvPr>
            <p:ph type="body" idx="1"/>
          </p:nvPr>
        </p:nvSpPr>
        <p:spPr>
          <a:xfrm>
            <a:off x="251520" y="1988840"/>
            <a:ext cx="3672408" cy="4565253"/>
          </a:xfrm>
        </p:spPr>
        <p:txBody>
          <a:bodyPr/>
          <a:lstStyle/>
          <a:p>
            <a:pPr marL="0" indent="0" eaLnBrk="1" hangingPunct="1">
              <a:buNone/>
            </a:pPr>
            <a:r>
              <a:rPr lang="en-IE" sz="2800" dirty="0" smtClean="0">
                <a:ea typeface="ＭＳ Ｐゴシック" pitchFamily="-110" charset="-128"/>
              </a:rPr>
              <a:t>Other examples of human perception phenomena are optical illusions, in which the eye fills in nonexisting information or wrongly perceives geometrical properties of objects.</a:t>
            </a:r>
            <a:endParaRPr lang="en-US" altLang="zh-CN" sz="2800" dirty="0" smtClean="0">
              <a:ea typeface="ＭＳ Ｐゴシック" pitchFamily="-110" charset="-128"/>
            </a:endParaRPr>
          </a:p>
        </p:txBody>
      </p:sp>
      <p:pic>
        <p:nvPicPr>
          <p:cNvPr id="41988" name="Picture 5"/>
          <p:cNvPicPr>
            <a:picLocks noChangeAspect="1" noChangeArrowheads="1"/>
          </p:cNvPicPr>
          <p:nvPr/>
        </p:nvPicPr>
        <p:blipFill>
          <a:blip r:embed="rId3" cstate="print"/>
          <a:srcRect l="19414"/>
          <a:stretch>
            <a:fillRect/>
          </a:stretch>
        </p:blipFill>
        <p:spPr bwMode="auto">
          <a:xfrm>
            <a:off x="3817938" y="1700808"/>
            <a:ext cx="5153025" cy="5105400"/>
          </a:xfrm>
          <a:prstGeom prst="rect">
            <a:avLst/>
          </a:prstGeom>
          <a:noFill/>
          <a:ln w="9525">
            <a:noFill/>
            <a:miter lim="800000"/>
            <a:headEnd/>
            <a:tailEnd/>
          </a:ln>
        </p:spPr>
      </p:pic>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19</a:t>
            </a:fld>
            <a:endParaRPr lang="en-US" altLang="zh-C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zh-CN" dirty="0" smtClean="0"/>
              <a:t>Chapter 2 Digital Image Fundamentals</a:t>
            </a:r>
          </a:p>
        </p:txBody>
      </p:sp>
      <p:sp>
        <p:nvSpPr>
          <p:cNvPr id="30722" name="Rectangle 3"/>
          <p:cNvSpPr>
            <a:spLocks noGrp="1" noChangeArrowheads="1"/>
          </p:cNvSpPr>
          <p:nvPr>
            <p:ph idx="1"/>
          </p:nvPr>
        </p:nvSpPr>
        <p:spPr>
          <a:xfrm>
            <a:off x="590550" y="1998663"/>
            <a:ext cx="8229600" cy="3951287"/>
          </a:xfrm>
        </p:spPr>
        <p:txBody>
          <a:bodyPr/>
          <a:lstStyle/>
          <a:p>
            <a:r>
              <a:rPr lang="en-US" altLang="zh-CN" dirty="0" smtClean="0"/>
              <a:t>Elements of Visual Perception</a:t>
            </a:r>
          </a:p>
          <a:p>
            <a:r>
              <a:rPr lang="en-US" altLang="zh-CN" dirty="0" smtClean="0"/>
              <a:t>Light and the Electromagnetic Spectrum</a:t>
            </a:r>
          </a:p>
          <a:p>
            <a:r>
              <a:rPr lang="en-US" altLang="zh-CN" dirty="0" smtClean="0"/>
              <a:t>Image Sensing and Acquisition</a:t>
            </a:r>
          </a:p>
          <a:p>
            <a:r>
              <a:rPr lang="en-US" altLang="zh-CN" dirty="0" smtClean="0"/>
              <a:t>Image Sampling and Quantization</a:t>
            </a:r>
          </a:p>
          <a:p>
            <a:r>
              <a:rPr lang="en-US" altLang="zh-CN" dirty="0" smtClean="0"/>
              <a:t>Some Basic Relationships Between Pixels</a:t>
            </a:r>
          </a:p>
          <a:p>
            <a:r>
              <a:rPr lang="en-US" altLang="zh-CN" dirty="0" smtClean="0"/>
              <a:t>A introduction to the mathematical tools used in DIP</a:t>
            </a:r>
          </a:p>
          <a:p>
            <a:r>
              <a:rPr lang="en-US" altLang="zh-CN" dirty="0" smtClean="0"/>
              <a:t>Summary</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2</a:t>
            </a:fld>
            <a:endParaRPr lang="en-US" altLang="zh-C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IE" altLang="zh-CN" sz="3600" dirty="0" smtClean="0">
                <a:ea typeface="宋体" charset="-122"/>
              </a:rPr>
              <a:t>2.2 Light and the Electromagnetic Spectrum</a:t>
            </a:r>
            <a:endParaRPr lang="en-US" altLang="zh-CN" sz="3600" dirty="0" smtClean="0">
              <a:ea typeface="宋体" charset="-122"/>
            </a:endParaRPr>
          </a:p>
        </p:txBody>
      </p:sp>
      <p:pic>
        <p:nvPicPr>
          <p:cNvPr id="26627" name="Picture 7"/>
          <p:cNvPicPr>
            <a:picLocks noChangeAspect="1" noChangeArrowheads="1"/>
          </p:cNvPicPr>
          <p:nvPr/>
        </p:nvPicPr>
        <p:blipFill>
          <a:blip r:embed="rId3" cstate="print"/>
          <a:srcRect b="21158"/>
          <a:stretch>
            <a:fillRect/>
          </a:stretch>
        </p:blipFill>
        <p:spPr bwMode="auto">
          <a:xfrm>
            <a:off x="285750" y="2784549"/>
            <a:ext cx="8524875" cy="3067050"/>
          </a:xfrm>
          <a:prstGeom prst="rect">
            <a:avLst/>
          </a:prstGeom>
          <a:noFill/>
          <a:ln w="9525">
            <a:noFill/>
            <a:miter lim="800000"/>
            <a:headEnd/>
            <a:tailEnd/>
          </a:ln>
        </p:spPr>
      </p:pic>
      <p:sp>
        <p:nvSpPr>
          <p:cNvPr id="26628" name="Text Box 8"/>
          <p:cNvSpPr txBox="1">
            <a:spLocks noChangeArrowheads="1"/>
          </p:cNvSpPr>
          <p:nvPr/>
        </p:nvSpPr>
        <p:spPr bwMode="auto">
          <a:xfrm>
            <a:off x="682625" y="6034162"/>
            <a:ext cx="5800725" cy="830262"/>
          </a:xfrm>
          <a:prstGeom prst="rect">
            <a:avLst/>
          </a:prstGeom>
          <a:noFill/>
          <a:ln w="9525">
            <a:noFill/>
            <a:miter lim="800000"/>
            <a:headEnd/>
            <a:tailEnd/>
          </a:ln>
        </p:spPr>
        <p:txBody>
          <a:bodyPr wrap="none">
            <a:spAutoFit/>
          </a:bodyPr>
          <a:lstStyle/>
          <a:p>
            <a:pPr eaLnBrk="0" hangingPunct="0"/>
            <a:r>
              <a:rPr lang="en-US" altLang="zh-CN" sz="2400" dirty="0">
                <a:latin typeface="Times New Roman" pitchFamily="18" charset="0"/>
                <a:ea typeface="宋体" charset="-122"/>
              </a:rPr>
              <a:t>Newton, 1666</a:t>
            </a:r>
          </a:p>
          <a:p>
            <a:pPr eaLnBrk="0" hangingPunct="0"/>
            <a:r>
              <a:rPr lang="en-US" altLang="zh-CN" sz="2400" dirty="0">
                <a:latin typeface="Times New Roman" pitchFamily="18" charset="0"/>
                <a:ea typeface="宋体" charset="-122"/>
              </a:rPr>
              <a:t>Violet, Blue, Green, Yellow, Orange, and Red</a:t>
            </a:r>
          </a:p>
        </p:txBody>
      </p:sp>
      <p:sp>
        <p:nvSpPr>
          <p:cNvPr id="26630" name="Text Box 10"/>
          <p:cNvSpPr txBox="1">
            <a:spLocks noChangeArrowheads="1"/>
          </p:cNvSpPr>
          <p:nvPr/>
        </p:nvSpPr>
        <p:spPr bwMode="auto">
          <a:xfrm>
            <a:off x="522288" y="1936824"/>
            <a:ext cx="8113712" cy="830263"/>
          </a:xfrm>
          <a:prstGeom prst="rect">
            <a:avLst/>
          </a:prstGeom>
          <a:noFill/>
          <a:ln w="9525">
            <a:noFill/>
            <a:miter lim="800000"/>
            <a:headEnd/>
            <a:tailEnd/>
          </a:ln>
        </p:spPr>
        <p:txBody>
          <a:bodyPr>
            <a:spAutoFit/>
          </a:bodyPr>
          <a:lstStyle/>
          <a:p>
            <a:pPr eaLnBrk="0" hangingPunct="0"/>
            <a:r>
              <a:rPr lang="en-IE" altLang="zh-CN" sz="2400" dirty="0">
                <a:ea typeface="宋体" charset="-122"/>
              </a:rPr>
              <a:t>Light is just a particular part of the electromagnetic spectrum that can be sensed by the human eye</a:t>
            </a:r>
          </a:p>
        </p:txBody>
      </p:sp>
      <p:sp>
        <p:nvSpPr>
          <p:cNvPr id="6" name="灯片编号占位符 5"/>
          <p:cNvSpPr>
            <a:spLocks noGrp="1"/>
          </p:cNvSpPr>
          <p:nvPr>
            <p:ph type="sldNum" sz="quarter" idx="12"/>
          </p:nvPr>
        </p:nvSpPr>
        <p:spPr/>
        <p:txBody>
          <a:bodyPr/>
          <a:lstStyle/>
          <a:p>
            <a:pPr>
              <a:defRPr/>
            </a:pPr>
            <a:fld id="{47E9B235-1690-44CB-8F47-023E249CFC5B}" type="slidenum">
              <a:rPr lang="zh-CN" altLang="en-US" smtClean="0"/>
              <a:pPr>
                <a:defRPr/>
              </a:pPr>
              <a:t>20</a:t>
            </a:fld>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p:cNvPicPr>
            <a:picLocks noChangeAspect="1" noChangeArrowheads="1"/>
          </p:cNvPicPr>
          <p:nvPr/>
        </p:nvPicPr>
        <p:blipFill>
          <a:blip r:embed="rId2" cstate="print"/>
          <a:srcRect/>
          <a:stretch>
            <a:fillRect/>
          </a:stretch>
        </p:blipFill>
        <p:spPr bwMode="auto">
          <a:xfrm>
            <a:off x="274638" y="1358900"/>
            <a:ext cx="8672512" cy="5499100"/>
          </a:xfrm>
          <a:prstGeom prst="rect">
            <a:avLst/>
          </a:prstGeom>
          <a:noFill/>
          <a:ln w="9525">
            <a:noFill/>
            <a:miter lim="800000"/>
            <a:headEnd/>
            <a:tailEnd/>
          </a:ln>
        </p:spPr>
      </p:pic>
      <p:sp>
        <p:nvSpPr>
          <p:cNvPr id="4" name="标题 3"/>
          <p:cNvSpPr>
            <a:spLocks noGrp="1"/>
          </p:cNvSpPr>
          <p:nvPr>
            <p:ph type="title"/>
          </p:nvPr>
        </p:nvSpPr>
        <p:spPr/>
        <p:txBody>
          <a:bodyPr/>
          <a:lstStyle/>
          <a:p>
            <a:endParaRPr lang="zh-CN" altLang="en-US"/>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21</a:t>
            </a:fld>
            <a:endParaRPr lang="en-US" altLang="zh-C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body" sz="half" idx="1"/>
          </p:nvPr>
        </p:nvSpPr>
        <p:spPr>
          <a:xfrm>
            <a:off x="457200" y="2132856"/>
            <a:ext cx="8466138" cy="4725144"/>
          </a:xfrm>
        </p:spPr>
        <p:txBody>
          <a:bodyPr/>
          <a:lstStyle/>
          <a:p>
            <a:pPr lvl="0">
              <a:buClr>
                <a:srgbClr val="3333CC"/>
              </a:buClr>
            </a:pPr>
            <a:r>
              <a:rPr lang="en-US" altLang="zh-CN" sz="2800" dirty="0" smtClean="0">
                <a:ea typeface="宋体" charset="-122"/>
              </a:rPr>
              <a:t>Visible light: 0.43~0.79</a:t>
            </a:r>
            <a:r>
              <a:rPr lang="en-US" altLang="zh-CN" sz="2800" i="1" dirty="0" smtClean="0">
                <a:ea typeface="宋体" charset="-122"/>
              </a:rPr>
              <a:t>um</a:t>
            </a:r>
          </a:p>
          <a:p>
            <a:pPr lvl="0">
              <a:buClr>
                <a:srgbClr val="3333CC"/>
              </a:buClr>
            </a:pPr>
            <a:r>
              <a:rPr lang="en-IE" altLang="zh-CN" sz="2800" dirty="0" smtClean="0">
                <a:ea typeface="宋体" charset="-122"/>
              </a:rPr>
              <a:t>The electromagnetic spectrum is split up according to the wavelengths of different forms of energy</a:t>
            </a:r>
          </a:p>
          <a:p>
            <a:pPr lvl="0">
              <a:buClr>
                <a:srgbClr val="3333CC"/>
              </a:buClr>
            </a:pPr>
            <a:endParaRPr lang="en-IE" altLang="zh-CN" sz="2800" dirty="0" smtClean="0">
              <a:ea typeface="宋体" charset="-122"/>
            </a:endParaRPr>
          </a:p>
          <a:p>
            <a:pPr lvl="0">
              <a:buClr>
                <a:srgbClr val="3333CC"/>
              </a:buClr>
              <a:buNone/>
            </a:pPr>
            <a:r>
              <a:rPr lang="en-IE" altLang="zh-CN" sz="2800" dirty="0" smtClean="0">
                <a:ea typeface="宋体" charset="-122"/>
              </a:rPr>
              <a:t>   </a:t>
            </a:r>
          </a:p>
          <a:p>
            <a:pPr lvl="0">
              <a:buClr>
                <a:srgbClr val="3333CC"/>
              </a:buClr>
              <a:buNone/>
            </a:pPr>
            <a:r>
              <a:rPr lang="en-IE" altLang="zh-CN" sz="2800" dirty="0" smtClean="0">
                <a:ea typeface="宋体" charset="-122"/>
              </a:rPr>
              <a:t>Where </a:t>
            </a:r>
            <a:r>
              <a:rPr lang="en-IE" altLang="zh-CN" sz="2800" i="1" dirty="0" smtClean="0">
                <a:ea typeface="宋体" charset="-122"/>
              </a:rPr>
              <a:t>c</a:t>
            </a:r>
            <a:r>
              <a:rPr lang="en-IE" altLang="zh-CN" sz="2800" dirty="0" smtClean="0">
                <a:ea typeface="宋体" charset="-122"/>
              </a:rPr>
              <a:t> is the speed of the light, </a:t>
            </a:r>
            <a:r>
              <a:rPr lang="en-IE" altLang="zh-CN" sz="2800" i="1" dirty="0" smtClean="0">
                <a:ea typeface="宋体" charset="-122"/>
              </a:rPr>
              <a:t>v</a:t>
            </a:r>
            <a:r>
              <a:rPr lang="en-IE" altLang="zh-CN" sz="2800" dirty="0" smtClean="0">
                <a:ea typeface="宋体" charset="-122"/>
              </a:rPr>
              <a:t> is the frequency, and </a:t>
            </a:r>
            <a:r>
              <a:rPr lang="en-IE" altLang="zh-CN" sz="2800" i="1" dirty="0" smtClean="0">
                <a:ea typeface="宋体" charset="-122"/>
              </a:rPr>
              <a:t>h</a:t>
            </a:r>
            <a:r>
              <a:rPr lang="en-IE" altLang="zh-CN" sz="2800" dirty="0" smtClean="0">
                <a:ea typeface="宋体" charset="-122"/>
              </a:rPr>
              <a:t> is the Planck’s constant</a:t>
            </a:r>
          </a:p>
          <a:p>
            <a:pPr marL="0" indent="0" eaLnBrk="1" hangingPunct="1"/>
            <a:endParaRPr lang="en-US" altLang="zh-CN" sz="2800" dirty="0" smtClean="0">
              <a:ea typeface="宋体" charset="-122"/>
            </a:endParaRPr>
          </a:p>
        </p:txBody>
      </p:sp>
      <p:graphicFrame>
        <p:nvGraphicFramePr>
          <p:cNvPr id="1026" name="Object 6"/>
          <p:cNvGraphicFramePr>
            <a:graphicFrameLocks noGrp="1" noChangeAspect="1"/>
          </p:cNvGraphicFramePr>
          <p:nvPr>
            <p:ph sz="half" idx="2"/>
          </p:nvPr>
        </p:nvGraphicFramePr>
        <p:xfrm>
          <a:off x="2915816" y="3501008"/>
          <a:ext cx="2420938" cy="1147762"/>
        </p:xfrm>
        <a:graphic>
          <a:graphicData uri="http://schemas.openxmlformats.org/presentationml/2006/ole">
            <mc:AlternateContent xmlns:mc="http://schemas.openxmlformats.org/markup-compatibility/2006">
              <mc:Choice xmlns:v="urn:schemas-microsoft-com:vml" Requires="v">
                <p:oleObj spid="_x0000_s1032" name="公式" r:id="rId4" imgW="749160" imgH="355320" progId="Equation.3">
                  <p:embed/>
                </p:oleObj>
              </mc:Choice>
              <mc:Fallback>
                <p:oleObj name="公式" r:id="rId4" imgW="749160" imgH="35532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501008"/>
                        <a:ext cx="2420938" cy="1147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标题 4"/>
          <p:cNvSpPr>
            <a:spLocks noGrp="1"/>
          </p:cNvSpPr>
          <p:nvPr>
            <p:ph type="title"/>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47E9B235-1690-44CB-8F47-023E249CFC5B}" type="slidenum">
              <a:rPr lang="zh-CN" altLang="en-US" smtClean="0"/>
              <a:pPr>
                <a:defRPr/>
              </a:pPr>
              <a:t>22</a:t>
            </a:fld>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5"/>
          <p:cNvPicPr>
            <a:picLocks noGrp="1" noChangeAspect="1" noChangeArrowheads="1"/>
          </p:cNvPicPr>
          <p:nvPr>
            <p:ph idx="1"/>
          </p:nvPr>
        </p:nvPicPr>
        <p:blipFill>
          <a:blip r:embed="rId3" cstate="print"/>
          <a:srcRect l="38440"/>
          <a:stretch>
            <a:fillRect/>
          </a:stretch>
        </p:blipFill>
        <p:spPr>
          <a:xfrm>
            <a:off x="1566863" y="1855788"/>
            <a:ext cx="5589587" cy="1608137"/>
          </a:xfrm>
          <a:noFill/>
        </p:spPr>
      </p:pic>
      <p:sp>
        <p:nvSpPr>
          <p:cNvPr id="28676" name="Text Box 7"/>
          <p:cNvSpPr txBox="1">
            <a:spLocks noChangeArrowheads="1"/>
          </p:cNvSpPr>
          <p:nvPr/>
        </p:nvSpPr>
        <p:spPr bwMode="auto">
          <a:xfrm>
            <a:off x="395536" y="4005064"/>
            <a:ext cx="8208912" cy="2308324"/>
          </a:xfrm>
          <a:prstGeom prst="rect">
            <a:avLst/>
          </a:prstGeom>
          <a:noFill/>
          <a:ln w="9525">
            <a:noFill/>
            <a:miter lim="800000"/>
            <a:headEnd/>
            <a:tailEnd/>
          </a:ln>
        </p:spPr>
        <p:txBody>
          <a:bodyPr wrap="square">
            <a:spAutoFit/>
          </a:bodyPr>
          <a:lstStyle/>
          <a:p>
            <a:pPr eaLnBrk="0" hangingPunct="0">
              <a:buFont typeface="Wingdings" pitchFamily="2" charset="2"/>
              <a:buChar char="l"/>
            </a:pPr>
            <a:r>
              <a:rPr lang="en-US" altLang="zh-CN" sz="2400" dirty="0" smtClean="0">
                <a:latin typeface="Times New Roman" pitchFamily="18" charset="0"/>
                <a:ea typeface="宋体" charset="-122"/>
              </a:rPr>
              <a:t>EM waves can be thought of a </a:t>
            </a:r>
            <a:r>
              <a:rPr lang="en-US" altLang="zh-CN" sz="2400" dirty="0">
                <a:latin typeface="Times New Roman" pitchFamily="18" charset="0"/>
                <a:ea typeface="宋体" charset="-122"/>
              </a:rPr>
              <a:t>stream of </a:t>
            </a:r>
            <a:r>
              <a:rPr lang="en-US" altLang="zh-CN" sz="2400" dirty="0" err="1">
                <a:latin typeface="Times New Roman" pitchFamily="18" charset="0"/>
                <a:ea typeface="宋体" charset="-122"/>
              </a:rPr>
              <a:t>massless</a:t>
            </a:r>
            <a:r>
              <a:rPr lang="en-US" altLang="zh-CN" sz="2400" dirty="0">
                <a:latin typeface="Times New Roman" pitchFamily="18" charset="0"/>
                <a:ea typeface="宋体" charset="-122"/>
              </a:rPr>
              <a:t> </a:t>
            </a:r>
            <a:r>
              <a:rPr lang="en-US" altLang="zh-CN" sz="2400" dirty="0" smtClean="0">
                <a:latin typeface="Times New Roman" pitchFamily="18" charset="0"/>
                <a:ea typeface="宋体" charset="-122"/>
              </a:rPr>
              <a:t>particles.</a:t>
            </a:r>
            <a:endParaRPr lang="en-US" altLang="zh-CN" sz="2400" dirty="0">
              <a:latin typeface="Times New Roman" pitchFamily="18" charset="0"/>
              <a:ea typeface="宋体" charset="-122"/>
            </a:endParaRPr>
          </a:p>
          <a:p>
            <a:pPr eaLnBrk="0" hangingPunct="0">
              <a:buFont typeface="Wingdings" pitchFamily="2" charset="2"/>
              <a:buChar char="l"/>
            </a:pPr>
            <a:r>
              <a:rPr lang="en-US" altLang="zh-CN" sz="2400" dirty="0">
                <a:latin typeface="Times New Roman" pitchFamily="18" charset="0"/>
                <a:ea typeface="宋体" charset="-122"/>
              </a:rPr>
              <a:t>Each </a:t>
            </a:r>
            <a:r>
              <a:rPr lang="en-US" altLang="zh-CN" sz="2400" dirty="0" err="1">
                <a:latin typeface="Times New Roman" pitchFamily="18" charset="0"/>
                <a:ea typeface="宋体" charset="-122"/>
              </a:rPr>
              <a:t>massless</a:t>
            </a:r>
            <a:r>
              <a:rPr lang="en-US" altLang="zh-CN" sz="2400" dirty="0">
                <a:latin typeface="Times New Roman" pitchFamily="18" charset="0"/>
                <a:ea typeface="宋体" charset="-122"/>
              </a:rPr>
              <a:t> particle contains a certain amount of energy.</a:t>
            </a:r>
          </a:p>
          <a:p>
            <a:pPr eaLnBrk="0" hangingPunct="0">
              <a:buFont typeface="Wingdings" pitchFamily="2" charset="2"/>
              <a:buChar char="l"/>
            </a:pPr>
            <a:r>
              <a:rPr lang="en-US" altLang="zh-CN" sz="2400" dirty="0">
                <a:latin typeface="Times New Roman" pitchFamily="18" charset="0"/>
                <a:ea typeface="宋体" charset="-122"/>
              </a:rPr>
              <a:t>Each bundle of energy is called a </a:t>
            </a:r>
            <a:r>
              <a:rPr lang="en-US" altLang="zh-CN" sz="2400" i="1" dirty="0">
                <a:latin typeface="Times New Roman" pitchFamily="18" charset="0"/>
                <a:ea typeface="宋体" charset="-122"/>
              </a:rPr>
              <a:t>photon</a:t>
            </a:r>
          </a:p>
          <a:p>
            <a:pPr eaLnBrk="0" hangingPunct="0">
              <a:buFont typeface="Wingdings" pitchFamily="2" charset="2"/>
              <a:buChar char="l"/>
            </a:pPr>
            <a:r>
              <a:rPr lang="en-US" altLang="zh-CN" sz="2400" dirty="0">
                <a:latin typeface="Times New Roman" pitchFamily="18" charset="0"/>
                <a:ea typeface="宋体" charset="-122"/>
              </a:rPr>
              <a:t>High frequency electromagnetic phenomena carry more energy per photon. That is the reason that gamma rays are so dangerous to living organisms. </a:t>
            </a:r>
          </a:p>
        </p:txBody>
      </p:sp>
      <p:sp>
        <p:nvSpPr>
          <p:cNvPr id="5" name="标题 4"/>
          <p:cNvSpPr>
            <a:spLocks noGrp="1"/>
          </p:cNvSpPr>
          <p:nvPr>
            <p:ph type="title"/>
          </p:nvPr>
        </p:nvSpPr>
        <p:spPr/>
        <p:txBody>
          <a:bodyPr/>
          <a:lstStyle/>
          <a:p>
            <a:endParaRPr lang="zh-CN" altLang="en-US"/>
          </a:p>
        </p:txBody>
      </p:sp>
      <p:sp>
        <p:nvSpPr>
          <p:cNvPr id="6" name="TextBox 5"/>
          <p:cNvSpPr txBox="1"/>
          <p:nvPr/>
        </p:nvSpPr>
        <p:spPr>
          <a:xfrm>
            <a:off x="7380312" y="2924944"/>
            <a:ext cx="1224136" cy="461665"/>
          </a:xfrm>
          <a:prstGeom prst="rect">
            <a:avLst/>
          </a:prstGeom>
          <a:noFill/>
        </p:spPr>
        <p:txBody>
          <a:bodyPr wrap="square" rtlCol="0">
            <a:spAutoFit/>
          </a:bodyPr>
          <a:lstStyle/>
          <a:p>
            <a:r>
              <a:rPr lang="en-US" altLang="zh-CN" dirty="0" smtClean="0"/>
              <a:t>Fig 2.11</a:t>
            </a:r>
            <a:endParaRPr lang="zh-CN" altLang="en-US" dirty="0"/>
          </a:p>
        </p:txBody>
      </p:sp>
      <p:sp>
        <p:nvSpPr>
          <p:cNvPr id="7" name="灯片编号占位符 6"/>
          <p:cNvSpPr>
            <a:spLocks noGrp="1"/>
          </p:cNvSpPr>
          <p:nvPr>
            <p:ph type="sldNum" sz="quarter" idx="12"/>
          </p:nvPr>
        </p:nvSpPr>
        <p:spPr/>
        <p:txBody>
          <a:bodyPr/>
          <a:lstStyle/>
          <a:p>
            <a:pPr>
              <a:defRPr/>
            </a:pPr>
            <a:fld id="{B701ACAC-19C0-42F4-8806-AB1540277696}" type="slidenum">
              <a:rPr lang="en-US" altLang="zh-CN" smtClean="0"/>
              <a:pPr>
                <a:defRPr/>
              </a:pPr>
              <a:t>23</a:t>
            </a:fld>
            <a:endParaRPr lang="en-US" altLang="zh-C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lang="en-IE" altLang="zh-CN" sz="3600" kern="1200" dirty="0" smtClean="0">
                <a:solidFill>
                  <a:srgbClr val="FFFFFF"/>
                </a:solidFill>
                <a:ea typeface="宋体" pitchFamily="2" charset="-122"/>
                <a:cs typeface="+mn-cs"/>
              </a:rPr>
              <a:t>Light and the Electromagnetic Spectrum</a:t>
            </a:r>
            <a:endParaRPr lang="en-US" altLang="zh-CN" sz="3600" kern="1200" dirty="0">
              <a:solidFill>
                <a:srgbClr val="FFFFFF"/>
              </a:solidFill>
              <a:ea typeface="宋体" pitchFamily="2" charset="-122"/>
              <a:cs typeface="+mn-cs"/>
            </a:endParaRPr>
          </a:p>
        </p:txBody>
      </p:sp>
      <p:sp>
        <p:nvSpPr>
          <p:cNvPr id="29699" name="Rectangle 3"/>
          <p:cNvSpPr>
            <a:spLocks noGrp="1" noChangeArrowheads="1"/>
          </p:cNvSpPr>
          <p:nvPr>
            <p:ph type="body" idx="1"/>
          </p:nvPr>
        </p:nvSpPr>
        <p:spPr>
          <a:xfrm>
            <a:off x="467544" y="2132856"/>
            <a:ext cx="8229600" cy="4320480"/>
          </a:xfrm>
        </p:spPr>
        <p:txBody>
          <a:bodyPr/>
          <a:lstStyle/>
          <a:p>
            <a:pPr marL="355600" indent="-355600" eaLnBrk="1" hangingPunct="1">
              <a:buClr>
                <a:srgbClr val="FF3300"/>
              </a:buClr>
              <a:buFont typeface="Wingdings" pitchFamily="2" charset="2"/>
              <a:buChar char="n"/>
            </a:pPr>
            <a:r>
              <a:rPr lang="en-IE" altLang="zh-CN" sz="2800" dirty="0" smtClean="0">
                <a:ea typeface="宋体" charset="-122"/>
              </a:rPr>
              <a:t>The colours that we perceive are determined by the nature of the light reflected from an object</a:t>
            </a:r>
          </a:p>
          <a:p>
            <a:pPr marL="355600" indent="-355600" eaLnBrk="1" hangingPunct="1">
              <a:buClr>
                <a:srgbClr val="FF3300"/>
              </a:buClr>
              <a:buFont typeface="Wingdings" pitchFamily="2" charset="2"/>
              <a:buChar char="n"/>
            </a:pPr>
            <a:r>
              <a:rPr lang="en-IE" altLang="zh-CN" sz="2800" dirty="0" smtClean="0">
                <a:ea typeface="宋体" charset="-122"/>
              </a:rPr>
              <a:t>For example, if white </a:t>
            </a:r>
            <a:br>
              <a:rPr lang="en-IE" altLang="zh-CN" sz="2800" dirty="0" smtClean="0">
                <a:ea typeface="宋体" charset="-122"/>
              </a:rPr>
            </a:br>
            <a:r>
              <a:rPr lang="en-IE" altLang="zh-CN" sz="2800" dirty="0" smtClean="0">
                <a:ea typeface="宋体" charset="-122"/>
              </a:rPr>
              <a:t>light is shone onto a </a:t>
            </a:r>
            <a:br>
              <a:rPr lang="en-IE" altLang="zh-CN" sz="2800" dirty="0" smtClean="0">
                <a:ea typeface="宋体" charset="-122"/>
              </a:rPr>
            </a:br>
            <a:r>
              <a:rPr lang="en-IE" altLang="zh-CN" sz="2800" dirty="0" smtClean="0">
                <a:ea typeface="宋体" charset="-122"/>
              </a:rPr>
              <a:t>green object</a:t>
            </a:r>
            <a:r>
              <a:rPr lang="en-US" altLang="zh-CN" sz="2800" dirty="0" smtClean="0">
                <a:ea typeface="宋体" charset="-122"/>
              </a:rPr>
              <a:t>,</a:t>
            </a:r>
            <a:r>
              <a:rPr lang="en-IE" altLang="zh-CN" sz="2800" dirty="0" smtClean="0">
                <a:ea typeface="宋体" charset="-122"/>
              </a:rPr>
              <a:t> most </a:t>
            </a:r>
            <a:br>
              <a:rPr lang="en-IE" altLang="zh-CN" sz="2800" dirty="0" smtClean="0">
                <a:ea typeface="宋体" charset="-122"/>
              </a:rPr>
            </a:br>
            <a:r>
              <a:rPr lang="en-IE" altLang="zh-CN" sz="2800" dirty="0" smtClean="0">
                <a:ea typeface="宋体" charset="-122"/>
              </a:rPr>
              <a:t>wavelengths are </a:t>
            </a:r>
            <a:br>
              <a:rPr lang="en-IE" altLang="zh-CN" sz="2800" dirty="0" smtClean="0">
                <a:ea typeface="宋体" charset="-122"/>
              </a:rPr>
            </a:br>
            <a:r>
              <a:rPr lang="en-IE" altLang="zh-CN" sz="2800" dirty="0" smtClean="0">
                <a:ea typeface="宋体" charset="-122"/>
              </a:rPr>
              <a:t>absorbed, while green </a:t>
            </a:r>
            <a:br>
              <a:rPr lang="en-IE" altLang="zh-CN" sz="2800" dirty="0" smtClean="0">
                <a:ea typeface="宋体" charset="-122"/>
              </a:rPr>
            </a:br>
            <a:r>
              <a:rPr lang="en-IE" altLang="zh-CN" sz="2800" dirty="0" smtClean="0">
                <a:ea typeface="宋体" charset="-122"/>
              </a:rPr>
              <a:t>light is reflected from </a:t>
            </a:r>
            <a:br>
              <a:rPr lang="en-IE" altLang="zh-CN" sz="2800" dirty="0" smtClean="0">
                <a:ea typeface="宋体" charset="-122"/>
              </a:rPr>
            </a:br>
            <a:r>
              <a:rPr lang="en-IE" altLang="zh-CN" sz="2800" dirty="0" smtClean="0">
                <a:ea typeface="宋体" charset="-122"/>
              </a:rPr>
              <a:t>the object</a:t>
            </a:r>
            <a:endParaRPr lang="en-US" altLang="zh-CN" sz="2800" dirty="0" smtClean="0">
              <a:ea typeface="宋体" charset="-122"/>
            </a:endParaRPr>
          </a:p>
        </p:txBody>
      </p:sp>
      <p:sp>
        <p:nvSpPr>
          <p:cNvPr id="29700" name="AutoShape 5"/>
          <p:cNvSpPr>
            <a:spLocks noChangeArrowheads="1"/>
          </p:cNvSpPr>
          <p:nvPr/>
        </p:nvSpPr>
        <p:spPr bwMode="auto">
          <a:xfrm>
            <a:off x="7797800" y="3756025"/>
            <a:ext cx="1012825" cy="2303463"/>
          </a:xfrm>
          <a:prstGeom prst="can">
            <a:avLst>
              <a:gd name="adj" fmla="val 56857"/>
            </a:avLst>
          </a:prstGeom>
          <a:gradFill rotWithShape="1">
            <a:gsLst>
              <a:gs pos="0">
                <a:srgbClr val="33CC33"/>
              </a:gs>
              <a:gs pos="100000">
                <a:srgbClr val="185E18"/>
              </a:gs>
            </a:gsLst>
            <a:lin ang="0" scaled="1"/>
          </a:gradFill>
          <a:ln w="12700">
            <a:solidFill>
              <a:schemeClr val="tx1"/>
            </a:solidFill>
            <a:round/>
            <a:headEnd/>
            <a:tailEnd/>
          </a:ln>
        </p:spPr>
        <p:txBody>
          <a:bodyPr wrap="none" anchor="ctr"/>
          <a:lstStyle/>
          <a:p>
            <a:endParaRPr lang="zh-CN" altLang="en-US">
              <a:ea typeface="宋体" charset="-122"/>
            </a:endParaRPr>
          </a:p>
        </p:txBody>
      </p:sp>
      <p:sp>
        <p:nvSpPr>
          <p:cNvPr id="129030" name="AutoShape 6"/>
          <p:cNvSpPr>
            <a:spLocks noChangeArrowheads="1"/>
          </p:cNvSpPr>
          <p:nvPr/>
        </p:nvSpPr>
        <p:spPr bwMode="auto">
          <a:xfrm rot="1190185">
            <a:off x="5895975" y="4092575"/>
            <a:ext cx="1876425" cy="701675"/>
          </a:xfrm>
          <a:prstGeom prst="rightArrow">
            <a:avLst>
              <a:gd name="adj1" fmla="val 50000"/>
              <a:gd name="adj2" fmla="val 66855"/>
            </a:avLst>
          </a:prstGeom>
          <a:solidFill>
            <a:schemeClr val="bg1"/>
          </a:solidFill>
          <a:ln w="12700">
            <a:solidFill>
              <a:schemeClr val="tx1"/>
            </a:solidFill>
            <a:miter lim="800000"/>
            <a:headEnd/>
            <a:tailEnd/>
          </a:ln>
        </p:spPr>
        <p:txBody>
          <a:bodyPr wrap="none" anchor="ctr"/>
          <a:lstStyle/>
          <a:p>
            <a:pPr algn="ctr"/>
            <a:r>
              <a:rPr lang="en-IE" altLang="zh-CN" sz="1200">
                <a:ea typeface="宋体" charset="-122"/>
              </a:rPr>
              <a:t>White Light</a:t>
            </a:r>
            <a:endParaRPr lang="en-US" altLang="zh-CN" sz="1200">
              <a:ea typeface="宋体" charset="-122"/>
            </a:endParaRPr>
          </a:p>
        </p:txBody>
      </p:sp>
      <p:sp>
        <p:nvSpPr>
          <p:cNvPr id="129031" name="AutoShape 7"/>
          <p:cNvSpPr>
            <a:spLocks noChangeArrowheads="1"/>
          </p:cNvSpPr>
          <p:nvPr/>
        </p:nvSpPr>
        <p:spPr bwMode="auto">
          <a:xfrm>
            <a:off x="7278688" y="4298950"/>
            <a:ext cx="1239837" cy="1239838"/>
          </a:xfrm>
          <a:prstGeom prst="irregularSeal1">
            <a:avLst/>
          </a:prstGeom>
          <a:gradFill rotWithShape="1">
            <a:gsLst>
              <a:gs pos="0">
                <a:srgbClr val="FF3399"/>
              </a:gs>
              <a:gs pos="25000">
                <a:srgbClr val="FF6633"/>
              </a:gs>
              <a:gs pos="50000">
                <a:srgbClr val="FFFF00"/>
              </a:gs>
              <a:gs pos="75000">
                <a:srgbClr val="01A78F"/>
              </a:gs>
              <a:gs pos="100000">
                <a:srgbClr val="3366FF"/>
              </a:gs>
            </a:gsLst>
            <a:lin ang="5400000" scaled="1"/>
          </a:gradFill>
          <a:ln w="12700">
            <a:solidFill>
              <a:schemeClr val="tx1"/>
            </a:solidFill>
            <a:miter lim="800000"/>
            <a:headEnd/>
            <a:tailEnd/>
          </a:ln>
        </p:spPr>
        <p:txBody>
          <a:bodyPr lIns="0" tIns="0" rIns="0" bIns="0" anchor="ctr"/>
          <a:lstStyle/>
          <a:p>
            <a:pPr algn="ctr"/>
            <a:r>
              <a:rPr lang="en-IE" altLang="zh-CN" sz="1200">
                <a:ea typeface="宋体" charset="-122"/>
              </a:rPr>
              <a:t>Colours Absorbed</a:t>
            </a:r>
            <a:endParaRPr lang="en-US" altLang="zh-CN" sz="1200">
              <a:ea typeface="宋体" charset="-122"/>
            </a:endParaRPr>
          </a:p>
        </p:txBody>
      </p:sp>
      <p:sp>
        <p:nvSpPr>
          <p:cNvPr id="129033" name="AutoShape 9"/>
          <p:cNvSpPr>
            <a:spLocks noChangeArrowheads="1"/>
          </p:cNvSpPr>
          <p:nvPr/>
        </p:nvSpPr>
        <p:spPr bwMode="auto">
          <a:xfrm rot="-766446">
            <a:off x="5884863" y="5067300"/>
            <a:ext cx="1811337" cy="701675"/>
          </a:xfrm>
          <a:prstGeom prst="leftArrow">
            <a:avLst>
              <a:gd name="adj1" fmla="val 50000"/>
              <a:gd name="adj2" fmla="val 64536"/>
            </a:avLst>
          </a:prstGeom>
          <a:solidFill>
            <a:srgbClr val="33CC33"/>
          </a:solidFill>
          <a:ln w="12700">
            <a:solidFill>
              <a:schemeClr val="tx1"/>
            </a:solidFill>
            <a:miter lim="800000"/>
            <a:headEnd/>
            <a:tailEnd/>
          </a:ln>
        </p:spPr>
        <p:txBody>
          <a:bodyPr wrap="none" anchor="ctr"/>
          <a:lstStyle/>
          <a:p>
            <a:pPr algn="ctr"/>
            <a:r>
              <a:rPr lang="en-IE" altLang="zh-CN" sz="1200">
                <a:ea typeface="宋体" charset="-122"/>
              </a:rPr>
              <a:t>Green Light</a:t>
            </a:r>
            <a:endParaRPr lang="en-US" altLang="zh-CN" sz="1200">
              <a:ea typeface="宋体" charset="-122"/>
            </a:endParaRPr>
          </a:p>
        </p:txBody>
      </p:sp>
      <p:sp>
        <p:nvSpPr>
          <p:cNvPr id="129035" name="AutoShape 11"/>
          <p:cNvSpPr>
            <a:spLocks noChangeArrowheads="1"/>
          </p:cNvSpPr>
          <p:nvPr/>
        </p:nvSpPr>
        <p:spPr bwMode="auto">
          <a:xfrm rot="-264804">
            <a:off x="5340350" y="3549650"/>
            <a:ext cx="800100" cy="946150"/>
          </a:xfrm>
          <a:prstGeom prst="irregularSeal2">
            <a:avLst/>
          </a:prstGeom>
          <a:gradFill rotWithShape="1">
            <a:gsLst>
              <a:gs pos="0">
                <a:srgbClr val="FFEFD1"/>
              </a:gs>
              <a:gs pos="64999">
                <a:srgbClr val="F0EBD5"/>
              </a:gs>
              <a:gs pos="100000">
                <a:srgbClr val="D1C39F"/>
              </a:gs>
            </a:gsLst>
            <a:path path="shape">
              <a:fillToRect l="50000" t="50000" r="50000" b="50000"/>
            </a:path>
          </a:gradFill>
          <a:ln w="12700">
            <a:solidFill>
              <a:schemeClr val="tx1"/>
            </a:solidFill>
            <a:miter lim="800000"/>
            <a:headEnd/>
            <a:tailEnd/>
          </a:ln>
        </p:spPr>
        <p:txBody>
          <a:bodyPr wrap="none" anchor="ctr"/>
          <a:lstStyle/>
          <a:p>
            <a:endParaRPr lang="zh-CN" altLang="en-US">
              <a:ea typeface="宋体" charset="-122"/>
            </a:endParaRPr>
          </a:p>
        </p:txBody>
      </p:sp>
      <p:sp>
        <p:nvSpPr>
          <p:cNvPr id="29705" name="Litebulb"/>
          <p:cNvSpPr>
            <a:spLocks noEditPoints="1" noChangeArrowheads="1"/>
          </p:cNvSpPr>
          <p:nvPr/>
        </p:nvSpPr>
        <p:spPr bwMode="auto">
          <a:xfrm rot="6497275">
            <a:off x="5187950" y="3559175"/>
            <a:ext cx="506413" cy="760413"/>
          </a:xfrm>
          <a:custGeom>
            <a:avLst/>
            <a:gdLst>
              <a:gd name="T0" fmla="*/ 139180295 w 21600"/>
              <a:gd name="T1" fmla="*/ 0 h 21600"/>
              <a:gd name="T2" fmla="*/ 278360027 w 21600"/>
              <a:gd name="T3" fmla="*/ 339530337 h 21600"/>
              <a:gd name="T4" fmla="*/ 0 w 21600"/>
              <a:gd name="T5" fmla="*/ 339530337 h 21600"/>
              <a:gd name="T6" fmla="*/ 139180295 w 21600"/>
              <a:gd name="T7" fmla="*/ 942412441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gradFill rotWithShape="1">
            <a:gsLst>
              <a:gs pos="0">
                <a:srgbClr val="FFEFD1"/>
              </a:gs>
              <a:gs pos="64999">
                <a:srgbClr val="F0EBD5"/>
              </a:gs>
              <a:gs pos="100000">
                <a:srgbClr val="D1C39F"/>
              </a:gs>
            </a:gsLst>
            <a:path path="rect">
              <a:fillToRect l="50000" t="50000" r="50000" b="50000"/>
            </a:path>
          </a:gradFill>
          <a:ln w="57150">
            <a:solidFill>
              <a:srgbClr val="000000"/>
            </a:solidFill>
            <a:miter lim="800000"/>
            <a:headEnd/>
            <a:tailEnd/>
          </a:ln>
        </p:spPr>
        <p:txBody>
          <a:bodyPr/>
          <a:lstStyle/>
          <a:p>
            <a:endParaRPr lang="zh-CN" altLang="en-US"/>
          </a:p>
        </p:txBody>
      </p:sp>
      <p:sp>
        <p:nvSpPr>
          <p:cNvPr id="29706" name="Oval 16"/>
          <p:cNvSpPr>
            <a:spLocks noChangeArrowheads="1"/>
          </p:cNvSpPr>
          <p:nvPr/>
        </p:nvSpPr>
        <p:spPr bwMode="auto">
          <a:xfrm>
            <a:off x="5122863" y="5338763"/>
            <a:ext cx="725487" cy="725487"/>
          </a:xfrm>
          <a:prstGeom prst="ellipse">
            <a:avLst/>
          </a:prstGeom>
          <a:noFill/>
          <a:ln w="12700">
            <a:solidFill>
              <a:schemeClr val="tx1"/>
            </a:solidFill>
            <a:round/>
            <a:headEnd/>
            <a:tailEnd/>
          </a:ln>
        </p:spPr>
        <p:txBody>
          <a:bodyPr wrap="none" anchor="ctr"/>
          <a:lstStyle/>
          <a:p>
            <a:endParaRPr lang="zh-CN" altLang="en-US">
              <a:ea typeface="宋体" charset="-122"/>
            </a:endParaRPr>
          </a:p>
        </p:txBody>
      </p:sp>
      <p:sp>
        <p:nvSpPr>
          <p:cNvPr id="29707" name="Rectangle 17"/>
          <p:cNvSpPr>
            <a:spLocks noChangeArrowheads="1"/>
          </p:cNvSpPr>
          <p:nvPr/>
        </p:nvSpPr>
        <p:spPr bwMode="auto">
          <a:xfrm rot="629863">
            <a:off x="4833938" y="5824538"/>
            <a:ext cx="1131887" cy="363537"/>
          </a:xfrm>
          <a:prstGeom prst="rect">
            <a:avLst/>
          </a:prstGeom>
          <a:solidFill>
            <a:schemeClr val="bg1"/>
          </a:solidFill>
          <a:ln w="12700">
            <a:noFill/>
            <a:miter lim="800000"/>
            <a:headEnd/>
            <a:tailEnd/>
          </a:ln>
        </p:spPr>
        <p:txBody>
          <a:bodyPr wrap="none" anchor="ctr"/>
          <a:lstStyle/>
          <a:p>
            <a:endParaRPr lang="zh-CN" altLang="en-US">
              <a:ea typeface="宋体" charset="-122"/>
            </a:endParaRPr>
          </a:p>
        </p:txBody>
      </p:sp>
      <p:sp>
        <p:nvSpPr>
          <p:cNvPr id="29708" name="Rectangle 18"/>
          <p:cNvSpPr>
            <a:spLocks noChangeArrowheads="1"/>
          </p:cNvSpPr>
          <p:nvPr/>
        </p:nvSpPr>
        <p:spPr bwMode="auto">
          <a:xfrm rot="19426095" flipH="1">
            <a:off x="4889500" y="5211763"/>
            <a:ext cx="1131888" cy="363537"/>
          </a:xfrm>
          <a:prstGeom prst="rect">
            <a:avLst/>
          </a:prstGeom>
          <a:solidFill>
            <a:schemeClr val="bg1"/>
          </a:solidFill>
          <a:ln w="12700">
            <a:noFill/>
            <a:miter lim="800000"/>
            <a:headEnd/>
            <a:tailEnd/>
          </a:ln>
        </p:spPr>
        <p:txBody>
          <a:bodyPr wrap="none" anchor="ctr"/>
          <a:lstStyle/>
          <a:p>
            <a:endParaRPr lang="zh-CN" altLang="en-US">
              <a:ea typeface="宋体" charset="-122"/>
            </a:endParaRPr>
          </a:p>
        </p:txBody>
      </p:sp>
      <p:sp>
        <p:nvSpPr>
          <p:cNvPr id="29709" name="Line 12"/>
          <p:cNvSpPr>
            <a:spLocks noChangeShapeType="1"/>
          </p:cNvSpPr>
          <p:nvPr/>
        </p:nvSpPr>
        <p:spPr bwMode="auto">
          <a:xfrm flipV="1">
            <a:off x="5283200" y="5380038"/>
            <a:ext cx="508000" cy="392112"/>
          </a:xfrm>
          <a:prstGeom prst="line">
            <a:avLst/>
          </a:prstGeom>
          <a:noFill/>
          <a:ln w="12700">
            <a:solidFill>
              <a:schemeClr val="tx1"/>
            </a:solidFill>
            <a:round/>
            <a:headEnd/>
            <a:tailEnd/>
          </a:ln>
        </p:spPr>
        <p:txBody>
          <a:bodyPr wrap="none"/>
          <a:lstStyle/>
          <a:p>
            <a:endParaRPr lang="zh-CN" altLang="en-US"/>
          </a:p>
        </p:txBody>
      </p:sp>
      <p:sp>
        <p:nvSpPr>
          <p:cNvPr id="29710" name="Line 14"/>
          <p:cNvSpPr>
            <a:spLocks noChangeShapeType="1"/>
          </p:cNvSpPr>
          <p:nvPr/>
        </p:nvSpPr>
        <p:spPr bwMode="auto">
          <a:xfrm>
            <a:off x="5280025" y="5786438"/>
            <a:ext cx="582613" cy="101600"/>
          </a:xfrm>
          <a:prstGeom prst="line">
            <a:avLst/>
          </a:prstGeom>
          <a:noFill/>
          <a:ln w="12700">
            <a:solidFill>
              <a:schemeClr val="tx1"/>
            </a:solidFill>
            <a:round/>
            <a:headEnd/>
            <a:tailEnd/>
          </a:ln>
        </p:spPr>
        <p:txBody>
          <a:bodyPr wrap="none"/>
          <a:lstStyle/>
          <a:p>
            <a:endParaRPr lang="zh-CN" altLang="en-US"/>
          </a:p>
        </p:txBody>
      </p:sp>
      <p:sp>
        <p:nvSpPr>
          <p:cNvPr id="29711" name="Oval 19"/>
          <p:cNvSpPr>
            <a:spLocks noChangeArrowheads="1"/>
          </p:cNvSpPr>
          <p:nvPr/>
        </p:nvSpPr>
        <p:spPr bwMode="auto">
          <a:xfrm>
            <a:off x="5746750" y="5540375"/>
            <a:ext cx="115888" cy="203200"/>
          </a:xfrm>
          <a:prstGeom prst="ellipse">
            <a:avLst/>
          </a:prstGeom>
          <a:solidFill>
            <a:schemeClr val="tx1"/>
          </a:solidFill>
          <a:ln w="12700">
            <a:solidFill>
              <a:schemeClr val="tx1"/>
            </a:solidFill>
            <a:round/>
            <a:headEnd/>
            <a:tailEnd/>
          </a:ln>
        </p:spPr>
        <p:txBody>
          <a:bodyPr wrap="none" anchor="ctr"/>
          <a:lstStyle/>
          <a:p>
            <a:endParaRPr lang="zh-CN" altLang="en-US">
              <a:ea typeface="宋体" charset="-122"/>
            </a:endParaRPr>
          </a:p>
        </p:txBody>
      </p:sp>
      <p:sp>
        <p:nvSpPr>
          <p:cNvPr id="16" name="灯片编号占位符 15"/>
          <p:cNvSpPr>
            <a:spLocks noGrp="1"/>
          </p:cNvSpPr>
          <p:nvPr>
            <p:ph type="sldNum" sz="quarter" idx="12"/>
          </p:nvPr>
        </p:nvSpPr>
        <p:spPr/>
        <p:txBody>
          <a:bodyPr/>
          <a:lstStyle/>
          <a:p>
            <a:pPr>
              <a:defRPr/>
            </a:pPr>
            <a:fld id="{B701ACAC-19C0-42F4-8806-AB1540277696}" type="slidenum">
              <a:rPr lang="en-US" altLang="zh-CN" smtClean="0"/>
              <a:pPr>
                <a:defRPr/>
              </a:pPr>
              <a:t>24</a:t>
            </a:fld>
            <a:endParaRPr lang="en-US" altLang="zh-C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14400" y="274638"/>
            <a:ext cx="8229600" cy="1143000"/>
          </a:xfrm>
          <a:noFill/>
          <a:ln>
            <a:noFill/>
          </a:ln>
        </p:spPr>
        <p:txBody>
          <a:bodyPr/>
          <a:lstStyle/>
          <a:p>
            <a:pPr eaLnBrk="1" hangingPunct="1"/>
            <a:r>
              <a:rPr lang="en-US" altLang="zh-CN" b="1" dirty="0" smtClean="0">
                <a:ea typeface="宋体" charset="-122"/>
              </a:rPr>
              <a:t>Light reflectance properties</a:t>
            </a:r>
          </a:p>
        </p:txBody>
      </p:sp>
      <p:sp>
        <p:nvSpPr>
          <p:cNvPr id="30723" name="Rectangle 3"/>
          <p:cNvSpPr>
            <a:spLocks noGrp="1" noChangeArrowheads="1"/>
          </p:cNvSpPr>
          <p:nvPr>
            <p:ph type="body" idx="1"/>
          </p:nvPr>
        </p:nvSpPr>
        <p:spPr>
          <a:noFill/>
        </p:spPr>
        <p:txBody>
          <a:bodyPr/>
          <a:lstStyle/>
          <a:p>
            <a:pPr eaLnBrk="1" hangingPunct="1">
              <a:lnSpc>
                <a:spcPct val="90000"/>
              </a:lnSpc>
            </a:pPr>
            <a:r>
              <a:rPr lang="en-US" altLang="zh-CN" dirty="0" smtClean="0">
                <a:ea typeface="宋体" charset="-122"/>
              </a:rPr>
              <a:t>A body that reflects light relatively balanced in all visible wavelengths </a:t>
            </a:r>
          </a:p>
          <a:p>
            <a:pPr marL="742950" lvl="1" eaLnBrk="1" hangingPunct="1">
              <a:lnSpc>
                <a:spcPct val="90000"/>
              </a:lnSpc>
            </a:pPr>
            <a:r>
              <a:rPr lang="en-US" altLang="zh-CN" dirty="0" smtClean="0">
                <a:ea typeface="宋体" charset="-122"/>
              </a:rPr>
              <a:t>appears white to the observer.</a:t>
            </a:r>
          </a:p>
          <a:p>
            <a:pPr eaLnBrk="1" hangingPunct="1">
              <a:lnSpc>
                <a:spcPct val="90000"/>
              </a:lnSpc>
            </a:pPr>
            <a:r>
              <a:rPr lang="en-US" altLang="zh-CN" dirty="0" smtClean="0">
                <a:ea typeface="宋体" charset="-122"/>
              </a:rPr>
              <a:t>A body that favors reflectance in a limited range of the visible spectrum </a:t>
            </a:r>
          </a:p>
          <a:p>
            <a:pPr marL="742950" lvl="1" eaLnBrk="1" hangingPunct="1">
              <a:lnSpc>
                <a:spcPct val="90000"/>
              </a:lnSpc>
            </a:pPr>
            <a:r>
              <a:rPr lang="en-US" altLang="zh-CN" dirty="0" smtClean="0">
                <a:ea typeface="宋体" charset="-122"/>
              </a:rPr>
              <a:t>exhibits some shades of color.</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25</a:t>
            </a:fld>
            <a:endParaRPr lang="en-US" altLang="zh-C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14400" y="274638"/>
            <a:ext cx="8229600" cy="1143000"/>
          </a:xfrm>
          <a:noFill/>
          <a:ln>
            <a:noFill/>
          </a:ln>
        </p:spPr>
        <p:txBody>
          <a:bodyPr/>
          <a:lstStyle/>
          <a:p>
            <a:pPr eaLnBrk="1" hangingPunct="1"/>
            <a:r>
              <a:rPr lang="en-US" altLang="zh-CN" b="1" dirty="0" smtClean="0">
                <a:ea typeface="宋体" charset="-122"/>
              </a:rPr>
              <a:t>Light reflectance properties</a:t>
            </a:r>
          </a:p>
        </p:txBody>
      </p:sp>
      <p:sp>
        <p:nvSpPr>
          <p:cNvPr id="30723" name="Rectangle 3"/>
          <p:cNvSpPr>
            <a:spLocks noGrp="1" noChangeArrowheads="1"/>
          </p:cNvSpPr>
          <p:nvPr>
            <p:ph type="body" idx="1"/>
          </p:nvPr>
        </p:nvSpPr>
        <p:spPr>
          <a:noFill/>
        </p:spPr>
        <p:txBody>
          <a:bodyPr/>
          <a:lstStyle/>
          <a:p>
            <a:pPr eaLnBrk="1" hangingPunct="1">
              <a:lnSpc>
                <a:spcPct val="90000"/>
              </a:lnSpc>
            </a:pPr>
            <a:r>
              <a:rPr lang="en-US" altLang="zh-CN" dirty="0" smtClean="0">
                <a:ea typeface="宋体" charset="-122"/>
              </a:rPr>
              <a:t>Achromatic or monochromatic light: </a:t>
            </a:r>
          </a:p>
          <a:p>
            <a:pPr marL="742950" lvl="1" eaLnBrk="1" hangingPunct="1">
              <a:lnSpc>
                <a:spcPct val="90000"/>
              </a:lnSpc>
            </a:pPr>
            <a:r>
              <a:rPr lang="en-US" altLang="zh-CN" dirty="0" smtClean="0">
                <a:ea typeface="宋体" charset="-122"/>
              </a:rPr>
              <a:t>the only attribute is intensity (Gray-level)</a:t>
            </a:r>
          </a:p>
          <a:p>
            <a:pPr marL="742950" lvl="1" eaLnBrk="1" hangingPunct="1">
              <a:lnSpc>
                <a:spcPct val="90000"/>
              </a:lnSpc>
            </a:pPr>
            <a:r>
              <a:rPr lang="en-US" altLang="zh-CN" dirty="0" smtClean="0">
                <a:ea typeface="宋体" charset="-122"/>
              </a:rPr>
              <a:t>The intensity is perceived to vary from black to grays and finally to white.</a:t>
            </a:r>
          </a:p>
          <a:p>
            <a:pPr marL="742950" lvl="1" eaLnBrk="1" hangingPunct="1">
              <a:lnSpc>
                <a:spcPct val="90000"/>
              </a:lnSpc>
            </a:pPr>
            <a:r>
              <a:rPr lang="en-US" altLang="zh-CN" b="1" i="1" dirty="0" smtClean="0">
                <a:ea typeface="宋体" charset="-122"/>
              </a:rPr>
              <a:t>Grey level </a:t>
            </a:r>
            <a:r>
              <a:rPr lang="en-US" altLang="zh-CN" dirty="0" smtClean="0">
                <a:ea typeface="宋体" charset="-122"/>
              </a:rPr>
              <a:t>is used commonly to denote monochromatic intensity.</a:t>
            </a:r>
          </a:p>
          <a:p>
            <a:pPr marL="742950" lvl="1" eaLnBrk="1" hangingPunct="1">
              <a:lnSpc>
                <a:spcPct val="90000"/>
              </a:lnSpc>
            </a:pPr>
            <a:r>
              <a:rPr lang="en-US" altLang="zh-CN" dirty="0" smtClean="0">
                <a:ea typeface="宋体" charset="-122"/>
              </a:rPr>
              <a:t>The range of measured values of monochromatic light from black to white is usually called the </a:t>
            </a:r>
            <a:r>
              <a:rPr lang="en-US" altLang="zh-CN" b="1" i="1" dirty="0" smtClean="0">
                <a:ea typeface="宋体" charset="-122"/>
              </a:rPr>
              <a:t>gray scale</a:t>
            </a:r>
            <a:r>
              <a:rPr lang="en-US" altLang="zh-CN" dirty="0" smtClean="0">
                <a:ea typeface="宋体" charset="-122"/>
              </a:rPr>
              <a:t>.</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26</a:t>
            </a:fld>
            <a:endParaRPr lang="en-US" altLang="zh-CN"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a:ln>
            <a:noFill/>
          </a:ln>
        </p:spPr>
        <p:txBody>
          <a:bodyPr/>
          <a:lstStyle/>
          <a:p>
            <a:pPr eaLnBrk="1" hangingPunct="1"/>
            <a:r>
              <a:rPr lang="en-US" altLang="zh-CN" b="1" smtClean="0">
                <a:ea typeface="宋体" charset="-122"/>
              </a:rPr>
              <a:t>Chromatic light</a:t>
            </a:r>
            <a:r>
              <a:rPr lang="en-US" altLang="zh-CN" smtClean="0">
                <a:ea typeface="宋体" charset="-122"/>
              </a:rPr>
              <a:t> </a:t>
            </a:r>
          </a:p>
        </p:txBody>
      </p:sp>
      <p:sp>
        <p:nvSpPr>
          <p:cNvPr id="31747" name="Rectangle 3"/>
          <p:cNvSpPr>
            <a:spLocks noGrp="1" noChangeArrowheads="1"/>
          </p:cNvSpPr>
          <p:nvPr>
            <p:ph type="body" idx="1"/>
          </p:nvPr>
        </p:nvSpPr>
        <p:spPr>
          <a:xfrm>
            <a:off x="457200" y="1997471"/>
            <a:ext cx="8345488" cy="4887913"/>
          </a:xfrm>
          <a:noFill/>
        </p:spPr>
        <p:txBody>
          <a:bodyPr/>
          <a:lstStyle/>
          <a:p>
            <a:pPr eaLnBrk="1" hangingPunct="1">
              <a:lnSpc>
                <a:spcPct val="90000"/>
              </a:lnSpc>
            </a:pPr>
            <a:r>
              <a:rPr lang="en-US" altLang="zh-CN" sz="2800" dirty="0" smtClean="0">
                <a:ea typeface="宋体" charset="-122"/>
              </a:rPr>
              <a:t>Three basic quantities to describe the quality of a chromatic light source:</a:t>
            </a:r>
          </a:p>
          <a:p>
            <a:pPr eaLnBrk="1" hangingPunct="1">
              <a:lnSpc>
                <a:spcPct val="90000"/>
              </a:lnSpc>
            </a:pPr>
            <a:r>
              <a:rPr lang="en-US" altLang="zh-CN" sz="2800" dirty="0" smtClean="0">
                <a:ea typeface="宋体" charset="-122"/>
              </a:rPr>
              <a:t>Radiance (Watts: W)</a:t>
            </a:r>
            <a:r>
              <a:rPr lang="zh-CN" altLang="en-US" sz="2800" dirty="0" smtClean="0">
                <a:ea typeface="宋体" charset="-122"/>
              </a:rPr>
              <a:t>（发光强度）</a:t>
            </a:r>
            <a:endParaRPr lang="en-US" altLang="zh-CN" sz="2800" dirty="0" smtClean="0">
              <a:ea typeface="宋体" charset="-122"/>
            </a:endParaRPr>
          </a:p>
          <a:p>
            <a:pPr marL="742950" lvl="1" eaLnBrk="1" hangingPunct="1">
              <a:lnSpc>
                <a:spcPct val="90000"/>
              </a:lnSpc>
            </a:pPr>
            <a:r>
              <a:rPr lang="en-US" altLang="zh-CN" sz="2400" dirty="0" smtClean="0">
                <a:ea typeface="宋体" charset="-122"/>
              </a:rPr>
              <a:t>The total amount of energy that flows from the light source.</a:t>
            </a:r>
          </a:p>
          <a:p>
            <a:pPr eaLnBrk="1" hangingPunct="1">
              <a:lnSpc>
                <a:spcPct val="90000"/>
              </a:lnSpc>
            </a:pPr>
            <a:r>
              <a:rPr lang="en-US" altLang="zh-CN" sz="2800" dirty="0" smtClean="0">
                <a:ea typeface="宋体" charset="-122"/>
              </a:rPr>
              <a:t>Luminance (lumen: lm)(</a:t>
            </a:r>
            <a:r>
              <a:rPr lang="zh-CN" altLang="en-US" sz="2800" dirty="0" smtClean="0">
                <a:ea typeface="宋体" charset="-122"/>
              </a:rPr>
              <a:t>光通量）</a:t>
            </a:r>
            <a:endParaRPr lang="en-US" altLang="zh-CN" sz="2800" dirty="0" smtClean="0">
              <a:ea typeface="宋体" charset="-122"/>
            </a:endParaRPr>
          </a:p>
          <a:p>
            <a:pPr marL="742950" lvl="1" eaLnBrk="1" hangingPunct="1">
              <a:lnSpc>
                <a:spcPct val="90000"/>
              </a:lnSpc>
            </a:pPr>
            <a:r>
              <a:rPr lang="en-US" altLang="zh-CN" sz="2400" dirty="0" smtClean="0">
                <a:ea typeface="宋体" charset="-122"/>
              </a:rPr>
              <a:t>A  measure of the amount of energy an observer perceives from a light source.</a:t>
            </a:r>
          </a:p>
          <a:p>
            <a:pPr marL="742950" lvl="1" eaLnBrk="1" hangingPunct="1">
              <a:lnSpc>
                <a:spcPct val="90000"/>
              </a:lnSpc>
            </a:pPr>
            <a:r>
              <a:rPr lang="en-US" altLang="zh-CN" sz="2400" dirty="0" smtClean="0">
                <a:ea typeface="宋体" charset="-122"/>
              </a:rPr>
              <a:t>Example: Far Infrared Region</a:t>
            </a:r>
          </a:p>
          <a:p>
            <a:pPr eaLnBrk="1" hangingPunct="1">
              <a:lnSpc>
                <a:spcPct val="90000"/>
              </a:lnSpc>
            </a:pPr>
            <a:r>
              <a:rPr lang="en-US" altLang="zh-CN" sz="2800" dirty="0" smtClean="0">
                <a:ea typeface="宋体" charset="-122"/>
              </a:rPr>
              <a:t>Brightness</a:t>
            </a:r>
          </a:p>
          <a:p>
            <a:pPr marL="742950" lvl="1" eaLnBrk="1" hangingPunct="1">
              <a:lnSpc>
                <a:spcPct val="90000"/>
              </a:lnSpc>
            </a:pPr>
            <a:r>
              <a:rPr lang="en-US" altLang="zh-CN" sz="2400" dirty="0" smtClean="0">
                <a:ea typeface="宋体" charset="-122"/>
              </a:rPr>
              <a:t>Subjective descriptor of light perception that is practically impossible to measure.</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27</a:t>
            </a:fld>
            <a:endParaRPr lang="en-US" altLang="zh-C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a:xfrm>
            <a:off x="611560" y="2017713"/>
            <a:ext cx="8343528" cy="4114800"/>
          </a:xfrm>
          <a:noFill/>
        </p:spPr>
        <p:txBody>
          <a:bodyPr/>
          <a:lstStyle/>
          <a:p>
            <a:pPr eaLnBrk="1" hangingPunct="1">
              <a:lnSpc>
                <a:spcPct val="90000"/>
              </a:lnSpc>
            </a:pPr>
            <a:r>
              <a:rPr lang="en-US" altLang="zh-CN" sz="2800" dirty="0" smtClean="0">
                <a:ea typeface="宋体" charset="-122"/>
              </a:rPr>
              <a:t>In principle, if a sensor can be developed that is capable of detecting energy radiated by a band of the electromagnetic spectrum, we can image events of interest in that band.</a:t>
            </a:r>
          </a:p>
          <a:p>
            <a:pPr eaLnBrk="1" hangingPunct="1">
              <a:lnSpc>
                <a:spcPct val="90000"/>
              </a:lnSpc>
            </a:pPr>
            <a:r>
              <a:rPr lang="en-US" altLang="zh-CN" sz="2800" dirty="0" smtClean="0">
                <a:ea typeface="宋体" charset="-122"/>
              </a:rPr>
              <a:t>However, the wavelength of an electromagnetic wave require to “see” an object must be of the same size as or smaller than the object.</a:t>
            </a:r>
          </a:p>
          <a:p>
            <a:pPr eaLnBrk="1" hangingPunct="1">
              <a:lnSpc>
                <a:spcPct val="90000"/>
              </a:lnSpc>
            </a:pPr>
            <a:r>
              <a:rPr lang="en-US" altLang="zh-CN" sz="2800" dirty="0" smtClean="0">
                <a:ea typeface="宋体" charset="-122"/>
              </a:rPr>
              <a:t>Electromagnetic waves is not the only method for image generation. Such as sound reflection-&gt; ultrasonic images</a:t>
            </a:r>
          </a:p>
        </p:txBody>
      </p:sp>
      <p:sp>
        <p:nvSpPr>
          <p:cNvPr id="4" name="标题 3"/>
          <p:cNvSpPr>
            <a:spLocks noGrp="1"/>
          </p:cNvSpPr>
          <p:nvPr>
            <p:ph type="title"/>
          </p:nvPr>
        </p:nvSpPr>
        <p:spPr/>
        <p:txBody>
          <a:bodyPr/>
          <a:lstStyle/>
          <a:p>
            <a:endParaRPr lang="zh-CN" altLang="en-US"/>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28</a:t>
            </a:fld>
            <a:endParaRPr lang="en-US" altLang="zh-C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a:ln>
            <a:noFill/>
          </a:ln>
        </p:spPr>
        <p:txBody>
          <a:bodyPr/>
          <a:lstStyle/>
          <a:p>
            <a:pPr eaLnBrk="1" hangingPunct="1"/>
            <a:r>
              <a:rPr lang="en-US" altLang="zh-CN" sz="3600" b="1" dirty="0" smtClean="0">
                <a:ea typeface="宋体" charset="-122"/>
              </a:rPr>
              <a:t>2.3 Image Sensing and Acquisition</a:t>
            </a:r>
            <a:endParaRPr lang="en-US" altLang="zh-CN" sz="3600" dirty="0" smtClean="0">
              <a:ea typeface="宋体" charset="-122"/>
            </a:endParaRPr>
          </a:p>
        </p:txBody>
      </p:sp>
      <p:sp>
        <p:nvSpPr>
          <p:cNvPr id="31747" name="Rectangle 3"/>
          <p:cNvSpPr>
            <a:spLocks noGrp="1" noChangeArrowheads="1"/>
          </p:cNvSpPr>
          <p:nvPr>
            <p:ph type="body" idx="1"/>
          </p:nvPr>
        </p:nvSpPr>
        <p:spPr>
          <a:xfrm>
            <a:off x="457200" y="1997471"/>
            <a:ext cx="8345488" cy="4887913"/>
          </a:xfrm>
          <a:noFill/>
        </p:spPr>
        <p:txBody>
          <a:bodyPr/>
          <a:lstStyle/>
          <a:p>
            <a:pPr eaLnBrk="1" hangingPunct="1"/>
            <a:r>
              <a:rPr lang="en-US" altLang="zh-CN" dirty="0" smtClean="0">
                <a:ea typeface="宋体" charset="-122"/>
              </a:rPr>
              <a:t>How images are generated?</a:t>
            </a:r>
          </a:p>
          <a:p>
            <a:pPr lvl="1" eaLnBrk="1" hangingPunct="1"/>
            <a:r>
              <a:rPr lang="en-US" altLang="zh-CN" dirty="0" smtClean="0">
                <a:ea typeface="宋体" charset="-122"/>
              </a:rPr>
              <a:t>Illumination source: EM source illuminate the objects that need to be imaged</a:t>
            </a:r>
          </a:p>
          <a:p>
            <a:pPr lvl="1" eaLnBrk="1" hangingPunct="1"/>
            <a:r>
              <a:rPr lang="en-US" altLang="zh-CN" dirty="0" smtClean="0">
                <a:ea typeface="宋体" charset="-122"/>
              </a:rPr>
              <a:t>Reflection or absorption: object to imaged reflects or absorbs the illumination energy</a:t>
            </a:r>
          </a:p>
          <a:p>
            <a:pPr lvl="1" eaLnBrk="1" hangingPunct="1"/>
            <a:r>
              <a:rPr lang="en-US" altLang="zh-CN" dirty="0" smtClean="0">
                <a:ea typeface="宋体" charset="-122"/>
              </a:rPr>
              <a:t>Sensor: detecting the reflected energy from the objects.</a:t>
            </a:r>
          </a:p>
          <a:p>
            <a:pPr lvl="1" eaLnBrk="1" hangingPunct="1"/>
            <a:endParaRPr lang="en-US" altLang="zh-CN" dirty="0"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29</a:t>
            </a:fld>
            <a:endParaRPr lang="en-US" altLang="zh-C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noChangeArrowheads="1"/>
          </p:cNvSpPr>
          <p:nvPr>
            <p:ph idx="1"/>
          </p:nvPr>
        </p:nvSpPr>
        <p:spPr>
          <a:xfrm>
            <a:off x="539750" y="1989138"/>
            <a:ext cx="8077200" cy="4535487"/>
          </a:xfrm>
        </p:spPr>
        <p:txBody>
          <a:bodyPr/>
          <a:lstStyle/>
          <a:p>
            <a:pPr eaLnBrk="1" hangingPunct="1"/>
            <a:r>
              <a:rPr lang="en-US" altLang="zh-CN" dirty="0" smtClean="0"/>
              <a:t>The best vision model we have!</a:t>
            </a:r>
          </a:p>
          <a:p>
            <a:pPr eaLnBrk="1" hangingPunct="1"/>
            <a:r>
              <a:rPr lang="en-US" altLang="zh-CN" dirty="0" smtClean="0"/>
              <a:t>Understanding of human visual perception is a first step to learning DIP</a:t>
            </a:r>
          </a:p>
          <a:p>
            <a:pPr eaLnBrk="1" hangingPunct="1"/>
            <a:r>
              <a:rPr lang="en-US" altLang="zh-CN" dirty="0" smtClean="0"/>
              <a:t>Knowledge of how images form in the eye can help us with processing digital images</a:t>
            </a:r>
          </a:p>
          <a:p>
            <a:pPr eaLnBrk="1" hangingPunct="1"/>
            <a:r>
              <a:rPr lang="en-US" altLang="zh-CN" dirty="0" smtClean="0"/>
              <a:t>We will take just a whirlwind tour of the human visual system</a:t>
            </a:r>
          </a:p>
          <a:p>
            <a:pPr eaLnBrk="1" hangingPunct="1"/>
            <a:endParaRPr lang="en-US" altLang="zh-CN" dirty="0" smtClean="0"/>
          </a:p>
        </p:txBody>
      </p:sp>
      <p:sp>
        <p:nvSpPr>
          <p:cNvPr id="31746" name="标题 4"/>
          <p:cNvSpPr>
            <a:spLocks noGrp="1"/>
          </p:cNvSpPr>
          <p:nvPr>
            <p:ph type="title"/>
          </p:nvPr>
        </p:nvSpPr>
        <p:spPr/>
        <p:txBody>
          <a:bodyPr/>
          <a:lstStyle/>
          <a:p>
            <a:pPr eaLnBrk="1" hangingPunct="1"/>
            <a:r>
              <a:rPr lang="en-US" altLang="zh-CN" dirty="0" smtClean="0"/>
              <a:t>2.1 Elements of Visual Perception</a:t>
            </a:r>
            <a:endParaRPr lang="zh-CN" altLang="en-US" dirty="0" smtClean="0"/>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3</a:t>
            </a:fld>
            <a:endParaRPr lang="en-US" altLang="zh-C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457200" y="1997471"/>
            <a:ext cx="8345488" cy="4887913"/>
          </a:xfrm>
          <a:noFill/>
        </p:spPr>
        <p:txBody>
          <a:bodyPr/>
          <a:lstStyle/>
          <a:p>
            <a:pPr eaLnBrk="1" hangingPunct="1"/>
            <a:r>
              <a:rPr lang="en-US" altLang="zh-CN" sz="2800" dirty="0" smtClean="0">
                <a:ea typeface="宋体" charset="-122"/>
              </a:rPr>
              <a:t>Typical illumination sources:</a:t>
            </a:r>
          </a:p>
          <a:p>
            <a:pPr lvl="1" eaLnBrk="1" hangingPunct="1"/>
            <a:r>
              <a:rPr lang="en-US" altLang="zh-CN" sz="2400" dirty="0" smtClean="0">
                <a:ea typeface="宋体" charset="-122"/>
              </a:rPr>
              <a:t>Visible light</a:t>
            </a:r>
          </a:p>
          <a:p>
            <a:pPr lvl="1" eaLnBrk="1" hangingPunct="1"/>
            <a:r>
              <a:rPr lang="en-US" altLang="zh-CN" sz="2400" dirty="0" smtClean="0">
                <a:ea typeface="宋体" charset="-122"/>
              </a:rPr>
              <a:t>Gamma-ray, x-ray</a:t>
            </a:r>
          </a:p>
          <a:p>
            <a:pPr lvl="1" eaLnBrk="1" hangingPunct="1"/>
            <a:r>
              <a:rPr lang="en-US" altLang="zh-CN" sz="2400" dirty="0" smtClean="0">
                <a:ea typeface="宋体" charset="-122"/>
              </a:rPr>
              <a:t>Infrared, </a:t>
            </a:r>
            <a:r>
              <a:rPr lang="en-US" altLang="zh-CN" sz="2400" dirty="0" err="1" smtClean="0">
                <a:ea typeface="宋体" charset="-122"/>
              </a:rPr>
              <a:t>ultravoilet</a:t>
            </a:r>
            <a:endParaRPr lang="en-US" altLang="zh-CN" sz="2400" dirty="0" smtClean="0">
              <a:ea typeface="宋体" charset="-122"/>
            </a:endParaRPr>
          </a:p>
          <a:p>
            <a:pPr lvl="1" eaLnBrk="1" hangingPunct="1"/>
            <a:r>
              <a:rPr lang="en-US" altLang="zh-CN" sz="2400" dirty="0" smtClean="0">
                <a:ea typeface="宋体" charset="-122"/>
              </a:rPr>
              <a:t>ultrasonic</a:t>
            </a:r>
          </a:p>
          <a:p>
            <a:pPr marL="342900" lvl="1" indent="-342900" eaLnBrk="1" hangingPunct="1">
              <a:buClr>
                <a:schemeClr val="folHlink"/>
              </a:buClr>
              <a:buSzPct val="60000"/>
            </a:pPr>
            <a:r>
              <a:rPr lang="en-US" altLang="zh-CN" dirty="0" smtClean="0">
                <a:ea typeface="宋体" charset="-122"/>
                <a:cs typeface="+mn-cs"/>
              </a:rPr>
              <a:t>Reflection or absorption</a:t>
            </a:r>
          </a:p>
          <a:p>
            <a:pPr lvl="1" eaLnBrk="1" hangingPunct="1"/>
            <a:r>
              <a:rPr lang="en-US" altLang="zh-CN" sz="2400" dirty="0" smtClean="0">
                <a:ea typeface="宋体" charset="-122"/>
              </a:rPr>
              <a:t>Different objects will have different degree of reflections and absorption of the electromagnetic energy.  </a:t>
            </a:r>
          </a:p>
          <a:p>
            <a:pPr lvl="1" eaLnBrk="1" hangingPunct="1"/>
            <a:r>
              <a:rPr lang="en-US" altLang="zh-CN" sz="2400" dirty="0" smtClean="0">
                <a:ea typeface="宋体" charset="-122"/>
              </a:rPr>
              <a:t>These differences in reflections and absorption are the reasons for objects to appear distinct in the images.</a:t>
            </a:r>
          </a:p>
        </p:txBody>
      </p:sp>
      <p:sp>
        <p:nvSpPr>
          <p:cNvPr id="4" name="标题 3"/>
          <p:cNvSpPr>
            <a:spLocks noGrp="1"/>
          </p:cNvSpPr>
          <p:nvPr>
            <p:ph type="title"/>
          </p:nvPr>
        </p:nvSpPr>
        <p:spPr/>
        <p:txBody>
          <a:bodyPr/>
          <a:lstStyle/>
          <a:p>
            <a:endParaRPr lang="zh-CN" altLang="en-US"/>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30</a:t>
            </a:fld>
            <a:endParaRPr lang="en-US" altLang="zh-C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457200" y="1997471"/>
            <a:ext cx="8345488" cy="4887913"/>
          </a:xfrm>
          <a:noFill/>
        </p:spPr>
        <p:txBody>
          <a:bodyPr/>
          <a:lstStyle/>
          <a:p>
            <a:pPr eaLnBrk="1" hangingPunct="1"/>
            <a:r>
              <a:rPr lang="en-US" altLang="zh-CN" dirty="0" smtClean="0">
                <a:ea typeface="宋体" charset="-122"/>
              </a:rPr>
              <a:t>Sensors</a:t>
            </a:r>
          </a:p>
          <a:p>
            <a:pPr lvl="1" eaLnBrk="1" hangingPunct="1"/>
            <a:r>
              <a:rPr lang="en-US" altLang="zh-CN" dirty="0" smtClean="0">
                <a:ea typeface="宋体" charset="-122"/>
              </a:rPr>
              <a:t>Transform illumination energy into digital images</a:t>
            </a:r>
          </a:p>
          <a:p>
            <a:pPr lvl="1" eaLnBrk="1" hangingPunct="1"/>
            <a:r>
              <a:rPr lang="en-US" altLang="zh-CN" dirty="0" smtClean="0">
                <a:ea typeface="宋体" charset="-122"/>
              </a:rPr>
              <a:t>Type I: single imaging sensor</a:t>
            </a:r>
          </a:p>
          <a:p>
            <a:pPr lvl="1" eaLnBrk="1" hangingPunct="1"/>
            <a:r>
              <a:rPr lang="en-US" altLang="zh-CN" dirty="0" smtClean="0">
                <a:ea typeface="宋体" charset="-122"/>
              </a:rPr>
              <a:t>Type II: line sensor</a:t>
            </a:r>
          </a:p>
          <a:p>
            <a:pPr lvl="1" eaLnBrk="1" hangingPunct="1"/>
            <a:r>
              <a:rPr lang="en-US" altLang="zh-CN" dirty="0" smtClean="0">
                <a:ea typeface="宋体" charset="-122"/>
              </a:rPr>
              <a:t>Type III: array sensor</a:t>
            </a:r>
          </a:p>
        </p:txBody>
      </p:sp>
      <p:sp>
        <p:nvSpPr>
          <p:cNvPr id="4" name="标题 3"/>
          <p:cNvSpPr>
            <a:spLocks noGrp="1"/>
          </p:cNvSpPr>
          <p:nvPr>
            <p:ph type="title"/>
          </p:nvPr>
        </p:nvSpPr>
        <p:spPr/>
        <p:txBody>
          <a:bodyPr/>
          <a:lstStyle/>
          <a:p>
            <a:endParaRPr lang="zh-CN" altLang="en-US"/>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31</a:t>
            </a:fld>
            <a:endParaRPr lang="en-US" altLang="zh-C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内容占位符 4"/>
          <p:cNvSpPr>
            <a:spLocks noGrp="1"/>
          </p:cNvSpPr>
          <p:nvPr>
            <p:ph idx="1"/>
          </p:nvPr>
        </p:nvSpPr>
        <p:spPr/>
        <p:txBody>
          <a:bodyPr/>
          <a:lstStyle/>
          <a:p>
            <a:endParaRPr lang="zh-CN" altLang="en-US"/>
          </a:p>
        </p:txBody>
      </p:sp>
      <p:pic>
        <p:nvPicPr>
          <p:cNvPr id="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17700" y="470439"/>
            <a:ext cx="6454700" cy="5622857"/>
          </a:xfrm>
          <a:prstGeom prst="rect">
            <a:avLst/>
          </a:prstGeom>
          <a:noFill/>
          <a:ln w="9525">
            <a:noFill/>
            <a:miter lim="800000"/>
            <a:headEnd/>
            <a:tailEnd/>
          </a:ln>
        </p:spPr>
      </p:pic>
      <p:sp>
        <p:nvSpPr>
          <p:cNvPr id="7" name="灯片编号占位符 6"/>
          <p:cNvSpPr>
            <a:spLocks noGrp="1"/>
          </p:cNvSpPr>
          <p:nvPr>
            <p:ph type="sldNum" sz="quarter" idx="12"/>
          </p:nvPr>
        </p:nvSpPr>
        <p:spPr/>
        <p:txBody>
          <a:bodyPr/>
          <a:lstStyle/>
          <a:p>
            <a:pPr>
              <a:defRPr/>
            </a:pPr>
            <a:fld id="{B701ACAC-19C0-42F4-8806-AB1540277696}" type="slidenum">
              <a:rPr lang="en-US" altLang="zh-CN" smtClean="0"/>
              <a:pPr>
                <a:defRPr/>
              </a:pPr>
              <a:t>32</a:t>
            </a:fld>
            <a:endParaRPr lang="en-US" altLang="zh-C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96988" y="1660525"/>
            <a:ext cx="6767512" cy="4718050"/>
          </a:xfrm>
          <a:prstGeom prst="rect">
            <a:avLst/>
          </a:prstGeom>
          <a:noFill/>
          <a:ln w="9525">
            <a:noFill/>
            <a:miter lim="800000"/>
            <a:headEnd/>
            <a:tailEnd/>
          </a:ln>
        </p:spPr>
      </p:pic>
      <p:sp>
        <p:nvSpPr>
          <p:cNvPr id="37892" name="Rectangle 4"/>
          <p:cNvSpPr>
            <a:spLocks noChangeArrowheads="1"/>
          </p:cNvSpPr>
          <p:nvPr/>
        </p:nvSpPr>
        <p:spPr bwMode="auto">
          <a:xfrm>
            <a:off x="609600" y="304800"/>
            <a:ext cx="8175625" cy="1143000"/>
          </a:xfrm>
          <a:prstGeom prst="rect">
            <a:avLst/>
          </a:prstGeom>
          <a:noFill/>
          <a:ln w="9525">
            <a:noFill/>
            <a:miter lim="800000"/>
            <a:headEnd/>
            <a:tailEnd/>
          </a:ln>
        </p:spPr>
        <p:txBody>
          <a:bodyPr anchor="b"/>
          <a:lstStyle/>
          <a:p>
            <a:r>
              <a:rPr lang="en-US" altLang="zh-CN" sz="3600" dirty="0" smtClean="0">
                <a:solidFill>
                  <a:schemeClr val="tx2"/>
                </a:solidFill>
                <a:latin typeface="+mj-lt"/>
                <a:cs typeface="+mj-cs"/>
              </a:rPr>
              <a:t>Image Acquisition Using Sensor Arrays</a:t>
            </a:r>
          </a:p>
        </p:txBody>
      </p:sp>
      <p:sp>
        <p:nvSpPr>
          <p:cNvPr id="4" name="灯片编号占位符 3"/>
          <p:cNvSpPr>
            <a:spLocks noGrp="1"/>
          </p:cNvSpPr>
          <p:nvPr>
            <p:ph type="sldNum" sz="quarter" idx="12"/>
          </p:nvPr>
        </p:nvSpPr>
        <p:spPr/>
        <p:txBody>
          <a:bodyPr/>
          <a:lstStyle/>
          <a:p>
            <a:pPr>
              <a:defRPr/>
            </a:pPr>
            <a:fld id="{36B31339-4FF4-484E-A0A3-E94F514B7C8F}" type="slidenum">
              <a:rPr lang="en-US" altLang="zh-CN" smtClean="0"/>
              <a:pPr>
                <a:defRPr/>
              </a:pPr>
              <a:t>33</a:t>
            </a:fld>
            <a:endParaRPr lang="en-US" altLang="zh-C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7"/>
          <p:cNvSpPr>
            <a:spLocks noChangeArrowheads="1"/>
          </p:cNvSpPr>
          <p:nvPr/>
        </p:nvSpPr>
        <p:spPr bwMode="auto">
          <a:xfrm>
            <a:off x="609600" y="304800"/>
            <a:ext cx="8175625" cy="1143000"/>
          </a:xfrm>
          <a:prstGeom prst="rect">
            <a:avLst/>
          </a:prstGeom>
          <a:noFill/>
          <a:ln w="9525">
            <a:noFill/>
            <a:miter lim="800000"/>
            <a:headEnd/>
            <a:tailEnd/>
          </a:ln>
        </p:spPr>
        <p:txBody>
          <a:bodyPr anchor="b"/>
          <a:lstStyle/>
          <a:p>
            <a:r>
              <a:rPr lang="en-US" altLang="zh-CN" sz="3600" dirty="0" smtClean="0">
                <a:solidFill>
                  <a:schemeClr val="tx2"/>
                </a:solidFill>
                <a:latin typeface="+mj-lt"/>
                <a:cs typeface="+mj-cs"/>
              </a:rPr>
              <a:t>A </a:t>
            </a:r>
            <a:r>
              <a:rPr lang="en-US" altLang="zh-CN" sz="3600" dirty="0">
                <a:solidFill>
                  <a:schemeClr val="tx2"/>
                </a:solidFill>
                <a:latin typeface="+mj-lt"/>
                <a:cs typeface="+mj-cs"/>
              </a:rPr>
              <a:t>Simple Image Formation Model</a:t>
            </a:r>
          </a:p>
        </p:txBody>
      </p:sp>
      <p:sp>
        <p:nvSpPr>
          <p:cNvPr id="38916" name="Rectangle 13" descr="Rectangle: Click to edit Master text styles&#10;Second level&#10;Third level&#10;Fourth level&#10;Fifth level"/>
          <p:cNvSpPr>
            <a:spLocks noGrp="1" noChangeArrowheads="1"/>
          </p:cNvSpPr>
          <p:nvPr>
            <p:ph type="body" idx="1"/>
          </p:nvPr>
        </p:nvSpPr>
        <p:spPr>
          <a:xfrm>
            <a:off x="720725" y="2126704"/>
            <a:ext cx="7883525" cy="4038600"/>
          </a:xfrm>
          <a:noFill/>
        </p:spPr>
        <p:txBody>
          <a:bodyPr/>
          <a:lstStyle/>
          <a:p>
            <a:pPr eaLnBrk="1" hangingPunct="1">
              <a:buFont typeface="Wingdings" pitchFamily="2" charset="2"/>
              <a:buNone/>
            </a:pPr>
            <a:r>
              <a:rPr lang="en-US" altLang="zh-CN" sz="2800" b="1" dirty="0" smtClean="0">
                <a:solidFill>
                  <a:srgbClr val="0000FF"/>
                </a:solidFill>
                <a:ea typeface="宋体" charset="-122"/>
              </a:rPr>
              <a:t>Mathematical representation of monochromatic images.</a:t>
            </a:r>
          </a:p>
          <a:p>
            <a:pPr lvl="1" eaLnBrk="1" hangingPunct="1"/>
            <a:r>
              <a:rPr lang="en-US" altLang="zh-CN" sz="2400" b="1" dirty="0" smtClean="0">
                <a:ea typeface="宋体" charset="-122"/>
              </a:rPr>
              <a:t>Two dimensional function </a:t>
            </a:r>
            <a:r>
              <a:rPr lang="en-US" altLang="zh-CN" sz="2400" b="1" i="1" dirty="0" smtClean="0">
                <a:ea typeface="宋体" charset="-122"/>
              </a:rPr>
              <a:t>f</a:t>
            </a:r>
            <a:r>
              <a:rPr lang="en-US" altLang="zh-CN" sz="2400" b="1" dirty="0" smtClean="0">
                <a:ea typeface="宋体" charset="-122"/>
              </a:rPr>
              <a:t>(</a:t>
            </a:r>
            <a:r>
              <a:rPr lang="en-US" altLang="zh-CN" sz="2400" b="1" i="1" dirty="0" err="1" smtClean="0">
                <a:ea typeface="宋体" charset="-122"/>
              </a:rPr>
              <a:t>x</a:t>
            </a:r>
            <a:r>
              <a:rPr lang="en-US" altLang="zh-CN" sz="2400" b="1" dirty="0" err="1" smtClean="0">
                <a:ea typeface="宋体" charset="-122"/>
              </a:rPr>
              <a:t>,</a:t>
            </a:r>
            <a:r>
              <a:rPr lang="en-US" altLang="zh-CN" sz="2400" b="1" i="1" dirty="0" err="1" smtClean="0">
                <a:ea typeface="宋体" charset="-122"/>
              </a:rPr>
              <a:t>y</a:t>
            </a:r>
            <a:r>
              <a:rPr lang="en-US" altLang="zh-CN" sz="2400" b="1" dirty="0" smtClean="0">
                <a:ea typeface="宋体" charset="-122"/>
              </a:rPr>
              <a:t>), where </a:t>
            </a:r>
            <a:r>
              <a:rPr lang="en-US" altLang="zh-CN" sz="2400" b="1" i="1" dirty="0" smtClean="0">
                <a:ea typeface="宋体" charset="-122"/>
              </a:rPr>
              <a:t>f</a:t>
            </a:r>
            <a:r>
              <a:rPr lang="en-US" altLang="zh-CN" sz="2400" b="1" dirty="0" smtClean="0">
                <a:ea typeface="宋体" charset="-122"/>
              </a:rPr>
              <a:t>  is the gray level of a pixel at location </a:t>
            </a:r>
            <a:r>
              <a:rPr lang="en-US" altLang="zh-CN" sz="2400" b="1" i="1" dirty="0" smtClean="0">
                <a:ea typeface="宋体" charset="-122"/>
              </a:rPr>
              <a:t>x</a:t>
            </a:r>
            <a:r>
              <a:rPr lang="en-US" altLang="zh-CN" sz="2400" b="1" dirty="0" smtClean="0">
                <a:ea typeface="宋体" charset="-122"/>
              </a:rPr>
              <a:t> and </a:t>
            </a:r>
            <a:r>
              <a:rPr lang="en-US" altLang="zh-CN" sz="2400" b="1" i="1" dirty="0" smtClean="0">
                <a:ea typeface="宋体" charset="-122"/>
              </a:rPr>
              <a:t>y</a:t>
            </a:r>
            <a:r>
              <a:rPr lang="en-US" altLang="zh-CN" sz="2400" b="1" dirty="0" smtClean="0">
                <a:ea typeface="宋体" charset="-122"/>
              </a:rPr>
              <a:t>.</a:t>
            </a:r>
          </a:p>
          <a:p>
            <a:pPr lvl="1" eaLnBrk="1" hangingPunct="1"/>
            <a:r>
              <a:rPr lang="en-US" altLang="zh-CN" sz="2400" b="1" dirty="0" smtClean="0">
                <a:ea typeface="宋体" charset="-122"/>
              </a:rPr>
              <a:t>The values of the function </a:t>
            </a:r>
            <a:r>
              <a:rPr lang="en-US" altLang="zh-CN" sz="2400" b="1" i="1" dirty="0" smtClean="0">
                <a:ea typeface="宋体" charset="-122"/>
              </a:rPr>
              <a:t>f</a:t>
            </a:r>
            <a:r>
              <a:rPr lang="en-US" altLang="zh-CN" sz="2400" b="1" dirty="0" smtClean="0">
                <a:ea typeface="宋体" charset="-122"/>
              </a:rPr>
              <a:t> at different locations are proportional to the energy radiated from the imaged object.	</a:t>
            </a:r>
            <a:endParaRPr lang="en-US" altLang="zh-CN" sz="2400" b="1" dirty="0" smtClean="0">
              <a:ea typeface="宋体" charset="-122"/>
              <a:sym typeface="Symbol" pitchFamily="18" charset="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34</a:t>
            </a:fld>
            <a:endParaRPr lang="en-US" altLang="zh-C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3"/>
          <p:cNvSpPr txBox="1">
            <a:spLocks noChangeArrowheads="1"/>
          </p:cNvSpPr>
          <p:nvPr/>
        </p:nvSpPr>
        <p:spPr bwMode="auto">
          <a:xfrm>
            <a:off x="1295400" y="1952625"/>
            <a:ext cx="6337300" cy="641350"/>
          </a:xfrm>
          <a:prstGeom prst="rect">
            <a:avLst/>
          </a:prstGeom>
          <a:noFill/>
          <a:ln w="9525">
            <a:noFill/>
            <a:miter lim="800000"/>
            <a:headEnd/>
            <a:tailEnd/>
          </a:ln>
        </p:spPr>
        <p:txBody>
          <a:bodyPr>
            <a:spAutoFit/>
          </a:bodyPr>
          <a:lstStyle/>
          <a:p>
            <a:pPr>
              <a:spcBef>
                <a:spcPct val="50000"/>
              </a:spcBef>
            </a:pPr>
            <a:r>
              <a:rPr lang="en-US" altLang="zh-CN" sz="3600" b="1">
                <a:latin typeface="Times New Roman" pitchFamily="18" charset="0"/>
                <a:ea typeface="宋体" charset="-122"/>
              </a:rPr>
              <a:t>0&lt; </a:t>
            </a:r>
            <a:r>
              <a:rPr lang="en-US" altLang="zh-CN" sz="3600" b="1" i="1">
                <a:latin typeface="Times New Roman" pitchFamily="18" charset="0"/>
                <a:ea typeface="宋体" charset="-122"/>
              </a:rPr>
              <a:t>f</a:t>
            </a:r>
            <a:r>
              <a:rPr lang="en-US" altLang="zh-CN" sz="3600" b="1">
                <a:latin typeface="Times New Roman" pitchFamily="18" charset="0"/>
                <a:ea typeface="宋体" charset="-122"/>
              </a:rPr>
              <a:t>(x,y) &lt;</a:t>
            </a:r>
            <a:r>
              <a:rPr lang="en-US" altLang="zh-CN" sz="3600" b="1">
                <a:ea typeface="宋体" charset="-122"/>
                <a:sym typeface="Symbol" pitchFamily="18" charset="2"/>
              </a:rPr>
              <a:t>    </a:t>
            </a:r>
            <a:r>
              <a:rPr lang="en-US" altLang="zh-CN" sz="2400" b="1">
                <a:ea typeface="宋体" charset="-122"/>
                <a:sym typeface="Symbol" pitchFamily="18" charset="2"/>
              </a:rPr>
              <a:t>Nonzero and Finite</a:t>
            </a:r>
          </a:p>
        </p:txBody>
      </p:sp>
      <p:sp>
        <p:nvSpPr>
          <p:cNvPr id="39941" name="Text Box 4"/>
          <p:cNvSpPr txBox="1">
            <a:spLocks noChangeArrowheads="1"/>
          </p:cNvSpPr>
          <p:nvPr/>
        </p:nvSpPr>
        <p:spPr bwMode="auto">
          <a:xfrm>
            <a:off x="1116013" y="2971800"/>
            <a:ext cx="7704137" cy="1465263"/>
          </a:xfrm>
          <a:prstGeom prst="rect">
            <a:avLst/>
          </a:prstGeom>
          <a:noFill/>
          <a:ln w="9525">
            <a:noFill/>
            <a:miter lim="800000"/>
            <a:headEnd/>
            <a:tailEnd/>
          </a:ln>
        </p:spPr>
        <p:txBody>
          <a:bodyPr>
            <a:spAutoFit/>
          </a:bodyPr>
          <a:lstStyle/>
          <a:p>
            <a:pPr>
              <a:spcBef>
                <a:spcPct val="50000"/>
              </a:spcBef>
            </a:pPr>
            <a:r>
              <a:rPr lang="en-US" altLang="zh-CN" sz="3600" b="1" dirty="0">
                <a:latin typeface="Times New Roman" pitchFamily="18" charset="0"/>
                <a:ea typeface="宋体" charset="-122"/>
              </a:rPr>
              <a:t> </a:t>
            </a:r>
            <a:r>
              <a:rPr lang="en-US" altLang="zh-CN" sz="3600" b="1" i="1" dirty="0">
                <a:solidFill>
                  <a:schemeClr val="tx2"/>
                </a:solidFill>
                <a:latin typeface="Times New Roman" pitchFamily="18" charset="0"/>
                <a:ea typeface="宋体" charset="-122"/>
              </a:rPr>
              <a:t>f</a:t>
            </a:r>
            <a:r>
              <a:rPr lang="en-US" altLang="zh-CN" sz="3600" b="1" dirty="0">
                <a:solidFill>
                  <a:schemeClr val="tx2"/>
                </a:solidFill>
                <a:latin typeface="Times New Roman" pitchFamily="18" charset="0"/>
                <a:ea typeface="宋体" charset="-122"/>
              </a:rPr>
              <a:t>(</a:t>
            </a:r>
            <a:r>
              <a:rPr lang="en-US" altLang="zh-CN" sz="3600" b="1" dirty="0" err="1">
                <a:solidFill>
                  <a:schemeClr val="tx2"/>
                </a:solidFill>
                <a:latin typeface="Times New Roman" pitchFamily="18" charset="0"/>
                <a:ea typeface="宋体" charset="-122"/>
              </a:rPr>
              <a:t>x,y</a:t>
            </a:r>
            <a:r>
              <a:rPr lang="en-US" altLang="zh-CN" sz="3600" b="1" dirty="0">
                <a:solidFill>
                  <a:schemeClr val="tx2"/>
                </a:solidFill>
                <a:latin typeface="Times New Roman" pitchFamily="18" charset="0"/>
                <a:ea typeface="宋体" charset="-122"/>
              </a:rPr>
              <a:t>)=</a:t>
            </a:r>
            <a:r>
              <a:rPr lang="en-US" altLang="zh-CN" sz="3600" b="1" i="1" dirty="0" err="1">
                <a:solidFill>
                  <a:schemeClr val="tx2"/>
                </a:solidFill>
                <a:latin typeface="Times New Roman" pitchFamily="18" charset="0"/>
                <a:ea typeface="宋体" charset="-122"/>
              </a:rPr>
              <a:t>i</a:t>
            </a:r>
            <a:r>
              <a:rPr lang="en-US" altLang="zh-CN" sz="3600" b="1" dirty="0">
                <a:solidFill>
                  <a:schemeClr val="tx2"/>
                </a:solidFill>
                <a:latin typeface="Times New Roman" pitchFamily="18" charset="0"/>
                <a:ea typeface="宋体" charset="-122"/>
              </a:rPr>
              <a:t>(</a:t>
            </a:r>
            <a:r>
              <a:rPr lang="en-US" altLang="zh-CN" sz="3600" b="1" dirty="0" err="1">
                <a:solidFill>
                  <a:schemeClr val="tx2"/>
                </a:solidFill>
                <a:latin typeface="Times New Roman" pitchFamily="18" charset="0"/>
                <a:ea typeface="宋体" charset="-122"/>
              </a:rPr>
              <a:t>x,y</a:t>
            </a:r>
            <a:r>
              <a:rPr lang="en-US" altLang="zh-CN" sz="3600" b="1" dirty="0">
                <a:solidFill>
                  <a:schemeClr val="tx2"/>
                </a:solidFill>
                <a:latin typeface="Times New Roman" pitchFamily="18" charset="0"/>
                <a:ea typeface="宋体" charset="-122"/>
              </a:rPr>
              <a:t>)*</a:t>
            </a:r>
            <a:r>
              <a:rPr lang="en-US" altLang="zh-CN" sz="3600" b="1" i="1" dirty="0">
                <a:solidFill>
                  <a:schemeClr val="tx2"/>
                </a:solidFill>
                <a:latin typeface="Times New Roman" pitchFamily="18" charset="0"/>
                <a:ea typeface="宋体" charset="-122"/>
              </a:rPr>
              <a:t>r</a:t>
            </a:r>
            <a:r>
              <a:rPr lang="en-US" altLang="zh-CN" sz="3600" b="1" dirty="0">
                <a:solidFill>
                  <a:schemeClr val="tx2"/>
                </a:solidFill>
                <a:latin typeface="Times New Roman" pitchFamily="18" charset="0"/>
                <a:ea typeface="宋体" charset="-122"/>
              </a:rPr>
              <a:t>(</a:t>
            </a:r>
            <a:r>
              <a:rPr lang="en-US" altLang="zh-CN" sz="3600" b="1" dirty="0" err="1">
                <a:solidFill>
                  <a:schemeClr val="tx2"/>
                </a:solidFill>
                <a:latin typeface="Times New Roman" pitchFamily="18" charset="0"/>
                <a:ea typeface="宋体" charset="-122"/>
              </a:rPr>
              <a:t>x,y</a:t>
            </a:r>
            <a:r>
              <a:rPr lang="en-US" altLang="zh-CN" sz="3600" b="1" dirty="0">
                <a:solidFill>
                  <a:schemeClr val="tx2"/>
                </a:solidFill>
                <a:latin typeface="Times New Roman" pitchFamily="18" charset="0"/>
                <a:ea typeface="宋体" charset="-122"/>
              </a:rPr>
              <a:t>)       </a:t>
            </a:r>
            <a:r>
              <a:rPr lang="en-US" altLang="zh-CN" sz="3600" b="1" i="1" dirty="0">
                <a:solidFill>
                  <a:srgbClr val="CC3300"/>
                </a:solidFill>
                <a:latin typeface="Times New Roman" pitchFamily="18" charset="0"/>
                <a:ea typeface="宋体" charset="-122"/>
              </a:rPr>
              <a:t>Reflectivity</a:t>
            </a:r>
          </a:p>
          <a:p>
            <a:pPr>
              <a:spcBef>
                <a:spcPct val="50000"/>
              </a:spcBef>
            </a:pPr>
            <a:r>
              <a:rPr lang="en-US" altLang="zh-CN" sz="3600" dirty="0">
                <a:solidFill>
                  <a:schemeClr val="tx2"/>
                </a:solidFill>
                <a:latin typeface="Times New Roman" pitchFamily="18" charset="0"/>
                <a:ea typeface="宋体" charset="-122"/>
              </a:rPr>
              <a:t> </a:t>
            </a:r>
            <a:r>
              <a:rPr lang="en-US" altLang="zh-CN" sz="3600" b="1" i="1" dirty="0">
                <a:solidFill>
                  <a:schemeClr val="tx2"/>
                </a:solidFill>
                <a:latin typeface="Times New Roman" pitchFamily="18" charset="0"/>
                <a:ea typeface="宋体" charset="-122"/>
              </a:rPr>
              <a:t>f</a:t>
            </a:r>
            <a:r>
              <a:rPr lang="en-US" altLang="zh-CN" sz="3600" b="1" dirty="0">
                <a:solidFill>
                  <a:schemeClr val="tx2"/>
                </a:solidFill>
                <a:latin typeface="Times New Roman" pitchFamily="18" charset="0"/>
                <a:ea typeface="宋体" charset="-122"/>
              </a:rPr>
              <a:t>(</a:t>
            </a:r>
            <a:r>
              <a:rPr lang="en-US" altLang="zh-CN" sz="3600" b="1" dirty="0" err="1">
                <a:solidFill>
                  <a:schemeClr val="tx2"/>
                </a:solidFill>
                <a:latin typeface="Times New Roman" pitchFamily="18" charset="0"/>
                <a:ea typeface="宋体" charset="-122"/>
              </a:rPr>
              <a:t>x,y</a:t>
            </a:r>
            <a:r>
              <a:rPr lang="en-US" altLang="zh-CN" sz="3600" b="1" dirty="0">
                <a:solidFill>
                  <a:schemeClr val="tx2"/>
                </a:solidFill>
                <a:latin typeface="Times New Roman" pitchFamily="18" charset="0"/>
                <a:ea typeface="宋体" charset="-122"/>
              </a:rPr>
              <a:t>)=</a:t>
            </a:r>
            <a:r>
              <a:rPr lang="en-US" altLang="zh-CN" sz="3600" b="1" i="1" dirty="0">
                <a:solidFill>
                  <a:schemeClr val="tx2"/>
                </a:solidFill>
                <a:latin typeface="Times New Roman" pitchFamily="18" charset="0"/>
                <a:ea typeface="宋体" charset="-122"/>
              </a:rPr>
              <a:t>i</a:t>
            </a:r>
            <a:r>
              <a:rPr lang="en-US" altLang="zh-CN" sz="3600" b="1" dirty="0">
                <a:solidFill>
                  <a:schemeClr val="tx2"/>
                </a:solidFill>
                <a:latin typeface="Times New Roman" pitchFamily="18" charset="0"/>
                <a:ea typeface="宋体" charset="-122"/>
              </a:rPr>
              <a:t>(</a:t>
            </a:r>
            <a:r>
              <a:rPr lang="en-US" altLang="zh-CN" sz="3600" b="1" dirty="0" err="1">
                <a:solidFill>
                  <a:schemeClr val="tx2"/>
                </a:solidFill>
                <a:latin typeface="Times New Roman" pitchFamily="18" charset="0"/>
                <a:ea typeface="宋体" charset="-122"/>
              </a:rPr>
              <a:t>x,y</a:t>
            </a:r>
            <a:r>
              <a:rPr lang="en-US" altLang="zh-CN" sz="3600" b="1" dirty="0">
                <a:solidFill>
                  <a:schemeClr val="tx2"/>
                </a:solidFill>
                <a:latin typeface="Times New Roman" pitchFamily="18" charset="0"/>
                <a:ea typeface="宋体" charset="-122"/>
              </a:rPr>
              <a:t>)*</a:t>
            </a:r>
            <a:r>
              <a:rPr lang="en-US" altLang="zh-CN" sz="3600" b="1" i="1" dirty="0">
                <a:solidFill>
                  <a:schemeClr val="tx2"/>
                </a:solidFill>
                <a:latin typeface="Times New Roman" pitchFamily="18" charset="0"/>
                <a:ea typeface="宋体" charset="-122"/>
              </a:rPr>
              <a:t>t</a:t>
            </a:r>
            <a:r>
              <a:rPr lang="en-US" altLang="zh-CN" sz="3600" b="1" dirty="0">
                <a:solidFill>
                  <a:schemeClr val="tx2"/>
                </a:solidFill>
                <a:latin typeface="Times New Roman" pitchFamily="18" charset="0"/>
                <a:ea typeface="宋体" charset="-122"/>
              </a:rPr>
              <a:t>(</a:t>
            </a:r>
            <a:r>
              <a:rPr lang="en-US" altLang="zh-CN" sz="3600" b="1" dirty="0" err="1">
                <a:solidFill>
                  <a:schemeClr val="tx2"/>
                </a:solidFill>
                <a:latin typeface="Times New Roman" pitchFamily="18" charset="0"/>
                <a:ea typeface="宋体" charset="-122"/>
              </a:rPr>
              <a:t>x,y</a:t>
            </a:r>
            <a:r>
              <a:rPr lang="en-US" altLang="zh-CN" sz="3600" b="1" dirty="0">
                <a:solidFill>
                  <a:schemeClr val="tx2"/>
                </a:solidFill>
                <a:latin typeface="Times New Roman" pitchFamily="18" charset="0"/>
                <a:ea typeface="宋体" charset="-122"/>
              </a:rPr>
              <a:t>)       </a:t>
            </a:r>
            <a:r>
              <a:rPr lang="en-US" altLang="zh-CN" sz="3600" b="1" i="1" dirty="0" err="1">
                <a:solidFill>
                  <a:srgbClr val="CC3300"/>
                </a:solidFill>
                <a:latin typeface="Times New Roman" pitchFamily="18" charset="0"/>
                <a:ea typeface="宋体" charset="-122"/>
              </a:rPr>
              <a:t>Transmissivity</a:t>
            </a:r>
            <a:endParaRPr lang="en-US" altLang="zh-CN" sz="3600" b="1" i="1" dirty="0">
              <a:solidFill>
                <a:srgbClr val="CC3300"/>
              </a:solidFill>
              <a:latin typeface="Times New Roman" pitchFamily="18" charset="0"/>
              <a:ea typeface="宋体" charset="-122"/>
            </a:endParaRPr>
          </a:p>
        </p:txBody>
      </p:sp>
      <p:sp>
        <p:nvSpPr>
          <p:cNvPr id="39942" name="Text Box 5"/>
          <p:cNvSpPr txBox="1">
            <a:spLocks noChangeArrowheads="1"/>
          </p:cNvSpPr>
          <p:nvPr/>
        </p:nvSpPr>
        <p:spPr bwMode="auto">
          <a:xfrm>
            <a:off x="1223963" y="4797425"/>
            <a:ext cx="6337300" cy="1465263"/>
          </a:xfrm>
          <a:prstGeom prst="rect">
            <a:avLst/>
          </a:prstGeom>
          <a:noFill/>
          <a:ln w="9525">
            <a:noFill/>
            <a:miter lim="800000"/>
            <a:headEnd/>
            <a:tailEnd/>
          </a:ln>
        </p:spPr>
        <p:txBody>
          <a:bodyPr>
            <a:spAutoFit/>
          </a:bodyPr>
          <a:lstStyle/>
          <a:p>
            <a:pPr>
              <a:spcBef>
                <a:spcPct val="50000"/>
              </a:spcBef>
            </a:pPr>
            <a:r>
              <a:rPr lang="en-US" altLang="zh-CN" sz="3600" b="1">
                <a:latin typeface="Times New Roman" pitchFamily="18" charset="0"/>
                <a:ea typeface="宋体" charset="-122"/>
              </a:rPr>
              <a:t>0&lt; </a:t>
            </a:r>
            <a:r>
              <a:rPr lang="en-US" altLang="zh-CN" sz="3600" b="1" i="1">
                <a:latin typeface="Times New Roman" pitchFamily="18" charset="0"/>
                <a:ea typeface="宋体" charset="-122"/>
              </a:rPr>
              <a:t>i</a:t>
            </a:r>
            <a:r>
              <a:rPr lang="en-US" altLang="zh-CN" sz="3600" b="1">
                <a:latin typeface="Times New Roman" pitchFamily="18" charset="0"/>
                <a:ea typeface="宋体" charset="-122"/>
              </a:rPr>
              <a:t>(x,y) &lt;</a:t>
            </a:r>
            <a:r>
              <a:rPr lang="en-US" altLang="zh-CN" sz="3600" b="1">
                <a:ea typeface="宋体" charset="-122"/>
                <a:sym typeface="Symbol" pitchFamily="18" charset="2"/>
              </a:rPr>
              <a:t> </a:t>
            </a:r>
          </a:p>
          <a:p>
            <a:pPr>
              <a:spcBef>
                <a:spcPct val="50000"/>
              </a:spcBef>
            </a:pPr>
            <a:r>
              <a:rPr lang="en-US" altLang="zh-CN" sz="3600" b="1">
                <a:latin typeface="Times New Roman" pitchFamily="18" charset="0"/>
                <a:ea typeface="宋体" charset="-122"/>
              </a:rPr>
              <a:t>0 </a:t>
            </a:r>
            <a:r>
              <a:rPr lang="en-US" altLang="zh-CN" sz="3600" b="1">
                <a:ea typeface="宋体" charset="-122"/>
                <a:sym typeface="Symbol" pitchFamily="18" charset="2"/>
              </a:rPr>
              <a:t></a:t>
            </a:r>
            <a:r>
              <a:rPr lang="en-US" altLang="zh-CN" sz="3600" b="1">
                <a:latin typeface="Times New Roman" pitchFamily="18" charset="0"/>
                <a:ea typeface="宋体" charset="-122"/>
              </a:rPr>
              <a:t> </a:t>
            </a:r>
            <a:r>
              <a:rPr lang="en-US" altLang="zh-CN" sz="3600" b="1" i="1">
                <a:latin typeface="Times New Roman" pitchFamily="18" charset="0"/>
                <a:ea typeface="宋体" charset="-122"/>
              </a:rPr>
              <a:t>r</a:t>
            </a:r>
            <a:r>
              <a:rPr lang="en-US" altLang="zh-CN" sz="3600" b="1">
                <a:latin typeface="Times New Roman" pitchFamily="18" charset="0"/>
                <a:ea typeface="宋体" charset="-122"/>
              </a:rPr>
              <a:t>(x,y) and </a:t>
            </a:r>
            <a:r>
              <a:rPr lang="en-US" altLang="zh-CN" sz="3600" b="1" i="1">
                <a:latin typeface="Times New Roman" pitchFamily="18" charset="0"/>
                <a:ea typeface="宋体" charset="-122"/>
              </a:rPr>
              <a:t>t</a:t>
            </a:r>
            <a:r>
              <a:rPr lang="en-US" altLang="zh-CN" sz="3600" b="1">
                <a:latin typeface="Times New Roman" pitchFamily="18" charset="0"/>
                <a:ea typeface="宋体" charset="-122"/>
              </a:rPr>
              <a:t>(x,y) </a:t>
            </a:r>
            <a:r>
              <a:rPr lang="en-US" altLang="zh-CN" sz="3600" b="1">
                <a:ea typeface="宋体" charset="-122"/>
                <a:sym typeface="Symbol" pitchFamily="18" charset="2"/>
              </a:rPr>
              <a:t> 1</a:t>
            </a: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35</a:t>
            </a:fld>
            <a:endParaRPr lang="en-US" altLang="zh-C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609600" y="304800"/>
            <a:ext cx="8175625" cy="1143000"/>
          </a:xfrm>
          <a:prstGeom prst="rect">
            <a:avLst/>
          </a:prstGeom>
          <a:noFill/>
          <a:ln w="9525">
            <a:noFill/>
            <a:miter lim="800000"/>
            <a:headEnd/>
            <a:tailEnd/>
          </a:ln>
        </p:spPr>
        <p:txBody>
          <a:bodyPr anchor="b"/>
          <a:lstStyle/>
          <a:p>
            <a:r>
              <a:rPr lang="en-US" altLang="zh-CN" sz="3600" dirty="0" smtClean="0">
                <a:solidFill>
                  <a:schemeClr val="tx2"/>
                </a:solidFill>
                <a:latin typeface="+mj-lt"/>
                <a:cs typeface="+mj-cs"/>
              </a:rPr>
              <a:t>Some typical data</a:t>
            </a:r>
            <a:endParaRPr lang="en-US" altLang="zh-CN" sz="3600" dirty="0">
              <a:solidFill>
                <a:schemeClr val="tx2"/>
              </a:solidFill>
              <a:latin typeface="+mj-lt"/>
              <a:cs typeface="+mj-cs"/>
            </a:endParaRPr>
          </a:p>
        </p:txBody>
      </p:sp>
      <p:sp>
        <p:nvSpPr>
          <p:cNvPr id="40964" name="Text Box 6"/>
          <p:cNvSpPr txBox="1">
            <a:spLocks noChangeArrowheads="1"/>
          </p:cNvSpPr>
          <p:nvPr/>
        </p:nvSpPr>
        <p:spPr bwMode="auto">
          <a:xfrm>
            <a:off x="1008063" y="1881188"/>
            <a:ext cx="7127875" cy="4893647"/>
          </a:xfrm>
          <a:prstGeom prst="rect">
            <a:avLst/>
          </a:prstGeom>
          <a:noFill/>
          <a:ln w="9525">
            <a:noFill/>
            <a:miter lim="800000"/>
            <a:headEnd/>
            <a:tailEnd/>
          </a:ln>
        </p:spPr>
        <p:txBody>
          <a:bodyPr>
            <a:spAutoFit/>
          </a:bodyPr>
          <a:lstStyle/>
          <a:p>
            <a:pPr>
              <a:spcBef>
                <a:spcPct val="50000"/>
              </a:spcBef>
            </a:pPr>
            <a:r>
              <a:rPr lang="en-US" altLang="zh-CN" sz="3600" i="1" dirty="0" smtClean="0"/>
              <a:t>i</a:t>
            </a:r>
            <a:r>
              <a:rPr lang="en-US" altLang="zh-CN" sz="3600" b="1" dirty="0" smtClean="0">
                <a:latin typeface="Times New Roman" pitchFamily="18" charset="0"/>
                <a:ea typeface="宋体" charset="-122"/>
              </a:rPr>
              <a:t>(</a:t>
            </a:r>
            <a:r>
              <a:rPr lang="en-US" altLang="zh-CN" sz="3600" b="1" dirty="0" err="1" smtClean="0">
                <a:latin typeface="Times New Roman" pitchFamily="18" charset="0"/>
                <a:ea typeface="宋体" charset="-122"/>
              </a:rPr>
              <a:t>x,y</a:t>
            </a:r>
            <a:r>
              <a:rPr lang="en-US" altLang="zh-CN" sz="3600" b="1" dirty="0">
                <a:latin typeface="Times New Roman" pitchFamily="18" charset="0"/>
                <a:ea typeface="宋体" charset="-122"/>
              </a:rPr>
              <a:t>)</a:t>
            </a:r>
            <a:r>
              <a:rPr lang="en-US" altLang="zh-CN" b="1" dirty="0">
                <a:ea typeface="宋体" charset="-122"/>
              </a:rPr>
              <a:t>	: Sun on clear day</a:t>
            </a:r>
            <a:r>
              <a:rPr lang="en-US" altLang="zh-CN" dirty="0">
                <a:ea typeface="宋体" charset="-122"/>
              </a:rPr>
              <a:t>	</a:t>
            </a:r>
            <a:r>
              <a:rPr lang="en-US" altLang="zh-CN" b="1" dirty="0">
                <a:ea typeface="宋体" charset="-122"/>
              </a:rPr>
              <a:t>90,000 lm/m</a:t>
            </a:r>
            <a:r>
              <a:rPr lang="en-US" altLang="zh-CN" b="1" baseline="30000" dirty="0">
                <a:ea typeface="宋体" charset="-122"/>
              </a:rPr>
              <a:t>2</a:t>
            </a:r>
            <a:endParaRPr lang="en-US" altLang="zh-CN" b="1" baseline="30000" dirty="0">
              <a:ea typeface="宋体" charset="-122"/>
              <a:sym typeface="Symbol" pitchFamily="18" charset="2"/>
            </a:endParaRPr>
          </a:p>
          <a:p>
            <a:pPr>
              <a:spcBef>
                <a:spcPct val="50000"/>
              </a:spcBef>
            </a:pPr>
            <a:r>
              <a:rPr lang="en-US" altLang="zh-CN" b="1" dirty="0">
                <a:ea typeface="宋体" charset="-122"/>
              </a:rPr>
              <a:t>		:</a:t>
            </a:r>
            <a:r>
              <a:rPr lang="en-US" altLang="zh-CN" dirty="0">
                <a:ea typeface="宋体" charset="-122"/>
              </a:rPr>
              <a:t> </a:t>
            </a:r>
            <a:r>
              <a:rPr lang="en-US" altLang="zh-CN" b="1" dirty="0">
                <a:ea typeface="宋体" charset="-122"/>
              </a:rPr>
              <a:t>Sun on cloudy day</a:t>
            </a:r>
            <a:r>
              <a:rPr lang="en-US" altLang="zh-CN" dirty="0">
                <a:ea typeface="宋体" charset="-122"/>
              </a:rPr>
              <a:t> </a:t>
            </a:r>
            <a:r>
              <a:rPr lang="en-US" altLang="zh-CN" b="1" dirty="0">
                <a:ea typeface="宋体" charset="-122"/>
              </a:rPr>
              <a:t>	10,000 lm/m</a:t>
            </a:r>
            <a:r>
              <a:rPr lang="en-US" altLang="zh-CN" baseline="30000" dirty="0"/>
              <a:t>2</a:t>
            </a:r>
            <a:endParaRPr lang="en-US" altLang="zh-CN" baseline="30000" dirty="0">
              <a:sym typeface="Symbol" pitchFamily="18" charset="2"/>
            </a:endParaRPr>
          </a:p>
          <a:p>
            <a:pPr>
              <a:spcBef>
                <a:spcPct val="50000"/>
              </a:spcBef>
            </a:pPr>
            <a:r>
              <a:rPr lang="en-US" altLang="zh-CN" b="1" dirty="0">
                <a:ea typeface="宋体" charset="-122"/>
              </a:rPr>
              <a:t>		: Full moon 		0.1 lm/m</a:t>
            </a:r>
            <a:r>
              <a:rPr lang="en-US" altLang="zh-CN" baseline="30000" dirty="0"/>
              <a:t>2</a:t>
            </a:r>
            <a:endParaRPr lang="en-US" altLang="zh-CN" baseline="30000" dirty="0">
              <a:sym typeface="Symbol" pitchFamily="18" charset="2"/>
            </a:endParaRPr>
          </a:p>
          <a:p>
            <a:pPr>
              <a:spcBef>
                <a:spcPct val="50000"/>
              </a:spcBef>
            </a:pPr>
            <a:r>
              <a:rPr lang="en-US" altLang="zh-CN" b="1" dirty="0">
                <a:ea typeface="宋体" charset="-122"/>
              </a:rPr>
              <a:t>		: Commercial office 	1,000 lm/m</a:t>
            </a:r>
            <a:r>
              <a:rPr lang="en-US" altLang="zh-CN" baseline="30000" dirty="0"/>
              <a:t>2</a:t>
            </a:r>
          </a:p>
          <a:p>
            <a:pPr>
              <a:spcBef>
                <a:spcPct val="50000"/>
              </a:spcBef>
            </a:pPr>
            <a:endParaRPr lang="en-US" altLang="zh-CN" b="1" dirty="0">
              <a:ea typeface="宋体" charset="-122"/>
              <a:sym typeface="Symbol" pitchFamily="18" charset="2"/>
            </a:endParaRPr>
          </a:p>
          <a:p>
            <a:r>
              <a:rPr lang="en-US" altLang="zh-CN" sz="3600" b="1" i="1" dirty="0">
                <a:latin typeface="Times New Roman" pitchFamily="18" charset="0"/>
                <a:ea typeface="宋体" charset="-122"/>
              </a:rPr>
              <a:t>r</a:t>
            </a:r>
            <a:r>
              <a:rPr lang="en-US" altLang="zh-CN" sz="3600" b="1" dirty="0">
                <a:latin typeface="Times New Roman" pitchFamily="18" charset="0"/>
                <a:ea typeface="宋体" charset="-122"/>
              </a:rPr>
              <a:t>(</a:t>
            </a:r>
            <a:r>
              <a:rPr lang="en-US" altLang="zh-CN" sz="3600" b="1" dirty="0" err="1">
                <a:latin typeface="Times New Roman" pitchFamily="18" charset="0"/>
                <a:ea typeface="宋体" charset="-122"/>
              </a:rPr>
              <a:t>x,y</a:t>
            </a:r>
            <a:r>
              <a:rPr lang="en-US" altLang="zh-CN" sz="3600" b="1" dirty="0">
                <a:latin typeface="Times New Roman" pitchFamily="18" charset="0"/>
                <a:ea typeface="宋体" charset="-122"/>
              </a:rPr>
              <a:t>) </a:t>
            </a:r>
            <a:r>
              <a:rPr lang="en-US" altLang="zh-CN" b="1" dirty="0">
                <a:ea typeface="宋体" charset="-122"/>
              </a:rPr>
              <a:t>	:Black Velvet		0.01</a:t>
            </a:r>
            <a:endParaRPr lang="en-US" altLang="zh-CN" b="1" dirty="0">
              <a:ea typeface="宋体" charset="-122"/>
              <a:sym typeface="Symbol" pitchFamily="18" charset="2"/>
            </a:endParaRPr>
          </a:p>
          <a:p>
            <a:r>
              <a:rPr lang="en-US" altLang="zh-CN" b="1" dirty="0">
                <a:ea typeface="宋体" charset="-122"/>
              </a:rPr>
              <a:t>		:Stainless Steel		0.65</a:t>
            </a:r>
          </a:p>
          <a:p>
            <a:r>
              <a:rPr lang="en-US" altLang="zh-CN" b="1" dirty="0">
                <a:ea typeface="宋体" charset="-122"/>
              </a:rPr>
              <a:t>		:Flat-white Wall Paint	0.80</a:t>
            </a:r>
          </a:p>
          <a:p>
            <a:r>
              <a:rPr lang="en-US" altLang="zh-CN" b="1" dirty="0">
                <a:ea typeface="宋体" charset="-122"/>
              </a:rPr>
              <a:t>		:Silver-plated Metal 	0.90</a:t>
            </a:r>
          </a:p>
          <a:p>
            <a:r>
              <a:rPr lang="en-US" altLang="zh-CN" b="1" dirty="0">
                <a:ea typeface="宋体" charset="-122"/>
              </a:rPr>
              <a:t>		:Snow			0.93</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36</a:t>
            </a:fld>
            <a:endParaRPr lang="en-US" altLang="zh-C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sz="4000" dirty="0"/>
          </a:p>
        </p:txBody>
      </p:sp>
      <p:sp>
        <p:nvSpPr>
          <p:cNvPr id="5" name="Rectangle 3"/>
          <p:cNvSpPr txBox="1">
            <a:spLocks noChangeArrowheads="1"/>
          </p:cNvSpPr>
          <p:nvPr/>
        </p:nvSpPr>
        <p:spPr bwMode="auto">
          <a:xfrm>
            <a:off x="914400" y="1905000"/>
            <a:ext cx="82296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itchFamily="2" charset="2"/>
              <a:buChar char="n"/>
              <a:tabLst/>
              <a:defRPr/>
            </a:pPr>
            <a:r>
              <a:rPr kumimoji="0" lang="en-US" altLang="zh-CN" sz="3200" b="0" i="0" u="none" strike="noStrike" kern="0" cap="none" spc="0" normalizeH="0" baseline="0" noProof="0" dirty="0" smtClean="0">
                <a:ln>
                  <a:noFill/>
                </a:ln>
                <a:solidFill>
                  <a:schemeClr val="tx1"/>
                </a:solidFill>
                <a:effectLst/>
                <a:uLnTx/>
                <a:uFillTx/>
                <a:latin typeface="+mn-lt"/>
                <a:ea typeface="+mn-ea"/>
                <a:cs typeface="+mn-cs"/>
              </a:rPr>
              <a:t>Gray level</a:t>
            </a: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itchFamily="2" charset="2"/>
              <a:buChar char="n"/>
              <a:tabLst/>
              <a:defRPr/>
            </a:pPr>
            <a:r>
              <a:rPr kumimoji="0" lang="en-US" altLang="zh-CN" sz="2800" b="0" i="0" u="none" strike="noStrike" kern="0" cap="none" spc="0" normalizeH="0" baseline="0" noProof="0" dirty="0" smtClean="0">
                <a:ln>
                  <a:noFill/>
                </a:ln>
                <a:solidFill>
                  <a:schemeClr val="tx1"/>
                </a:solidFill>
                <a:effectLst/>
                <a:uLnTx/>
                <a:uFillTx/>
                <a:latin typeface="+mn-lt"/>
                <a:ea typeface="+mn-ea"/>
              </a:rPr>
              <a:t>The intensity of an image at (</a:t>
            </a:r>
            <a:r>
              <a:rPr kumimoji="0" lang="en-US" altLang="zh-CN" sz="2800" b="0" i="1" u="none" strike="noStrike" kern="0" cap="none" spc="0" normalizeH="0" baseline="0" noProof="0" dirty="0" smtClean="0">
                <a:ln>
                  <a:noFill/>
                </a:ln>
                <a:solidFill>
                  <a:schemeClr val="tx1"/>
                </a:solidFill>
                <a:effectLst/>
                <a:uLnTx/>
                <a:uFillTx/>
                <a:latin typeface="+mn-lt"/>
                <a:ea typeface="+mn-ea"/>
              </a:rPr>
              <a:t>x</a:t>
            </a:r>
            <a:r>
              <a:rPr kumimoji="0" lang="en-US" altLang="zh-CN" sz="2800" b="0" i="0" u="none" strike="noStrike" kern="0" cap="none" spc="0" normalizeH="0" baseline="-25000" noProof="0" dirty="0" smtClean="0">
                <a:ln>
                  <a:noFill/>
                </a:ln>
                <a:solidFill>
                  <a:schemeClr val="tx1"/>
                </a:solidFill>
                <a:effectLst/>
                <a:uLnTx/>
                <a:uFillTx/>
                <a:latin typeface="+mn-lt"/>
                <a:ea typeface="+mn-ea"/>
              </a:rPr>
              <a:t>0</a:t>
            </a:r>
            <a:r>
              <a:rPr kumimoji="0" lang="en-US" altLang="zh-CN" sz="2800" b="0" i="0" u="none" strike="noStrike" kern="0" cap="none" spc="0" normalizeH="0" baseline="0" noProof="0" dirty="0" smtClean="0">
                <a:ln>
                  <a:noFill/>
                </a:ln>
                <a:solidFill>
                  <a:schemeClr val="tx1"/>
                </a:solidFill>
                <a:effectLst/>
                <a:uLnTx/>
                <a:uFillTx/>
                <a:latin typeface="+mn-lt"/>
                <a:ea typeface="+mn-ea"/>
              </a:rPr>
              <a:t>, </a:t>
            </a:r>
            <a:r>
              <a:rPr kumimoji="0" lang="en-US" altLang="zh-CN" sz="2800" b="0" i="1" u="none" strike="noStrike" kern="0" cap="none" spc="0" normalizeH="0" baseline="0" noProof="0" dirty="0" smtClean="0">
                <a:ln>
                  <a:noFill/>
                </a:ln>
                <a:solidFill>
                  <a:schemeClr val="tx1"/>
                </a:solidFill>
                <a:effectLst/>
                <a:uLnTx/>
                <a:uFillTx/>
                <a:latin typeface="+mn-lt"/>
                <a:ea typeface="+mn-ea"/>
              </a:rPr>
              <a:t>y</a:t>
            </a:r>
            <a:r>
              <a:rPr kumimoji="0" lang="en-US" altLang="zh-CN" sz="2800" b="0" i="0" u="none" strike="noStrike" kern="0" cap="none" spc="0" normalizeH="0" baseline="-25000" noProof="0" dirty="0" smtClean="0">
                <a:ln>
                  <a:noFill/>
                </a:ln>
                <a:solidFill>
                  <a:schemeClr val="tx1"/>
                </a:solidFill>
                <a:effectLst/>
                <a:uLnTx/>
                <a:uFillTx/>
                <a:latin typeface="+mn-lt"/>
                <a:ea typeface="+mn-ea"/>
              </a:rPr>
              <a:t>0</a:t>
            </a:r>
            <a:r>
              <a:rPr kumimoji="0" lang="en-US" altLang="zh-CN" sz="2800" b="0" i="0" u="none" strike="noStrike" kern="0" cap="none" spc="0" normalizeH="0" baseline="0" noProof="0" dirty="0" smtClean="0">
                <a:ln>
                  <a:noFill/>
                </a:ln>
                <a:solidFill>
                  <a:schemeClr val="tx1"/>
                </a:solidFill>
                <a:effectLst/>
                <a:uLnTx/>
                <a:uFillTx/>
                <a:latin typeface="+mn-lt"/>
                <a:ea typeface="+mn-ea"/>
              </a:rPr>
              <a:t>) is the gray level at that point. That is</a:t>
            </a: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itchFamily="2" charset="2"/>
              <a:buNone/>
              <a:tabLst/>
              <a:defRPr/>
            </a:pPr>
            <a:r>
              <a:rPr kumimoji="0" lang="en-US" altLang="zh-CN" sz="2800" b="0" i="1" u="none" strike="noStrike" kern="0" cap="none" spc="0" normalizeH="0" baseline="0" noProof="0" dirty="0" smtClean="0">
                <a:ln>
                  <a:noFill/>
                </a:ln>
                <a:solidFill>
                  <a:schemeClr val="tx1"/>
                </a:solidFill>
                <a:effectLst/>
                <a:uLnTx/>
                <a:uFillTx/>
                <a:latin typeface="+mn-lt"/>
                <a:ea typeface="+mn-ea"/>
              </a:rPr>
              <a:t>              l</a:t>
            </a:r>
            <a:r>
              <a:rPr kumimoji="0" lang="en-US" altLang="zh-CN" sz="2800" b="0" i="0" u="none" strike="noStrike" kern="0" cap="none" spc="0" normalizeH="0" baseline="0" noProof="0" dirty="0" smtClean="0">
                <a:ln>
                  <a:noFill/>
                </a:ln>
                <a:solidFill>
                  <a:schemeClr val="tx1"/>
                </a:solidFill>
                <a:effectLst/>
                <a:uLnTx/>
                <a:uFillTx/>
                <a:latin typeface="+mn-lt"/>
                <a:ea typeface="+mn-ea"/>
              </a:rPr>
              <a:t> = </a:t>
            </a:r>
            <a:r>
              <a:rPr kumimoji="0" lang="en-US" altLang="zh-CN" sz="2800" b="0" i="1" u="none" strike="noStrike" kern="0" cap="none" spc="0" normalizeH="0" baseline="0" noProof="0" dirty="0" smtClean="0">
                <a:ln>
                  <a:noFill/>
                </a:ln>
                <a:solidFill>
                  <a:schemeClr val="tx1"/>
                </a:solidFill>
                <a:effectLst/>
                <a:uLnTx/>
                <a:uFillTx/>
                <a:latin typeface="+mn-lt"/>
                <a:ea typeface="+mn-ea"/>
              </a:rPr>
              <a:t>f</a:t>
            </a:r>
            <a:r>
              <a:rPr kumimoji="0" lang="en-US" altLang="zh-CN" sz="2800" b="0" i="0" u="none" strike="noStrike" kern="0" cap="none" spc="0" normalizeH="0" baseline="0" noProof="0" dirty="0" smtClean="0">
                <a:ln>
                  <a:noFill/>
                </a:ln>
                <a:solidFill>
                  <a:schemeClr val="tx1"/>
                </a:solidFill>
                <a:effectLst/>
                <a:uLnTx/>
                <a:uFillTx/>
                <a:latin typeface="+mn-lt"/>
                <a:ea typeface="+mn-ea"/>
              </a:rPr>
              <a:t> (</a:t>
            </a:r>
            <a:r>
              <a:rPr kumimoji="0" lang="en-US" altLang="zh-CN" sz="2800" b="0" i="1" u="none" strike="noStrike" kern="0" cap="none" spc="0" normalizeH="0" baseline="0" noProof="0" dirty="0" smtClean="0">
                <a:ln>
                  <a:noFill/>
                </a:ln>
                <a:solidFill>
                  <a:schemeClr val="tx1"/>
                </a:solidFill>
                <a:effectLst/>
                <a:uLnTx/>
                <a:uFillTx/>
                <a:latin typeface="+mn-lt"/>
                <a:ea typeface="+mn-ea"/>
              </a:rPr>
              <a:t>x</a:t>
            </a:r>
            <a:r>
              <a:rPr kumimoji="0" lang="en-US" altLang="zh-CN" sz="2800" b="0" i="0" u="none" strike="noStrike" kern="0" cap="none" spc="0" normalizeH="0" baseline="-25000" noProof="0" dirty="0" smtClean="0">
                <a:ln>
                  <a:noFill/>
                </a:ln>
                <a:solidFill>
                  <a:schemeClr val="tx1"/>
                </a:solidFill>
                <a:effectLst/>
                <a:uLnTx/>
                <a:uFillTx/>
                <a:latin typeface="+mn-lt"/>
                <a:ea typeface="+mn-ea"/>
              </a:rPr>
              <a:t>0</a:t>
            </a:r>
            <a:r>
              <a:rPr kumimoji="0" lang="en-US" altLang="zh-CN" sz="2800" b="0" i="0" u="none" strike="noStrike" kern="0" cap="none" spc="0" normalizeH="0" baseline="0" noProof="0" dirty="0" smtClean="0">
                <a:ln>
                  <a:noFill/>
                </a:ln>
                <a:solidFill>
                  <a:schemeClr val="tx1"/>
                </a:solidFill>
                <a:effectLst/>
                <a:uLnTx/>
                <a:uFillTx/>
                <a:latin typeface="+mn-lt"/>
                <a:ea typeface="+mn-ea"/>
              </a:rPr>
              <a:t>, </a:t>
            </a:r>
            <a:r>
              <a:rPr kumimoji="0" lang="en-US" altLang="zh-CN" sz="2800" b="0" i="1" u="none" strike="noStrike" kern="0" cap="none" spc="0" normalizeH="0" baseline="0" noProof="0" dirty="0" smtClean="0">
                <a:ln>
                  <a:noFill/>
                </a:ln>
                <a:solidFill>
                  <a:schemeClr val="tx1"/>
                </a:solidFill>
                <a:effectLst/>
                <a:uLnTx/>
                <a:uFillTx/>
                <a:latin typeface="+mn-lt"/>
                <a:ea typeface="+mn-ea"/>
              </a:rPr>
              <a:t>y</a:t>
            </a:r>
            <a:r>
              <a:rPr kumimoji="0" lang="en-US" altLang="zh-CN" sz="2800" b="0" i="0" u="none" strike="noStrike" kern="0" cap="none" spc="0" normalizeH="0" baseline="-25000" noProof="0" dirty="0" smtClean="0">
                <a:ln>
                  <a:noFill/>
                </a:ln>
                <a:solidFill>
                  <a:schemeClr val="tx1"/>
                </a:solidFill>
                <a:effectLst/>
                <a:uLnTx/>
                <a:uFillTx/>
                <a:latin typeface="+mn-lt"/>
                <a:ea typeface="+mn-ea"/>
              </a:rPr>
              <a:t>0</a:t>
            </a:r>
            <a:r>
              <a:rPr kumimoji="0" lang="en-US" altLang="zh-CN" sz="2800" b="0" i="0" u="none" strike="noStrike" kern="0" cap="none" spc="0" normalizeH="0" baseline="0" noProof="0" dirty="0" smtClean="0">
                <a:ln>
                  <a:noFill/>
                </a:ln>
                <a:solidFill>
                  <a:schemeClr val="tx1"/>
                </a:solidFill>
                <a:effectLst/>
                <a:uLnTx/>
                <a:uFillTx/>
                <a:latin typeface="+mn-lt"/>
                <a:ea typeface="+mn-ea"/>
              </a:rPr>
              <a:t>) </a:t>
            </a: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itchFamily="2" charset="2"/>
              <a:buChar char="n"/>
              <a:tabLst/>
              <a:defRPr/>
            </a:pPr>
            <a:r>
              <a:rPr kumimoji="0" lang="en-US" altLang="zh-CN" sz="2800" b="0" i="0" u="none" strike="noStrike" kern="0" cap="none" spc="0" normalizeH="0" baseline="0" noProof="0" dirty="0" smtClean="0">
                <a:ln>
                  <a:noFill/>
                </a:ln>
                <a:solidFill>
                  <a:schemeClr val="tx1"/>
                </a:solidFill>
                <a:effectLst/>
                <a:uLnTx/>
                <a:uFillTx/>
                <a:latin typeface="+mn-lt"/>
                <a:ea typeface="+mn-ea"/>
              </a:rPr>
              <a:t>It is evident that </a:t>
            </a:r>
            <a:r>
              <a:rPr kumimoji="0" lang="en-US" altLang="zh-CN" sz="2800" b="0" i="1" u="none" strike="noStrike" kern="0" cap="none" spc="0" normalizeH="0" baseline="0" noProof="0" dirty="0" smtClean="0">
                <a:ln>
                  <a:noFill/>
                </a:ln>
                <a:solidFill>
                  <a:schemeClr val="tx1"/>
                </a:solidFill>
                <a:effectLst/>
                <a:uLnTx/>
                <a:uFillTx/>
                <a:latin typeface="+mn-lt"/>
                <a:ea typeface="+mn-ea"/>
              </a:rPr>
              <a:t>l</a:t>
            </a:r>
            <a:r>
              <a:rPr kumimoji="0" lang="en-US" altLang="zh-CN" sz="2800" b="0" i="0" u="none" strike="noStrike" kern="0" cap="none" spc="0" normalizeH="0" baseline="0" noProof="0" dirty="0" smtClean="0">
                <a:ln>
                  <a:noFill/>
                </a:ln>
                <a:solidFill>
                  <a:schemeClr val="tx1"/>
                </a:solidFill>
                <a:effectLst/>
                <a:uLnTx/>
                <a:uFillTx/>
                <a:latin typeface="+mn-lt"/>
                <a:ea typeface="+mn-ea"/>
              </a:rPr>
              <a:t> lies in the range</a:t>
            </a: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itchFamily="2" charset="2"/>
              <a:buNone/>
              <a:tabLst/>
              <a:defRPr/>
            </a:pPr>
            <a:r>
              <a:rPr kumimoji="0" lang="en-US" altLang="zh-CN" sz="2800" b="0" i="0" u="none" strike="noStrike" kern="0" cap="none" spc="0" normalizeH="0" baseline="0" noProof="0" dirty="0" smtClean="0">
                <a:ln>
                  <a:noFill/>
                </a:ln>
                <a:solidFill>
                  <a:schemeClr val="tx1"/>
                </a:solidFill>
                <a:effectLst/>
                <a:uLnTx/>
                <a:uFillTx/>
                <a:latin typeface="+mn-lt"/>
                <a:ea typeface="+mn-ea"/>
              </a:rPr>
              <a:t>              </a:t>
            </a:r>
            <a:r>
              <a:rPr kumimoji="0" lang="en-US" altLang="zh-CN" sz="2800" b="0" i="1" u="none" strike="noStrike" kern="0" cap="none" spc="0" normalizeH="0" baseline="0" noProof="0" dirty="0" err="1" smtClean="0">
                <a:ln>
                  <a:noFill/>
                </a:ln>
                <a:solidFill>
                  <a:schemeClr val="tx1"/>
                </a:solidFill>
                <a:effectLst/>
                <a:uLnTx/>
                <a:uFillTx/>
                <a:latin typeface="+mn-lt"/>
                <a:ea typeface="+mn-ea"/>
              </a:rPr>
              <a:t>L</a:t>
            </a:r>
            <a:r>
              <a:rPr kumimoji="0" lang="en-US" altLang="zh-CN" sz="2800" b="0" i="0" u="none" strike="noStrike" kern="0" cap="none" spc="0" normalizeH="0" baseline="-25000" noProof="0" dirty="0" err="1" smtClean="0">
                <a:ln>
                  <a:noFill/>
                </a:ln>
                <a:solidFill>
                  <a:schemeClr val="tx1"/>
                </a:solidFill>
                <a:effectLst/>
                <a:uLnTx/>
                <a:uFillTx/>
                <a:latin typeface="+mn-lt"/>
                <a:ea typeface="+mn-ea"/>
              </a:rPr>
              <a:t>min</a:t>
            </a:r>
            <a:r>
              <a:rPr kumimoji="0" lang="en-US" altLang="zh-CN" sz="2800" b="0" i="0" u="none" strike="noStrike" kern="0" cap="none" spc="0" normalizeH="0" baseline="0" noProof="0" dirty="0" smtClean="0">
                <a:ln>
                  <a:noFill/>
                </a:ln>
                <a:solidFill>
                  <a:schemeClr val="tx1"/>
                </a:solidFill>
                <a:effectLst/>
                <a:uLnTx/>
                <a:uFillTx/>
                <a:latin typeface="+mn-lt"/>
                <a:ea typeface="+mn-ea"/>
              </a:rPr>
              <a:t> </a:t>
            </a:r>
            <a:r>
              <a:rPr kumimoji="0" lang="en-US" altLang="zh-CN" sz="2800" b="0" i="0" u="none" strike="noStrike" kern="0" cap="none" spc="0" normalizeH="0" baseline="0" noProof="0" dirty="0" smtClean="0">
                <a:ln>
                  <a:noFill/>
                </a:ln>
                <a:solidFill>
                  <a:schemeClr val="tx1"/>
                </a:solidFill>
                <a:effectLst/>
                <a:uLnTx/>
                <a:uFillTx/>
                <a:latin typeface="+mn-lt"/>
                <a:ea typeface="+mn-ea"/>
                <a:cs typeface="Times New Roman" pitchFamily="18" charset="0"/>
              </a:rPr>
              <a:t>≤ </a:t>
            </a:r>
            <a:r>
              <a:rPr kumimoji="0" lang="en-US" altLang="zh-CN" sz="2800" b="0" i="1" u="none" strike="noStrike" kern="0" cap="none" spc="0" normalizeH="0" baseline="0" noProof="0" dirty="0" smtClean="0">
                <a:ln>
                  <a:noFill/>
                </a:ln>
                <a:solidFill>
                  <a:schemeClr val="tx1"/>
                </a:solidFill>
                <a:effectLst/>
                <a:uLnTx/>
                <a:uFillTx/>
                <a:latin typeface="+mn-lt"/>
                <a:ea typeface="+mn-ea"/>
              </a:rPr>
              <a:t>l</a:t>
            </a:r>
            <a:r>
              <a:rPr kumimoji="0" lang="en-US" altLang="zh-CN" sz="2800" b="0" i="0" u="none" strike="noStrike" kern="0" cap="none" spc="0" normalizeH="0" baseline="0" noProof="0" dirty="0" smtClean="0">
                <a:ln>
                  <a:noFill/>
                </a:ln>
                <a:solidFill>
                  <a:schemeClr val="tx1"/>
                </a:solidFill>
                <a:effectLst/>
                <a:uLnTx/>
                <a:uFillTx/>
                <a:latin typeface="+mn-lt"/>
                <a:ea typeface="+mn-ea"/>
              </a:rPr>
              <a:t> </a:t>
            </a:r>
            <a:r>
              <a:rPr kumimoji="0" lang="en-US" altLang="zh-CN" sz="2800" b="0" i="0" u="none" strike="noStrike" kern="0" cap="none" spc="0" normalizeH="0" baseline="0" noProof="0" dirty="0" smtClean="0">
                <a:ln>
                  <a:noFill/>
                </a:ln>
                <a:solidFill>
                  <a:schemeClr val="tx1"/>
                </a:solidFill>
                <a:effectLst/>
                <a:uLnTx/>
                <a:uFillTx/>
                <a:latin typeface="+mn-lt"/>
                <a:ea typeface="+mn-ea"/>
                <a:cs typeface="Times New Roman" pitchFamily="18" charset="0"/>
              </a:rPr>
              <a:t>≤ </a:t>
            </a:r>
            <a:r>
              <a:rPr kumimoji="0" lang="en-US" altLang="zh-CN" sz="2800" b="0" i="1" u="none" strike="noStrike" kern="0" cap="none" spc="0" normalizeH="0" baseline="0" noProof="0" dirty="0" err="1" smtClean="0">
                <a:ln>
                  <a:noFill/>
                </a:ln>
                <a:solidFill>
                  <a:schemeClr val="tx1"/>
                </a:solidFill>
                <a:effectLst/>
                <a:uLnTx/>
                <a:uFillTx/>
                <a:latin typeface="+mn-lt"/>
                <a:ea typeface="+mn-ea"/>
              </a:rPr>
              <a:t>L</a:t>
            </a:r>
            <a:r>
              <a:rPr kumimoji="0" lang="en-US" altLang="zh-CN" sz="2800" b="0" i="0" u="none" strike="noStrike" kern="0" cap="none" spc="0" normalizeH="0" baseline="-25000" noProof="0" dirty="0" err="1" smtClean="0">
                <a:ln>
                  <a:noFill/>
                </a:ln>
                <a:solidFill>
                  <a:schemeClr val="tx1"/>
                </a:solidFill>
                <a:effectLst/>
                <a:uLnTx/>
                <a:uFillTx/>
                <a:latin typeface="+mn-lt"/>
                <a:ea typeface="+mn-ea"/>
              </a:rPr>
              <a:t>max</a:t>
            </a:r>
            <a:r>
              <a:rPr kumimoji="0" lang="en-US" altLang="zh-CN" sz="2800" b="0" i="0" u="none" strike="noStrike" kern="0" cap="none" spc="0" normalizeH="0" baseline="0" noProof="0" dirty="0" smtClean="0">
                <a:ln>
                  <a:noFill/>
                </a:ln>
                <a:solidFill>
                  <a:schemeClr val="tx1"/>
                </a:solidFill>
                <a:effectLst/>
                <a:uLnTx/>
                <a:uFillTx/>
                <a:latin typeface="+mn-lt"/>
                <a:ea typeface="+mn-ea"/>
              </a:rPr>
              <a:t> </a:t>
            </a: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itchFamily="2" charset="2"/>
              <a:buChar char="n"/>
              <a:tabLst/>
              <a:defRPr/>
            </a:pPr>
            <a:r>
              <a:rPr kumimoji="0" lang="en-US" altLang="zh-CN" sz="2800" b="0" i="0" u="none" strike="noStrike" kern="0" cap="none" spc="0" normalizeH="0" baseline="0" noProof="0" dirty="0" smtClean="0">
                <a:ln>
                  <a:noFill/>
                </a:ln>
                <a:solidFill>
                  <a:schemeClr val="tx1"/>
                </a:solidFill>
                <a:effectLst/>
                <a:uLnTx/>
                <a:uFillTx/>
                <a:latin typeface="+mn-lt"/>
                <a:ea typeface="+mn-ea"/>
              </a:rPr>
              <a:t>The requirement on </a:t>
            </a:r>
            <a:r>
              <a:rPr kumimoji="0" lang="en-US" altLang="zh-CN" sz="2800" b="0" i="1" u="none" strike="noStrike" kern="0" cap="none" spc="0" normalizeH="0" baseline="0" noProof="0" dirty="0" err="1" smtClean="0">
                <a:ln>
                  <a:noFill/>
                </a:ln>
                <a:solidFill>
                  <a:schemeClr val="tx1"/>
                </a:solidFill>
                <a:effectLst/>
                <a:uLnTx/>
                <a:uFillTx/>
                <a:latin typeface="+mn-lt"/>
                <a:ea typeface="+mn-ea"/>
              </a:rPr>
              <a:t>L</a:t>
            </a:r>
            <a:r>
              <a:rPr kumimoji="0" lang="en-US" altLang="zh-CN" sz="2800" b="0" i="0" u="none" strike="noStrike" kern="0" cap="none" spc="0" normalizeH="0" baseline="-25000" noProof="0" dirty="0" err="1" smtClean="0">
                <a:ln>
                  <a:noFill/>
                </a:ln>
                <a:solidFill>
                  <a:schemeClr val="tx1"/>
                </a:solidFill>
                <a:effectLst/>
                <a:uLnTx/>
                <a:uFillTx/>
                <a:latin typeface="+mn-lt"/>
                <a:ea typeface="+mn-ea"/>
              </a:rPr>
              <a:t>min</a:t>
            </a:r>
            <a:r>
              <a:rPr kumimoji="0" lang="en-US" altLang="zh-CN" sz="2800" b="0" i="0" u="none" strike="noStrike" kern="0" cap="none" spc="0" normalizeH="0" baseline="0" noProof="0" dirty="0" smtClean="0">
                <a:ln>
                  <a:noFill/>
                </a:ln>
                <a:solidFill>
                  <a:schemeClr val="tx1"/>
                </a:solidFill>
                <a:effectLst/>
                <a:uLnTx/>
                <a:uFillTx/>
                <a:latin typeface="+mn-lt"/>
                <a:ea typeface="+mn-ea"/>
              </a:rPr>
              <a:t> is that it be positive, and on </a:t>
            </a:r>
            <a:r>
              <a:rPr kumimoji="0" lang="en-US" altLang="zh-CN" sz="2800" b="0" i="1" u="none" strike="noStrike" kern="0" cap="none" spc="0" normalizeH="0" baseline="0" noProof="0" dirty="0" err="1" smtClean="0">
                <a:ln>
                  <a:noFill/>
                </a:ln>
                <a:solidFill>
                  <a:schemeClr val="tx1"/>
                </a:solidFill>
                <a:effectLst/>
                <a:uLnTx/>
                <a:uFillTx/>
                <a:latin typeface="+mn-lt"/>
                <a:ea typeface="+mn-ea"/>
              </a:rPr>
              <a:t>L</a:t>
            </a:r>
            <a:r>
              <a:rPr kumimoji="0" lang="en-US" altLang="zh-CN" sz="2800" b="0" i="0" u="none" strike="noStrike" kern="0" cap="none" spc="0" normalizeH="0" baseline="-25000" noProof="0" dirty="0" err="1" smtClean="0">
                <a:ln>
                  <a:noFill/>
                </a:ln>
                <a:solidFill>
                  <a:schemeClr val="tx1"/>
                </a:solidFill>
                <a:effectLst/>
                <a:uLnTx/>
                <a:uFillTx/>
                <a:latin typeface="+mn-lt"/>
                <a:ea typeface="+mn-ea"/>
              </a:rPr>
              <a:t>max</a:t>
            </a:r>
            <a:r>
              <a:rPr kumimoji="0" lang="en-US" altLang="zh-CN" sz="2800" b="0" i="0" u="none" strike="noStrike" kern="0" cap="none" spc="0" normalizeH="0" baseline="0" noProof="0" dirty="0" smtClean="0">
                <a:ln>
                  <a:noFill/>
                </a:ln>
                <a:solidFill>
                  <a:schemeClr val="tx1"/>
                </a:solidFill>
                <a:effectLst/>
                <a:uLnTx/>
                <a:uFillTx/>
                <a:latin typeface="+mn-lt"/>
                <a:ea typeface="+mn-ea"/>
              </a:rPr>
              <a:t> that it be finite.</a:t>
            </a:r>
            <a:endParaRPr kumimoji="0" lang="en-US" altLang="zh-CN" sz="2800" b="0" i="0" u="none" strike="noStrike" kern="0" cap="none" spc="0" normalizeH="0" baseline="0" noProof="0" dirty="0">
              <a:ln>
                <a:noFill/>
              </a:ln>
              <a:solidFill>
                <a:schemeClr val="tx1"/>
              </a:solidFill>
              <a:effectLst/>
              <a:uLnTx/>
              <a:uFillTx/>
              <a:latin typeface="+mn-lt"/>
              <a:ea typeface="+mn-ea"/>
            </a:endParaRPr>
          </a:p>
        </p:txBody>
      </p:sp>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37</a:t>
            </a:fld>
            <a:endParaRPr lang="en-US" altLang="zh-CN"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sz="4000" dirty="0"/>
          </a:p>
        </p:txBody>
      </p:sp>
      <p:sp>
        <p:nvSpPr>
          <p:cNvPr id="6" name="Rectangle 3"/>
          <p:cNvSpPr txBox="1">
            <a:spLocks noChangeArrowheads="1"/>
          </p:cNvSpPr>
          <p:nvPr/>
        </p:nvSpPr>
        <p:spPr bwMode="auto">
          <a:xfrm>
            <a:off x="457200" y="2132856"/>
            <a:ext cx="8229600" cy="41155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folHlink"/>
              </a:buClr>
              <a:buSzPct val="60000"/>
              <a:buFont typeface="Wingdings" pitchFamily="2" charset="2"/>
              <a:buChar char="n"/>
              <a:tabLst/>
              <a:defRPr/>
            </a:pPr>
            <a:r>
              <a:rPr kumimoji="0" lang="en-US" altLang="zh-CN" sz="3200" b="0" i="0" u="none" strike="noStrike" kern="0" cap="none" spc="0" normalizeH="0" baseline="0" noProof="0" dirty="0" smtClean="0">
                <a:ln>
                  <a:noFill/>
                </a:ln>
                <a:solidFill>
                  <a:schemeClr val="tx1"/>
                </a:solidFill>
                <a:effectLst/>
                <a:uLnTx/>
                <a:uFillTx/>
                <a:latin typeface="+mn-lt"/>
                <a:ea typeface="+mn-ea"/>
                <a:cs typeface="+mn-cs"/>
              </a:rPr>
              <a:t>Gray scale</a:t>
            </a: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itchFamily="2" charset="2"/>
              <a:buChar char="n"/>
              <a:tabLst/>
              <a:defRPr/>
            </a:pPr>
            <a:r>
              <a:rPr kumimoji="0" lang="en-US" altLang="zh-CN" sz="2800" b="0" i="0" u="none" strike="noStrike" kern="0" cap="none" spc="0" normalizeH="0" baseline="0" noProof="0" dirty="0" smtClean="0">
                <a:ln>
                  <a:noFill/>
                </a:ln>
                <a:solidFill>
                  <a:schemeClr val="tx1"/>
                </a:solidFill>
                <a:effectLst/>
                <a:uLnTx/>
                <a:uFillTx/>
                <a:latin typeface="+mn-lt"/>
                <a:ea typeface="+mn-ea"/>
              </a:rPr>
              <a:t>The interval [</a:t>
            </a:r>
            <a:r>
              <a:rPr kumimoji="0" lang="en-US" altLang="zh-CN" sz="2800" b="0" i="1" u="none" strike="noStrike" kern="0" cap="none" spc="0" normalizeH="0" baseline="0" noProof="0" dirty="0" err="1" smtClean="0">
                <a:ln>
                  <a:noFill/>
                </a:ln>
                <a:solidFill>
                  <a:schemeClr val="tx1"/>
                </a:solidFill>
                <a:effectLst/>
                <a:uLnTx/>
                <a:uFillTx/>
                <a:latin typeface="+mn-lt"/>
                <a:ea typeface="+mn-ea"/>
              </a:rPr>
              <a:t>L</a:t>
            </a:r>
            <a:r>
              <a:rPr kumimoji="0" lang="en-US" altLang="zh-CN" sz="2800" b="0" i="0" u="none" strike="noStrike" kern="0" cap="none" spc="0" normalizeH="0" baseline="-25000" noProof="0" dirty="0" err="1" smtClean="0">
                <a:ln>
                  <a:noFill/>
                </a:ln>
                <a:solidFill>
                  <a:schemeClr val="tx1"/>
                </a:solidFill>
                <a:effectLst/>
                <a:uLnTx/>
                <a:uFillTx/>
                <a:latin typeface="+mn-lt"/>
                <a:ea typeface="+mn-ea"/>
              </a:rPr>
              <a:t>min</a:t>
            </a:r>
            <a:r>
              <a:rPr kumimoji="0" lang="en-US" altLang="zh-CN" sz="2800" b="0" i="0" u="none" strike="noStrike" kern="0" cap="none" spc="0" normalizeH="0" baseline="0" noProof="0" dirty="0" smtClean="0">
                <a:ln>
                  <a:noFill/>
                </a:ln>
                <a:solidFill>
                  <a:schemeClr val="tx1"/>
                </a:solidFill>
                <a:effectLst/>
                <a:uLnTx/>
                <a:uFillTx/>
                <a:latin typeface="+mn-lt"/>
                <a:ea typeface="+mn-ea"/>
                <a:cs typeface="Times New Roman" pitchFamily="18" charset="0"/>
              </a:rPr>
              <a:t>, </a:t>
            </a:r>
            <a:r>
              <a:rPr kumimoji="0" lang="en-US" altLang="zh-CN" sz="2800" b="0" i="1" u="none" strike="noStrike" kern="0" cap="none" spc="0" normalizeH="0" baseline="0" noProof="0" dirty="0" err="1" smtClean="0">
                <a:ln>
                  <a:noFill/>
                </a:ln>
                <a:solidFill>
                  <a:schemeClr val="tx1"/>
                </a:solidFill>
                <a:effectLst/>
                <a:uLnTx/>
                <a:uFillTx/>
                <a:latin typeface="+mn-lt"/>
                <a:ea typeface="+mn-ea"/>
              </a:rPr>
              <a:t>L</a:t>
            </a:r>
            <a:r>
              <a:rPr kumimoji="0" lang="en-US" altLang="zh-CN" sz="2800" b="0" i="0" u="none" strike="noStrike" kern="0" cap="none" spc="0" normalizeH="0" baseline="-25000" noProof="0" dirty="0" err="1" smtClean="0">
                <a:ln>
                  <a:noFill/>
                </a:ln>
                <a:solidFill>
                  <a:schemeClr val="tx1"/>
                </a:solidFill>
                <a:effectLst/>
                <a:uLnTx/>
                <a:uFillTx/>
                <a:latin typeface="+mn-lt"/>
                <a:ea typeface="+mn-ea"/>
              </a:rPr>
              <a:t>max</a:t>
            </a:r>
            <a:r>
              <a:rPr kumimoji="0" lang="en-US" altLang="zh-CN" sz="2800" b="0" i="0" u="none" strike="noStrike" kern="0" cap="none" spc="0" normalizeH="0" baseline="0" noProof="0" dirty="0" smtClean="0">
                <a:ln>
                  <a:noFill/>
                </a:ln>
                <a:solidFill>
                  <a:schemeClr val="tx1"/>
                </a:solidFill>
                <a:effectLst/>
                <a:uLnTx/>
                <a:uFillTx/>
                <a:latin typeface="+mn-lt"/>
                <a:ea typeface="+mn-ea"/>
              </a:rPr>
              <a:t>] is called </a:t>
            </a:r>
            <a:r>
              <a:rPr kumimoji="0" lang="en-US" altLang="zh-CN" sz="2800" i="1" u="none" strike="noStrike" kern="0" cap="none" spc="0" normalizeH="0" baseline="0" noProof="0" dirty="0" smtClean="0">
                <a:ln>
                  <a:noFill/>
                </a:ln>
                <a:solidFill>
                  <a:schemeClr val="tx1"/>
                </a:solidFill>
                <a:effectLst/>
                <a:uLnTx/>
                <a:uFillTx/>
                <a:latin typeface="+mn-lt"/>
                <a:ea typeface="+mn-ea"/>
              </a:rPr>
              <a:t>gray scale</a:t>
            </a:r>
            <a:r>
              <a:rPr kumimoji="0" lang="en-US" altLang="zh-CN" sz="2800" b="0" i="0" u="none" strike="noStrike" kern="0" cap="none" spc="0" normalizeH="0" baseline="0" noProof="0" dirty="0" smtClean="0">
                <a:ln>
                  <a:noFill/>
                </a:ln>
                <a:solidFill>
                  <a:schemeClr val="tx1"/>
                </a:solidFill>
                <a:effectLst/>
                <a:uLnTx/>
                <a:uFillTx/>
                <a:latin typeface="+mn-lt"/>
                <a:ea typeface="+mn-ea"/>
              </a:rPr>
              <a:t>.</a:t>
            </a: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itchFamily="2" charset="2"/>
              <a:buChar char="n"/>
              <a:tabLst/>
              <a:defRPr/>
            </a:pPr>
            <a:r>
              <a:rPr kumimoji="0" lang="en-US" altLang="zh-CN" sz="2800" b="0" i="0" u="none" strike="noStrike" kern="0" cap="none" spc="0" normalizeH="0" baseline="0" noProof="0" dirty="0" smtClean="0">
                <a:ln>
                  <a:noFill/>
                </a:ln>
                <a:solidFill>
                  <a:schemeClr val="tx1"/>
                </a:solidFill>
                <a:effectLst/>
                <a:uLnTx/>
                <a:uFillTx/>
                <a:latin typeface="+mn-lt"/>
                <a:ea typeface="+mn-ea"/>
              </a:rPr>
              <a:t>It is common to shift this interval numerically to the interval [0, </a:t>
            </a:r>
            <a:r>
              <a:rPr kumimoji="0" lang="en-US" altLang="zh-CN" sz="2800" b="0" i="1" u="none" strike="noStrike" kern="0" cap="none" spc="0" normalizeH="0" baseline="0" noProof="0" dirty="0" smtClean="0">
                <a:ln>
                  <a:noFill/>
                </a:ln>
                <a:solidFill>
                  <a:schemeClr val="tx1"/>
                </a:solidFill>
                <a:effectLst/>
                <a:uLnTx/>
                <a:uFillTx/>
                <a:latin typeface="+mn-lt"/>
                <a:ea typeface="+mn-ea"/>
              </a:rPr>
              <a:t>L</a:t>
            </a:r>
            <a:r>
              <a:rPr kumimoji="0" lang="en-US" altLang="zh-CN" sz="2800" b="0" i="0" u="none" strike="noStrike" kern="0" cap="none" spc="0" normalizeH="0" baseline="0" noProof="0" dirty="0" smtClean="0">
                <a:ln>
                  <a:noFill/>
                </a:ln>
                <a:solidFill>
                  <a:schemeClr val="tx1"/>
                </a:solidFill>
                <a:effectLst/>
                <a:uLnTx/>
                <a:uFillTx/>
                <a:latin typeface="+mn-lt"/>
                <a:ea typeface="+mn-ea"/>
                <a:cs typeface="Times New Roman" pitchFamily="18" charset="0"/>
              </a:rPr>
              <a:t>–1</a:t>
            </a:r>
            <a:r>
              <a:rPr kumimoji="0" lang="en-US" altLang="zh-CN" sz="2800" b="0" i="0" u="none" strike="noStrike" kern="0" cap="none" spc="0" normalizeH="0" baseline="0" noProof="0" dirty="0" smtClean="0">
                <a:ln>
                  <a:noFill/>
                </a:ln>
                <a:solidFill>
                  <a:schemeClr val="tx1"/>
                </a:solidFill>
                <a:effectLst/>
                <a:uLnTx/>
                <a:uFillTx/>
                <a:latin typeface="+mn-lt"/>
                <a:ea typeface="+mn-ea"/>
              </a:rPr>
              <a:t>].</a:t>
            </a: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itchFamily="2" charset="2"/>
              <a:buChar char="n"/>
              <a:tabLst/>
              <a:defRPr/>
            </a:pPr>
            <a:r>
              <a:rPr kumimoji="0" lang="en-US" altLang="zh-CN" sz="2800" b="0" i="1" u="none" strike="noStrike" kern="0" cap="none" spc="0" normalizeH="0" baseline="0" noProof="0" dirty="0" smtClean="0">
                <a:ln>
                  <a:noFill/>
                </a:ln>
                <a:solidFill>
                  <a:schemeClr val="tx1"/>
                </a:solidFill>
                <a:effectLst/>
                <a:uLnTx/>
                <a:uFillTx/>
                <a:latin typeface="+mn-lt"/>
                <a:ea typeface="+mn-ea"/>
              </a:rPr>
              <a:t>l</a:t>
            </a:r>
            <a:r>
              <a:rPr kumimoji="0" lang="en-US" altLang="zh-CN" sz="2800" b="0" i="0" u="none" strike="noStrike" kern="0" cap="none" spc="0" normalizeH="0" baseline="0" noProof="0" dirty="0" smtClean="0">
                <a:ln>
                  <a:noFill/>
                </a:ln>
                <a:solidFill>
                  <a:schemeClr val="tx1"/>
                </a:solidFill>
                <a:effectLst/>
                <a:uLnTx/>
                <a:uFillTx/>
                <a:latin typeface="+mn-lt"/>
                <a:ea typeface="+mn-ea"/>
              </a:rPr>
              <a:t> = 0 is considered black;</a:t>
            </a:r>
          </a:p>
          <a:p>
            <a:pPr marL="742950" marR="0" lvl="1" indent="-285750" algn="l" defTabSz="914400" rtl="0" eaLnBrk="0" fontAlgn="base" latinLnBrk="0" hangingPunct="0">
              <a:lnSpc>
                <a:spcPct val="100000"/>
              </a:lnSpc>
              <a:spcBef>
                <a:spcPct val="20000"/>
              </a:spcBef>
              <a:spcAft>
                <a:spcPct val="0"/>
              </a:spcAft>
              <a:buClr>
                <a:schemeClr val="hlink"/>
              </a:buClr>
              <a:buSzPct val="55000"/>
              <a:buFont typeface="Wingdings" pitchFamily="2" charset="2"/>
              <a:buChar char="n"/>
              <a:tabLst/>
              <a:defRPr/>
            </a:pPr>
            <a:r>
              <a:rPr kumimoji="0" lang="en-US" altLang="zh-CN" sz="2800" b="0" i="1" u="none" strike="noStrike" kern="0" cap="none" spc="0" normalizeH="0" baseline="0" noProof="0" dirty="0" smtClean="0">
                <a:ln>
                  <a:noFill/>
                </a:ln>
                <a:solidFill>
                  <a:schemeClr val="tx1"/>
                </a:solidFill>
                <a:effectLst/>
                <a:uLnTx/>
                <a:uFillTx/>
                <a:latin typeface="+mn-lt"/>
                <a:ea typeface="+mn-ea"/>
              </a:rPr>
              <a:t>l</a:t>
            </a:r>
            <a:r>
              <a:rPr kumimoji="0" lang="en-US" altLang="zh-CN" sz="2800" b="0" i="0" u="none" strike="noStrike" kern="0" cap="none" spc="0" normalizeH="0" baseline="0" noProof="0" dirty="0" smtClean="0">
                <a:ln>
                  <a:noFill/>
                </a:ln>
                <a:solidFill>
                  <a:schemeClr val="tx1"/>
                </a:solidFill>
                <a:effectLst/>
                <a:uLnTx/>
                <a:uFillTx/>
                <a:latin typeface="+mn-lt"/>
                <a:ea typeface="+mn-ea"/>
              </a:rPr>
              <a:t> = </a:t>
            </a:r>
            <a:r>
              <a:rPr kumimoji="0" lang="en-US" altLang="zh-CN" sz="2800" b="0" i="1" u="none" strike="noStrike" kern="0" cap="none" spc="0" normalizeH="0" baseline="0" noProof="0" dirty="0" smtClean="0">
                <a:ln>
                  <a:noFill/>
                </a:ln>
                <a:solidFill>
                  <a:schemeClr val="tx1"/>
                </a:solidFill>
                <a:effectLst/>
                <a:uLnTx/>
                <a:uFillTx/>
                <a:latin typeface="+mn-lt"/>
                <a:ea typeface="+mn-ea"/>
              </a:rPr>
              <a:t>L</a:t>
            </a:r>
            <a:r>
              <a:rPr kumimoji="0" lang="en-US" altLang="zh-CN" sz="2800" b="0" i="0" u="none" strike="noStrike" kern="0" cap="none" spc="0" normalizeH="0" baseline="0" noProof="0" dirty="0" smtClean="0">
                <a:ln>
                  <a:noFill/>
                </a:ln>
                <a:solidFill>
                  <a:schemeClr val="tx1"/>
                </a:solidFill>
                <a:effectLst/>
                <a:uLnTx/>
                <a:uFillTx/>
                <a:latin typeface="+mn-lt"/>
                <a:ea typeface="+mn-ea"/>
                <a:cs typeface="Times New Roman" pitchFamily="18" charset="0"/>
              </a:rPr>
              <a:t>–1 is considered white.</a:t>
            </a:r>
            <a:endParaRPr kumimoji="0" lang="en-US" altLang="zh-CN" sz="2800" b="0" i="0" u="none" strike="noStrike" kern="0" cap="none" spc="0" normalizeH="0" baseline="0" noProof="0" dirty="0">
              <a:ln>
                <a:noFill/>
              </a:ln>
              <a:solidFill>
                <a:schemeClr val="tx1"/>
              </a:solidFill>
              <a:effectLst/>
              <a:uLnTx/>
              <a:uFillTx/>
              <a:latin typeface="+mn-lt"/>
              <a:ea typeface="+mn-ea"/>
              <a:cs typeface="Times New Roman" pitchFamily="18" charset="0"/>
            </a:endParaRP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38</a:t>
            </a:fld>
            <a:endParaRPr lang="en-US" altLang="zh-C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457200" y="1997471"/>
            <a:ext cx="8345488" cy="4887913"/>
          </a:xfrm>
          <a:noFill/>
        </p:spPr>
        <p:txBody>
          <a:bodyPr/>
          <a:lstStyle/>
          <a:p>
            <a:pPr eaLnBrk="1" hangingPunct="1"/>
            <a:r>
              <a:rPr lang="en-US" altLang="zh-CN" dirty="0" smtClean="0">
                <a:ea typeface="宋体" charset="-122"/>
              </a:rPr>
              <a:t>Incoming energy lands on a sensor material responsive to that type of energy and this generates a continuous voltage</a:t>
            </a:r>
          </a:p>
          <a:p>
            <a:pPr eaLnBrk="1" hangingPunct="1"/>
            <a:r>
              <a:rPr lang="en-US" altLang="zh-CN" dirty="0" smtClean="0">
                <a:ea typeface="宋体" charset="-122"/>
              </a:rPr>
              <a:t>To create a digital image, we need to convert the continuous sensed data into digital form.</a:t>
            </a:r>
          </a:p>
          <a:p>
            <a:pPr eaLnBrk="1" hangingPunct="1"/>
            <a:r>
              <a:rPr lang="en-US" altLang="zh-TW" dirty="0" smtClean="0"/>
              <a:t>Why? Limited representation power in digital computers</a:t>
            </a:r>
          </a:p>
        </p:txBody>
      </p:sp>
      <p:sp>
        <p:nvSpPr>
          <p:cNvPr id="4" name="标题 3"/>
          <p:cNvSpPr>
            <a:spLocks noGrp="1"/>
          </p:cNvSpPr>
          <p:nvPr>
            <p:ph type="title"/>
          </p:nvPr>
        </p:nvSpPr>
        <p:spPr/>
        <p:txBody>
          <a:bodyPr/>
          <a:lstStyle/>
          <a:p>
            <a:r>
              <a:rPr lang="en-US" altLang="zh-CN" sz="4000" dirty="0" smtClean="0"/>
              <a:t>2.4 image sampling and quantization</a:t>
            </a:r>
            <a:endParaRPr lang="zh-CN" altLang="en-US" sz="4000" dirty="0"/>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39</a:t>
            </a:fld>
            <a:endParaRPr lang="en-US" altLang="zh-C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altLang="zh-CN" dirty="0" smtClean="0"/>
              <a:t>Structure of the Human eye</a:t>
            </a:r>
          </a:p>
        </p:txBody>
      </p:sp>
      <p:sp>
        <p:nvSpPr>
          <p:cNvPr id="36866" name="Rectangle 3"/>
          <p:cNvSpPr>
            <a:spLocks noGrp="1" noChangeArrowheads="1"/>
          </p:cNvSpPr>
          <p:nvPr>
            <p:ph idx="1"/>
          </p:nvPr>
        </p:nvSpPr>
        <p:spPr/>
        <p:txBody>
          <a:bodyPr/>
          <a:lstStyle/>
          <a:p>
            <a:pPr eaLnBrk="1" hangingPunct="1"/>
            <a:endParaRPr lang="zh-CN" altLang="en-US" dirty="0" smtClean="0"/>
          </a:p>
        </p:txBody>
      </p:sp>
      <p:pic>
        <p:nvPicPr>
          <p:cNvPr id="14338" name="Picture 2"/>
          <p:cNvPicPr>
            <a:picLocks noChangeAspect="1" noChangeArrowheads="1"/>
          </p:cNvPicPr>
          <p:nvPr/>
        </p:nvPicPr>
        <p:blipFill>
          <a:blip r:embed="rId2" cstate="print"/>
          <a:srcRect/>
          <a:stretch>
            <a:fillRect/>
          </a:stretch>
        </p:blipFill>
        <p:spPr bwMode="auto">
          <a:xfrm>
            <a:off x="3404378" y="1844824"/>
            <a:ext cx="4551998" cy="4817745"/>
          </a:xfrm>
          <a:prstGeom prst="rect">
            <a:avLst/>
          </a:prstGeom>
          <a:noFill/>
          <a:ln w="9525">
            <a:noFill/>
            <a:miter lim="800000"/>
            <a:headEnd/>
            <a:tailEnd/>
          </a:ln>
        </p:spPr>
      </p:pic>
      <p:sp>
        <p:nvSpPr>
          <p:cNvPr id="7" name="矩形 6"/>
          <p:cNvSpPr/>
          <p:nvPr/>
        </p:nvSpPr>
        <p:spPr>
          <a:xfrm>
            <a:off x="899592" y="3501008"/>
            <a:ext cx="2337499" cy="461665"/>
          </a:xfrm>
          <a:prstGeom prst="rect">
            <a:avLst/>
          </a:prstGeom>
        </p:spPr>
        <p:txBody>
          <a:bodyPr wrap="none">
            <a:spAutoFit/>
          </a:bodyPr>
          <a:lstStyle/>
          <a:p>
            <a:r>
              <a:rPr lang="en-US" altLang="zh-CN" dirty="0" smtClean="0"/>
              <a:t>Diameter:20mm</a:t>
            </a:r>
            <a:endParaRPr lang="zh-CN" altLang="en-US" dirty="0"/>
          </a:p>
        </p:txBody>
      </p:sp>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4</a:t>
            </a:fld>
            <a:endParaRPr lang="en-US" altLang="zh-C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ChangeArrowheads="1"/>
          </p:cNvSpPr>
          <p:nvPr/>
        </p:nvSpPr>
        <p:spPr bwMode="auto">
          <a:xfrm>
            <a:off x="1295400" y="2362200"/>
            <a:ext cx="2057400" cy="990600"/>
          </a:xfrm>
          <a:prstGeom prst="rect">
            <a:avLst/>
          </a:prstGeom>
          <a:noFill/>
          <a:ln w="9525">
            <a:solidFill>
              <a:schemeClr val="tx1"/>
            </a:solidFill>
            <a:miter lim="800000"/>
            <a:headEnd/>
            <a:tailEnd/>
          </a:ln>
          <a:effectLst/>
        </p:spPr>
        <p:txBody>
          <a:bodyPr wrap="none" anchor="ctr"/>
          <a:lstStyle/>
          <a:p>
            <a:pPr algn="ctr"/>
            <a:r>
              <a:rPr lang="en-US" altLang="zh-TW"/>
              <a:t>continuous</a:t>
            </a:r>
          </a:p>
          <a:p>
            <a:pPr algn="ctr"/>
            <a:r>
              <a:rPr lang="en-US" altLang="zh-TW"/>
              <a:t>data</a:t>
            </a:r>
          </a:p>
        </p:txBody>
      </p:sp>
      <p:sp>
        <p:nvSpPr>
          <p:cNvPr id="3077" name="Rectangle 5"/>
          <p:cNvSpPr>
            <a:spLocks noChangeArrowheads="1"/>
          </p:cNvSpPr>
          <p:nvPr/>
        </p:nvSpPr>
        <p:spPr bwMode="auto">
          <a:xfrm>
            <a:off x="5486400" y="2362200"/>
            <a:ext cx="2057400" cy="990600"/>
          </a:xfrm>
          <a:prstGeom prst="rect">
            <a:avLst/>
          </a:prstGeom>
          <a:noFill/>
          <a:ln w="9525">
            <a:solidFill>
              <a:schemeClr val="tx1"/>
            </a:solidFill>
            <a:miter lim="800000"/>
            <a:headEnd/>
            <a:tailEnd/>
          </a:ln>
          <a:effectLst/>
        </p:spPr>
        <p:txBody>
          <a:bodyPr wrap="none" anchor="ctr"/>
          <a:lstStyle/>
          <a:p>
            <a:pPr algn="ctr"/>
            <a:r>
              <a:rPr lang="en-US" altLang="zh-TW"/>
              <a:t>digital</a:t>
            </a:r>
          </a:p>
          <a:p>
            <a:pPr algn="ctr"/>
            <a:r>
              <a:rPr lang="en-US" altLang="zh-TW"/>
              <a:t>data</a:t>
            </a:r>
          </a:p>
        </p:txBody>
      </p:sp>
      <p:sp>
        <p:nvSpPr>
          <p:cNvPr id="3078" name="Line 6"/>
          <p:cNvSpPr>
            <a:spLocks noChangeShapeType="1"/>
          </p:cNvSpPr>
          <p:nvPr/>
        </p:nvSpPr>
        <p:spPr bwMode="auto">
          <a:xfrm>
            <a:off x="3352800" y="2895600"/>
            <a:ext cx="2133600" cy="0"/>
          </a:xfrm>
          <a:prstGeom prst="line">
            <a:avLst/>
          </a:prstGeom>
          <a:noFill/>
          <a:ln w="9525">
            <a:solidFill>
              <a:schemeClr val="tx1"/>
            </a:solidFill>
            <a:miter lim="800000"/>
            <a:headEnd/>
            <a:tailEnd type="triangle" w="med" len="med"/>
          </a:ln>
          <a:effectLst/>
        </p:spPr>
        <p:txBody>
          <a:bodyPr wrap="none"/>
          <a:lstStyle/>
          <a:p>
            <a:endParaRPr lang="zh-CN" altLang="en-US"/>
          </a:p>
        </p:txBody>
      </p:sp>
      <p:sp>
        <p:nvSpPr>
          <p:cNvPr id="3079" name="Rectangle 7"/>
          <p:cNvSpPr>
            <a:spLocks noGrp="1" noChangeArrowheads="1"/>
          </p:cNvSpPr>
          <p:nvPr>
            <p:ph type="body" idx="1"/>
          </p:nvPr>
        </p:nvSpPr>
        <p:spPr>
          <a:xfrm>
            <a:off x="1182688" y="2017713"/>
            <a:ext cx="7772400" cy="4535487"/>
          </a:xfrm>
          <a:noFill/>
          <a:ln/>
        </p:spPr>
        <p:txBody>
          <a:bodyPr/>
          <a:lstStyle/>
          <a:p>
            <a:endParaRPr lang="en-US" altLang="zh-TW" dirty="0"/>
          </a:p>
          <a:p>
            <a:endParaRPr lang="en-US" altLang="zh-TW" dirty="0"/>
          </a:p>
          <a:p>
            <a:endParaRPr lang="en-US" altLang="zh-TW" dirty="0"/>
          </a:p>
          <a:p>
            <a:r>
              <a:rPr lang="en-US" altLang="zh-CN" dirty="0" smtClean="0">
                <a:ea typeface="宋体" charset="-122"/>
              </a:rPr>
              <a:t>Creating digital image involves two steps: sampling and quantization.</a:t>
            </a:r>
          </a:p>
          <a:p>
            <a:pPr lvl="1"/>
            <a:r>
              <a:rPr lang="en-US" altLang="zh-TW" dirty="0" smtClean="0">
                <a:solidFill>
                  <a:schemeClr val="hlink"/>
                </a:solidFill>
              </a:rPr>
              <a:t>Sampling</a:t>
            </a:r>
            <a:r>
              <a:rPr lang="en-US" altLang="zh-TW" dirty="0"/>
              <a:t>: </a:t>
            </a:r>
            <a:r>
              <a:rPr lang="en-IE" altLang="zh-CN" dirty="0" smtClean="0">
                <a:ea typeface="宋体" charset="-122"/>
              </a:rPr>
              <a:t>Digitizing the coordinate values is called sampling.</a:t>
            </a:r>
          </a:p>
          <a:p>
            <a:pPr lvl="1"/>
            <a:r>
              <a:rPr lang="en-US" altLang="zh-TW" dirty="0" smtClean="0">
                <a:solidFill>
                  <a:schemeClr val="hlink"/>
                </a:solidFill>
              </a:rPr>
              <a:t>Quantization</a:t>
            </a:r>
            <a:r>
              <a:rPr lang="en-US" altLang="zh-TW" dirty="0"/>
              <a:t>: </a:t>
            </a:r>
            <a:r>
              <a:rPr lang="en-IE" altLang="zh-CN" dirty="0" smtClean="0">
                <a:ea typeface="宋体" charset="-122"/>
              </a:rPr>
              <a:t> digitizing the amplitude values is called quantization</a:t>
            </a:r>
            <a:endParaRPr lang="en-US" altLang="zh-TW" dirty="0"/>
          </a:p>
        </p:txBody>
      </p:sp>
      <p:sp>
        <p:nvSpPr>
          <p:cNvPr id="3080" name="Text Box 8"/>
          <p:cNvSpPr txBox="1">
            <a:spLocks noChangeArrowheads="1"/>
          </p:cNvSpPr>
          <p:nvPr/>
        </p:nvSpPr>
        <p:spPr bwMode="auto">
          <a:xfrm>
            <a:off x="3832225" y="2433638"/>
            <a:ext cx="1436688" cy="457200"/>
          </a:xfrm>
          <a:prstGeom prst="rect">
            <a:avLst/>
          </a:prstGeom>
          <a:noFill/>
          <a:ln w="9525">
            <a:noFill/>
            <a:miter lim="800000"/>
            <a:headEnd/>
            <a:tailEnd/>
          </a:ln>
          <a:effectLst/>
        </p:spPr>
        <p:txBody>
          <a:bodyPr wrap="none">
            <a:spAutoFit/>
          </a:bodyPr>
          <a:lstStyle/>
          <a:p>
            <a:r>
              <a:rPr lang="en-US" altLang="zh-TW" dirty="0" err="1">
                <a:solidFill>
                  <a:schemeClr val="hlink"/>
                </a:solidFill>
              </a:rPr>
              <a:t>discretize</a:t>
            </a:r>
            <a:endParaRPr lang="en-US" altLang="zh-TW" dirty="0">
              <a:solidFill>
                <a:schemeClr val="hlink"/>
              </a:solidFill>
            </a:endParaRPr>
          </a:p>
        </p:txBody>
      </p:sp>
      <p:sp>
        <p:nvSpPr>
          <p:cNvPr id="8" name="标题 7"/>
          <p:cNvSpPr>
            <a:spLocks noGrp="1"/>
          </p:cNvSpPr>
          <p:nvPr>
            <p:ph type="title"/>
          </p:nvPr>
        </p:nvSpPr>
        <p:spPr/>
        <p:txBody>
          <a:bodyPr/>
          <a:lstStyle/>
          <a:p>
            <a:endParaRPr lang="zh-CN" altLang="en-US"/>
          </a:p>
        </p:txBody>
      </p:sp>
      <p:sp>
        <p:nvSpPr>
          <p:cNvPr id="9" name="灯片编号占位符 8"/>
          <p:cNvSpPr>
            <a:spLocks noGrp="1"/>
          </p:cNvSpPr>
          <p:nvPr>
            <p:ph type="sldNum" sz="quarter" idx="12"/>
          </p:nvPr>
        </p:nvSpPr>
        <p:spPr/>
        <p:txBody>
          <a:bodyPr/>
          <a:lstStyle/>
          <a:p>
            <a:pPr>
              <a:defRPr/>
            </a:pPr>
            <a:fld id="{B701ACAC-19C0-42F4-8806-AB1540277696}" type="slidenum">
              <a:rPr lang="en-US" altLang="zh-CN" smtClean="0"/>
              <a:pPr>
                <a:defRPr/>
              </a:pPr>
              <a:t>40</a:t>
            </a:fld>
            <a:endParaRPr lang="en-US" altLang="zh-C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pic>
        <p:nvPicPr>
          <p:cNvPr id="8" name="Picture 4"/>
          <p:cNvPicPr>
            <a:picLocks noChangeAspect="1" noChangeArrowheads="1"/>
          </p:cNvPicPr>
          <p:nvPr/>
        </p:nvPicPr>
        <p:blipFill>
          <a:blip r:embed="rId3" cstate="print"/>
          <a:srcRect/>
          <a:stretch>
            <a:fillRect/>
          </a:stretch>
        </p:blipFill>
        <p:spPr bwMode="auto">
          <a:xfrm>
            <a:off x="496572" y="550928"/>
            <a:ext cx="6780848" cy="6017895"/>
          </a:xfrm>
          <a:prstGeom prst="rect">
            <a:avLst/>
          </a:prstGeom>
          <a:noFill/>
          <a:ln w="9525">
            <a:noFill/>
            <a:miter lim="800000"/>
            <a:headEnd/>
            <a:tailEnd/>
          </a:ln>
          <a:effectLst/>
        </p:spPr>
      </p:pic>
      <p:pic>
        <p:nvPicPr>
          <p:cNvPr id="9" name="Picture 5"/>
          <p:cNvPicPr>
            <a:picLocks noChangeAspect="1" noChangeArrowheads="1"/>
          </p:cNvPicPr>
          <p:nvPr/>
        </p:nvPicPr>
        <p:blipFill>
          <a:blip r:embed="rId4" cstate="print"/>
          <a:srcRect/>
          <a:stretch>
            <a:fillRect/>
          </a:stretch>
        </p:blipFill>
        <p:spPr bwMode="auto">
          <a:xfrm>
            <a:off x="7253380" y="246696"/>
            <a:ext cx="1774508" cy="4517708"/>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41</a:t>
            </a:fld>
            <a:endParaRPr lang="en-US" altLang="zh-CN"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p:txBody>
          <a:bodyPr/>
          <a:lstStyle/>
          <a:p>
            <a:r>
              <a:rPr lang="en-US" altLang="zh-TW" dirty="0"/>
              <a:t>Sometimes, the sampling and quantization are done </a:t>
            </a:r>
            <a:r>
              <a:rPr lang="en-US" altLang="zh-TW" dirty="0">
                <a:solidFill>
                  <a:schemeClr val="hlink"/>
                </a:solidFill>
              </a:rPr>
              <a:t>mechanically</a:t>
            </a:r>
          </a:p>
          <a:p>
            <a:endParaRPr lang="en-US" altLang="zh-TW" dirty="0"/>
          </a:p>
        </p:txBody>
      </p:sp>
      <p:pic>
        <p:nvPicPr>
          <p:cNvPr id="1028" name="Picture 4"/>
          <p:cNvPicPr>
            <a:picLocks noChangeAspect="1" noChangeArrowheads="1"/>
          </p:cNvPicPr>
          <p:nvPr/>
        </p:nvPicPr>
        <p:blipFill>
          <a:blip r:embed="rId2" cstate="print"/>
          <a:srcRect/>
          <a:stretch>
            <a:fillRect/>
          </a:stretch>
        </p:blipFill>
        <p:spPr bwMode="auto">
          <a:xfrm>
            <a:off x="1547664" y="3212976"/>
            <a:ext cx="4677562" cy="3360712"/>
          </a:xfrm>
          <a:prstGeom prst="rect">
            <a:avLst/>
          </a:prstGeom>
          <a:noFill/>
          <a:ln w="9525">
            <a:noFill/>
            <a:miter lim="800000"/>
            <a:headEnd/>
            <a:tailEnd/>
          </a:ln>
          <a:effectLst/>
        </p:spPr>
      </p:pic>
      <p:sp>
        <p:nvSpPr>
          <p:cNvPr id="1029" name="Text Box 5"/>
          <p:cNvSpPr txBox="1">
            <a:spLocks noChangeArrowheads="1"/>
          </p:cNvSpPr>
          <p:nvPr/>
        </p:nvSpPr>
        <p:spPr bwMode="auto">
          <a:xfrm>
            <a:off x="6516216" y="5661248"/>
            <a:ext cx="1157288" cy="822325"/>
          </a:xfrm>
          <a:prstGeom prst="rect">
            <a:avLst/>
          </a:prstGeom>
          <a:noFill/>
          <a:ln w="9525">
            <a:noFill/>
            <a:miter lim="800000"/>
            <a:headEnd/>
            <a:tailEnd/>
          </a:ln>
          <a:effectLst/>
        </p:spPr>
        <p:txBody>
          <a:bodyPr wrap="none">
            <a:spAutoFit/>
          </a:bodyPr>
          <a:lstStyle/>
          <a:p>
            <a:pPr algn="ctr"/>
            <a:r>
              <a:rPr lang="en-US" altLang="zh-TW" dirty="0"/>
              <a:t>sensor </a:t>
            </a:r>
          </a:p>
          <a:p>
            <a:pPr algn="ctr"/>
            <a:r>
              <a:rPr lang="en-US" altLang="zh-TW" dirty="0"/>
              <a:t>array</a:t>
            </a:r>
          </a:p>
        </p:txBody>
      </p:sp>
      <p:sp>
        <p:nvSpPr>
          <p:cNvPr id="6" name="标题 5"/>
          <p:cNvSpPr>
            <a:spLocks noGrp="1"/>
          </p:cNvSpPr>
          <p:nvPr>
            <p:ph type="title"/>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B701ACAC-19C0-42F4-8806-AB1540277696}" type="slidenum">
              <a:rPr lang="en-US" altLang="zh-CN" smtClean="0"/>
              <a:pPr>
                <a:defRPr/>
              </a:pPr>
              <a:t>42</a:t>
            </a:fld>
            <a:endParaRPr lang="en-US" altLang="zh-C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noFill/>
          <a:ln>
            <a:noFill/>
          </a:ln>
        </p:spPr>
        <p:txBody>
          <a:bodyPr/>
          <a:lstStyle/>
          <a:p>
            <a:pPr eaLnBrk="1" hangingPunct="1"/>
            <a:r>
              <a:rPr lang="en-US" altLang="zh-CN" sz="4000" dirty="0" smtClean="0">
                <a:ea typeface="宋体" charset="-122"/>
              </a:rPr>
              <a:t>Representing digital images</a:t>
            </a:r>
          </a:p>
        </p:txBody>
      </p:sp>
      <p:sp>
        <p:nvSpPr>
          <p:cNvPr id="38915" name="Rectangle 3"/>
          <p:cNvSpPr>
            <a:spLocks noGrp="1" noChangeArrowheads="1"/>
          </p:cNvSpPr>
          <p:nvPr>
            <p:ph type="body" idx="1"/>
          </p:nvPr>
        </p:nvSpPr>
        <p:spPr>
          <a:noFill/>
        </p:spPr>
        <p:txBody>
          <a:bodyPr/>
          <a:lstStyle/>
          <a:p>
            <a:pPr marL="0" indent="0" eaLnBrk="1" hangingPunct="1">
              <a:lnSpc>
                <a:spcPct val="90000"/>
              </a:lnSpc>
            </a:pPr>
            <a:r>
              <a:rPr lang="en-US" altLang="zh-CN" sz="2800" dirty="0" smtClean="0">
                <a:ea typeface="宋体" charset="-122"/>
              </a:rPr>
              <a:t>Let Z be the set of real integers</a:t>
            </a:r>
          </a:p>
          <a:p>
            <a:pPr marL="0" indent="0" eaLnBrk="1" hangingPunct="1">
              <a:lnSpc>
                <a:spcPct val="90000"/>
              </a:lnSpc>
            </a:pPr>
            <a:r>
              <a:rPr lang="en-US" altLang="zh-CN" sz="2800" dirty="0" smtClean="0">
                <a:ea typeface="宋体" charset="-122"/>
              </a:rPr>
              <a:t>R the set of real numbers</a:t>
            </a:r>
          </a:p>
          <a:p>
            <a:pPr marL="0" indent="0" eaLnBrk="1" hangingPunct="1">
              <a:lnSpc>
                <a:spcPct val="90000"/>
              </a:lnSpc>
            </a:pPr>
            <a:r>
              <a:rPr lang="en-US" altLang="zh-CN" sz="2800" dirty="0" smtClean="0">
                <a:ea typeface="宋体" charset="-122"/>
              </a:rPr>
              <a:t>Sampling:</a:t>
            </a:r>
          </a:p>
          <a:p>
            <a:pPr lvl="1" eaLnBrk="1" hangingPunct="1">
              <a:lnSpc>
                <a:spcPct val="90000"/>
              </a:lnSpc>
            </a:pPr>
            <a:r>
              <a:rPr lang="en-US" altLang="zh-CN" sz="2400" dirty="0" smtClean="0">
                <a:ea typeface="宋体" charset="-122"/>
              </a:rPr>
              <a:t>Partition the </a:t>
            </a:r>
            <a:r>
              <a:rPr lang="en-US" altLang="zh-CN" sz="2400" dirty="0" err="1" smtClean="0">
                <a:ea typeface="宋体" charset="-122"/>
              </a:rPr>
              <a:t>xy</a:t>
            </a:r>
            <a:r>
              <a:rPr lang="en-US" altLang="zh-CN" sz="2400" dirty="0" smtClean="0">
                <a:ea typeface="宋体" charset="-122"/>
              </a:rPr>
              <a:t> plane into a grid.</a:t>
            </a:r>
          </a:p>
          <a:p>
            <a:pPr lvl="1" eaLnBrk="1" hangingPunct="1">
              <a:lnSpc>
                <a:spcPct val="90000"/>
              </a:lnSpc>
            </a:pPr>
            <a:r>
              <a:rPr lang="en-US" altLang="zh-CN" sz="2400" dirty="0" smtClean="0">
                <a:ea typeface="宋体" charset="-122"/>
              </a:rPr>
              <a:t>The coordinates of the center of each grid being a pair of elements from the Cartesian product Z</a:t>
            </a:r>
            <a:r>
              <a:rPr lang="en-US" altLang="zh-CN" sz="2400" baseline="30000" dirty="0" smtClean="0">
                <a:ea typeface="宋体" charset="-122"/>
              </a:rPr>
              <a:t>2</a:t>
            </a:r>
            <a:r>
              <a:rPr lang="en-US" altLang="zh-CN" sz="2400" dirty="0" smtClean="0">
                <a:ea typeface="宋体" charset="-122"/>
              </a:rPr>
              <a:t>.</a:t>
            </a:r>
          </a:p>
          <a:p>
            <a:pPr lvl="1" eaLnBrk="1" hangingPunct="1">
              <a:lnSpc>
                <a:spcPct val="90000"/>
              </a:lnSpc>
            </a:pPr>
            <a:r>
              <a:rPr lang="en-US" altLang="zh-CN" sz="2400" dirty="0" smtClean="0">
                <a:ea typeface="宋体" charset="-122"/>
              </a:rPr>
              <a:t>The set of all ordered pairs of elements (</a:t>
            </a:r>
            <a:r>
              <a:rPr lang="en-US" altLang="zh-CN" sz="2400" dirty="0" err="1" smtClean="0">
                <a:ea typeface="宋体" charset="-122"/>
              </a:rPr>
              <a:t>z</a:t>
            </a:r>
            <a:r>
              <a:rPr lang="en-US" altLang="zh-CN" sz="2400" baseline="-25000" dirty="0" err="1" smtClean="0">
                <a:ea typeface="宋体" charset="-122"/>
              </a:rPr>
              <a:t>i</a:t>
            </a:r>
            <a:r>
              <a:rPr lang="en-US" altLang="zh-CN" sz="2400" dirty="0" smtClean="0">
                <a:ea typeface="宋体" charset="-122"/>
              </a:rPr>
              <a:t>, </a:t>
            </a:r>
            <a:r>
              <a:rPr lang="en-US" altLang="zh-CN" sz="2400" dirty="0" err="1" smtClean="0">
                <a:ea typeface="宋体" charset="-122"/>
              </a:rPr>
              <a:t>z</a:t>
            </a:r>
            <a:r>
              <a:rPr lang="en-US" altLang="zh-CN" sz="2400" baseline="-25000" dirty="0" err="1" smtClean="0">
                <a:ea typeface="宋体" charset="-122"/>
              </a:rPr>
              <a:t>j</a:t>
            </a:r>
            <a:r>
              <a:rPr lang="en-US" altLang="zh-CN" sz="2400" dirty="0" smtClean="0">
                <a:ea typeface="宋体" charset="-122"/>
              </a:rPr>
              <a:t>). With </a:t>
            </a:r>
            <a:r>
              <a:rPr lang="en-US" altLang="zh-CN" sz="2400" dirty="0" err="1" smtClean="0">
                <a:ea typeface="宋体" charset="-122"/>
              </a:rPr>
              <a:t>z</a:t>
            </a:r>
            <a:r>
              <a:rPr lang="en-US" altLang="zh-CN" sz="2400" baseline="-25000" dirty="0" err="1" smtClean="0">
                <a:ea typeface="宋体" charset="-122"/>
              </a:rPr>
              <a:t>i</a:t>
            </a:r>
            <a:r>
              <a:rPr lang="en-US" altLang="zh-CN" sz="2400" dirty="0" smtClean="0">
                <a:ea typeface="宋体" charset="-122"/>
              </a:rPr>
              <a:t> and </a:t>
            </a:r>
            <a:r>
              <a:rPr lang="en-US" altLang="zh-CN" sz="2400" dirty="0" err="1" smtClean="0">
                <a:ea typeface="宋体" charset="-122"/>
              </a:rPr>
              <a:t>z</a:t>
            </a:r>
            <a:r>
              <a:rPr lang="en-US" altLang="zh-CN" sz="2400" baseline="-25000" dirty="0" err="1" smtClean="0">
                <a:ea typeface="宋体" charset="-122"/>
              </a:rPr>
              <a:t>j</a:t>
            </a:r>
            <a:r>
              <a:rPr lang="en-US" altLang="zh-CN" sz="2400" baseline="-25000" dirty="0" smtClean="0">
                <a:ea typeface="宋体" charset="-122"/>
              </a:rPr>
              <a:t> </a:t>
            </a:r>
            <a:r>
              <a:rPr lang="en-US" altLang="zh-CN" sz="2400" dirty="0" smtClean="0">
                <a:ea typeface="宋体" charset="-122"/>
              </a:rPr>
              <a:t>being integers from Z.</a:t>
            </a:r>
          </a:p>
          <a:p>
            <a:pPr marL="0" indent="0" eaLnBrk="1" hangingPunct="1">
              <a:lnSpc>
                <a:spcPct val="90000"/>
              </a:lnSpc>
            </a:pPr>
            <a:r>
              <a:rPr lang="en-US" altLang="zh-CN" sz="2800" dirty="0" smtClean="0">
                <a:ea typeface="宋体" charset="-122"/>
              </a:rPr>
              <a:t>Quantization:</a:t>
            </a:r>
          </a:p>
          <a:p>
            <a:pPr lvl="1" eaLnBrk="1" hangingPunct="1">
              <a:lnSpc>
                <a:spcPct val="90000"/>
              </a:lnSpc>
            </a:pPr>
            <a:r>
              <a:rPr lang="en-US" altLang="zh-CN" sz="2400" i="1" dirty="0" smtClean="0">
                <a:ea typeface="宋体" charset="-122"/>
              </a:rPr>
              <a:t>f </a:t>
            </a:r>
            <a:r>
              <a:rPr lang="en-US" altLang="zh-CN" sz="2400" dirty="0" smtClean="0">
                <a:ea typeface="宋体" charset="-122"/>
              </a:rPr>
              <a:t>is a function that assigns a gray-level value (a real number in R) to each distinct pair of coordinate (x, y).</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43</a:t>
            </a:fld>
            <a:endParaRPr lang="en-US" altLang="zh-C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noFill/>
          <a:ln>
            <a:noFill/>
          </a:ln>
        </p:spPr>
        <p:txBody>
          <a:bodyPr/>
          <a:lstStyle/>
          <a:p>
            <a:pPr eaLnBrk="1" hangingPunct="1"/>
            <a:r>
              <a:rPr lang="en-US" altLang="zh-CN" sz="4000" dirty="0" smtClean="0">
                <a:ea typeface="宋体" charset="-122"/>
              </a:rPr>
              <a:t>Representing digital images</a:t>
            </a:r>
          </a:p>
        </p:txBody>
      </p:sp>
      <p:sp>
        <p:nvSpPr>
          <p:cNvPr id="4" name="内容占位符 3"/>
          <p:cNvSpPr>
            <a:spLocks noGrp="1"/>
          </p:cNvSpPr>
          <p:nvPr>
            <p:ph idx="1"/>
          </p:nvPr>
        </p:nvSpPr>
        <p:spPr/>
        <p:txBody>
          <a:bodyPr/>
          <a:lstStyle/>
          <a:p>
            <a:r>
              <a:rPr lang="en-US" altLang="zh-CN" dirty="0" smtClean="0"/>
              <a:t>Sampling coordinates</a:t>
            </a:r>
          </a:p>
          <a:p>
            <a:endParaRPr lang="zh-CN" altLang="en-US" dirty="0"/>
          </a:p>
        </p:txBody>
      </p:sp>
      <p:pic>
        <p:nvPicPr>
          <p:cNvPr id="5" name="Picture 4"/>
          <p:cNvPicPr>
            <a:picLocks noChangeAspect="1" noChangeArrowheads="1"/>
          </p:cNvPicPr>
          <p:nvPr/>
        </p:nvPicPr>
        <p:blipFill>
          <a:blip r:embed="rId2" cstate="print"/>
          <a:srcRect/>
          <a:stretch>
            <a:fillRect/>
          </a:stretch>
        </p:blipFill>
        <p:spPr bwMode="auto">
          <a:xfrm>
            <a:off x="683568" y="2653344"/>
            <a:ext cx="7445333" cy="3872000"/>
          </a:xfrm>
          <a:prstGeom prst="rect">
            <a:avLst/>
          </a:prstGeom>
          <a:noFill/>
          <a:ln w="9525">
            <a:noFill/>
            <a:miter lim="800000"/>
            <a:headEnd/>
            <a:tailEnd/>
          </a:ln>
        </p:spPr>
      </p:pic>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44</a:t>
            </a:fld>
            <a:endParaRPr lang="en-US" altLang="zh-CN"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p:txBody>
          <a:bodyPr/>
          <a:lstStyle/>
          <a:p>
            <a:r>
              <a:rPr lang="en-US" altLang="zh-CN" dirty="0" smtClean="0"/>
              <a:t>Matrix notation of a digital image</a:t>
            </a:r>
            <a:endParaRPr lang="en-US" altLang="zh-TW" dirty="0"/>
          </a:p>
        </p:txBody>
      </p:sp>
      <p:sp>
        <p:nvSpPr>
          <p:cNvPr id="11268" name="Text Box 4"/>
          <p:cNvSpPr txBox="1">
            <a:spLocks noChangeArrowheads="1"/>
          </p:cNvSpPr>
          <p:nvPr/>
        </p:nvSpPr>
        <p:spPr bwMode="auto">
          <a:xfrm>
            <a:off x="1447800" y="2895600"/>
            <a:ext cx="6203950" cy="2227263"/>
          </a:xfrm>
          <a:prstGeom prst="rect">
            <a:avLst/>
          </a:prstGeom>
          <a:noFill/>
          <a:ln w="9525">
            <a:noFill/>
            <a:miter lim="800000"/>
            <a:headEnd/>
            <a:tailEnd/>
          </a:ln>
          <a:effectLst/>
        </p:spPr>
        <p:txBody>
          <a:bodyPr wrap="none">
            <a:spAutoFit/>
          </a:bodyPr>
          <a:lstStyle/>
          <a:p>
            <a:pPr algn="ctr"/>
            <a:r>
              <a:rPr lang="en-US" altLang="zh-TW" sz="2800" dirty="0"/>
              <a:t>f(0,0)  f(0,1)      </a:t>
            </a:r>
            <a:r>
              <a:rPr lang="en-US" altLang="zh-TW" sz="2800" dirty="0">
                <a:latin typeface="Times New Roman"/>
              </a:rPr>
              <a:t>…</a:t>
            </a:r>
            <a:r>
              <a:rPr lang="en-US" altLang="zh-TW" sz="2800" dirty="0"/>
              <a:t>     f(0,N-1)</a:t>
            </a:r>
          </a:p>
          <a:p>
            <a:pPr algn="ctr"/>
            <a:r>
              <a:rPr lang="en-US" altLang="zh-TW" sz="2800" dirty="0"/>
              <a:t>f(1,0)  f(0,1)      </a:t>
            </a:r>
            <a:r>
              <a:rPr lang="en-US" altLang="zh-TW" sz="2800" dirty="0">
                <a:latin typeface="Times New Roman"/>
              </a:rPr>
              <a:t>…</a:t>
            </a:r>
            <a:r>
              <a:rPr lang="en-US" altLang="zh-TW" sz="2800" dirty="0"/>
              <a:t>     f(1,N-1)</a:t>
            </a:r>
          </a:p>
          <a:p>
            <a:pPr algn="ctr"/>
            <a:r>
              <a:rPr lang="en-US" altLang="zh-TW" sz="2800" dirty="0"/>
              <a:t>       </a:t>
            </a:r>
            <a:r>
              <a:rPr lang="en-US" altLang="zh-TW" sz="2800" dirty="0">
                <a:latin typeface="Times New Roman"/>
              </a:rPr>
              <a:t>…</a:t>
            </a:r>
            <a:endParaRPr lang="en-US" altLang="zh-TW" sz="2800" dirty="0"/>
          </a:p>
          <a:p>
            <a:pPr algn="ctr"/>
            <a:r>
              <a:rPr lang="en-US" altLang="zh-TW" sz="2800" dirty="0"/>
              <a:t>       </a:t>
            </a:r>
            <a:r>
              <a:rPr lang="en-US" altLang="zh-TW" sz="2800" dirty="0">
                <a:latin typeface="Times New Roman"/>
              </a:rPr>
              <a:t>…</a:t>
            </a:r>
            <a:endParaRPr lang="en-US" altLang="zh-TW" sz="2800" dirty="0"/>
          </a:p>
          <a:p>
            <a:pPr algn="ctr"/>
            <a:r>
              <a:rPr lang="en-US" altLang="zh-TW" sz="2800" dirty="0"/>
              <a:t>f(M-1,0)  f(M-1,1)      </a:t>
            </a:r>
            <a:r>
              <a:rPr lang="en-US" altLang="zh-TW" sz="2800" dirty="0">
                <a:latin typeface="Times New Roman"/>
              </a:rPr>
              <a:t>…</a:t>
            </a:r>
            <a:r>
              <a:rPr lang="en-US" altLang="zh-TW" sz="2800" dirty="0"/>
              <a:t>     f(M-1,N-1)</a:t>
            </a:r>
          </a:p>
        </p:txBody>
      </p:sp>
      <p:sp>
        <p:nvSpPr>
          <p:cNvPr id="11269" name="AutoShape 5"/>
          <p:cNvSpPr>
            <a:spLocks/>
          </p:cNvSpPr>
          <p:nvPr/>
        </p:nvSpPr>
        <p:spPr bwMode="auto">
          <a:xfrm>
            <a:off x="1143000" y="2971800"/>
            <a:ext cx="228600" cy="2133600"/>
          </a:xfrm>
          <a:prstGeom prst="leftBracket">
            <a:avLst>
              <a:gd name="adj" fmla="val 77778"/>
            </a:avLst>
          </a:prstGeom>
          <a:noFill/>
          <a:ln w="9525">
            <a:solidFill>
              <a:schemeClr val="tx1"/>
            </a:solidFill>
            <a:miter lim="800000"/>
            <a:headEnd/>
            <a:tailEnd/>
          </a:ln>
          <a:effectLst/>
        </p:spPr>
        <p:txBody>
          <a:bodyPr wrap="none" anchor="ctr"/>
          <a:lstStyle/>
          <a:p>
            <a:endParaRPr lang="zh-CN" altLang="en-US"/>
          </a:p>
        </p:txBody>
      </p:sp>
      <p:sp>
        <p:nvSpPr>
          <p:cNvPr id="11270" name="AutoShape 6"/>
          <p:cNvSpPr>
            <a:spLocks/>
          </p:cNvSpPr>
          <p:nvPr/>
        </p:nvSpPr>
        <p:spPr bwMode="auto">
          <a:xfrm>
            <a:off x="7696200" y="2743200"/>
            <a:ext cx="304800" cy="2362200"/>
          </a:xfrm>
          <a:prstGeom prst="rightBracket">
            <a:avLst>
              <a:gd name="adj" fmla="val 64583"/>
            </a:avLst>
          </a:prstGeom>
          <a:noFill/>
          <a:ln w="9525">
            <a:solidFill>
              <a:schemeClr val="tx1"/>
            </a:solidFill>
            <a:miter lim="800000"/>
            <a:headEnd/>
            <a:tailEnd/>
          </a:ln>
          <a:effectLst/>
        </p:spPr>
        <p:txBody>
          <a:bodyPr wrap="none" anchor="ctr"/>
          <a:lstStyle/>
          <a:p>
            <a:endParaRPr lang="zh-CN" altLang="en-US"/>
          </a:p>
        </p:txBody>
      </p:sp>
      <p:sp>
        <p:nvSpPr>
          <p:cNvPr id="11271" name="Text Box 7"/>
          <p:cNvSpPr txBox="1">
            <a:spLocks noChangeArrowheads="1"/>
          </p:cNvSpPr>
          <p:nvPr/>
        </p:nvSpPr>
        <p:spPr bwMode="auto">
          <a:xfrm>
            <a:off x="7924800" y="5029200"/>
            <a:ext cx="773113" cy="457200"/>
          </a:xfrm>
          <a:prstGeom prst="rect">
            <a:avLst/>
          </a:prstGeom>
          <a:noFill/>
          <a:ln w="9525">
            <a:noFill/>
            <a:miter lim="800000"/>
            <a:headEnd/>
            <a:tailEnd/>
          </a:ln>
          <a:effectLst/>
        </p:spPr>
        <p:txBody>
          <a:bodyPr wrap="none">
            <a:spAutoFit/>
          </a:bodyPr>
          <a:lstStyle/>
          <a:p>
            <a:pPr algn="ctr"/>
            <a:r>
              <a:rPr lang="en-US" altLang="zh-TW"/>
              <a:t>MxN</a:t>
            </a:r>
          </a:p>
        </p:txBody>
      </p:sp>
      <p:sp>
        <p:nvSpPr>
          <p:cNvPr id="9" name="标题 8"/>
          <p:cNvSpPr>
            <a:spLocks noGrp="1"/>
          </p:cNvSpPr>
          <p:nvPr>
            <p:ph type="title"/>
          </p:nvPr>
        </p:nvSpPr>
        <p:spPr/>
        <p:txBody>
          <a:bodyPr/>
          <a:lstStyle/>
          <a:p>
            <a:endParaRPr lang="zh-CN" altLang="en-US"/>
          </a:p>
        </p:txBody>
      </p:sp>
      <p:sp>
        <p:nvSpPr>
          <p:cNvPr id="8" name="灯片编号占位符 7"/>
          <p:cNvSpPr>
            <a:spLocks noGrp="1"/>
          </p:cNvSpPr>
          <p:nvPr>
            <p:ph type="sldNum" sz="quarter" idx="12"/>
          </p:nvPr>
        </p:nvSpPr>
        <p:spPr/>
        <p:txBody>
          <a:bodyPr/>
          <a:lstStyle/>
          <a:p>
            <a:pPr>
              <a:defRPr/>
            </a:pPr>
            <a:fld id="{B701ACAC-19C0-42F4-8806-AB1540277696}" type="slidenum">
              <a:rPr lang="en-US" altLang="zh-CN" smtClean="0"/>
              <a:pPr>
                <a:defRPr/>
              </a:pPr>
              <a:t>45</a:t>
            </a:fld>
            <a:endParaRPr lang="en-US" altLang="zh-C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5"/>
          <p:cNvGraphicFramePr>
            <a:graphicFrameLocks noChangeAspect="1"/>
          </p:cNvGraphicFramePr>
          <p:nvPr/>
        </p:nvGraphicFramePr>
        <p:xfrm>
          <a:off x="2233613" y="3284984"/>
          <a:ext cx="3467100" cy="608012"/>
        </p:xfrm>
        <a:graphic>
          <a:graphicData uri="http://schemas.openxmlformats.org/presentationml/2006/ole">
            <mc:AlternateContent xmlns:mc="http://schemas.openxmlformats.org/markup-compatibility/2006">
              <mc:Choice xmlns:v="urn:schemas-microsoft-com:vml" Requires="v">
                <p:oleObj spid="_x0000_s50190" name="公式" r:id="rId4" imgW="1307880" imgH="228600" progId="Equation.3">
                  <p:embed/>
                </p:oleObj>
              </mc:Choice>
              <mc:Fallback>
                <p:oleObj name="公式" r:id="rId4" imgW="1307880" imgH="228600" progId="Equation.3">
                  <p:embed/>
                  <p:pic>
                    <p:nvPicPr>
                      <p:cNvPr id="0"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613" y="3284984"/>
                        <a:ext cx="3467100" cy="60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47"/>
          <p:cNvGraphicFramePr>
            <a:graphicFrameLocks noGrp="1" noChangeAspect="1"/>
          </p:cNvGraphicFramePr>
          <p:nvPr>
            <p:ph idx="1"/>
          </p:nvPr>
        </p:nvGraphicFramePr>
        <p:xfrm>
          <a:off x="3554413" y="2701999"/>
          <a:ext cx="1163637" cy="512762"/>
        </p:xfrm>
        <a:graphic>
          <a:graphicData uri="http://schemas.openxmlformats.org/presentationml/2006/ole">
            <mc:AlternateContent xmlns:mc="http://schemas.openxmlformats.org/markup-compatibility/2006">
              <mc:Choice xmlns:v="urn:schemas-microsoft-com:vml" Requires="v">
                <p:oleObj spid="_x0000_s50191" name="公式" r:id="rId6" imgW="431640" imgH="190440" progId="Equation.3">
                  <p:embed/>
                </p:oleObj>
              </mc:Choice>
              <mc:Fallback>
                <p:oleObj name="公式" r:id="rId6" imgW="431640" imgH="190440" progId="Equation.3">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4413" y="2701999"/>
                        <a:ext cx="1163637"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Rectangle 50"/>
          <p:cNvSpPr>
            <a:spLocks noChangeArrowheads="1"/>
          </p:cNvSpPr>
          <p:nvPr/>
        </p:nvSpPr>
        <p:spPr bwMode="auto">
          <a:xfrm>
            <a:off x="411163" y="3789040"/>
            <a:ext cx="8197850" cy="3013075"/>
          </a:xfrm>
          <a:prstGeom prst="rect">
            <a:avLst/>
          </a:prstGeom>
          <a:noFill/>
          <a:ln w="12700">
            <a:noFill/>
            <a:miter lim="800000"/>
            <a:headEnd/>
            <a:tailEnd/>
          </a:ln>
        </p:spPr>
        <p:txBody>
          <a:bodyPr>
            <a:spAutoFit/>
          </a:bodyPr>
          <a:lstStyle/>
          <a:p>
            <a:r>
              <a:rPr lang="en-US" altLang="zh-CN" sz="2400" dirty="0">
                <a:ea typeface="宋体" charset="-122"/>
              </a:rPr>
              <a:t>Both spatial and gray level resolutions determine the storage size of an image (bytes)</a:t>
            </a:r>
          </a:p>
          <a:p>
            <a:r>
              <a:rPr lang="en-US" altLang="zh-CN" sz="2400" dirty="0">
                <a:ea typeface="宋体" charset="-122"/>
              </a:rPr>
              <a:t>e.g. 	spatial resolution: 40 x 40</a:t>
            </a:r>
          </a:p>
          <a:p>
            <a:r>
              <a:rPr lang="en-US" altLang="zh-CN" sz="2400" dirty="0">
                <a:ea typeface="宋体" charset="-122"/>
              </a:rPr>
              <a:t>	gray level resolution: 64 (log</a:t>
            </a:r>
            <a:r>
              <a:rPr lang="en-US" altLang="zh-CN" sz="2400" baseline="-25000" dirty="0">
                <a:ea typeface="宋体" charset="-122"/>
              </a:rPr>
              <a:t>2</a:t>
            </a:r>
            <a:r>
              <a:rPr lang="en-US" altLang="zh-CN" sz="2400" dirty="0">
                <a:ea typeface="宋体" charset="-122"/>
              </a:rPr>
              <a:t>64 = 6 bits/pixel)</a:t>
            </a:r>
          </a:p>
          <a:p>
            <a:r>
              <a:rPr lang="en-US" altLang="zh-CN" sz="2400" dirty="0">
                <a:ea typeface="宋体" charset="-122"/>
              </a:rPr>
              <a:t>– The number of pixels:</a:t>
            </a:r>
          </a:p>
          <a:p>
            <a:r>
              <a:rPr lang="en-US" altLang="zh-CN" sz="2400" dirty="0">
                <a:ea typeface="宋体" charset="-122"/>
              </a:rPr>
              <a:t>40 x 40 = 1600 pixels</a:t>
            </a:r>
          </a:p>
          <a:p>
            <a:r>
              <a:rPr lang="en-US" altLang="zh-CN" sz="2400" dirty="0">
                <a:ea typeface="宋体" charset="-122"/>
              </a:rPr>
              <a:t>– The storage size (no compression, no overhead):</a:t>
            </a:r>
          </a:p>
          <a:p>
            <a:r>
              <a:rPr lang="en-US" altLang="zh-CN" sz="2400" dirty="0">
                <a:ea typeface="宋体" charset="-122"/>
              </a:rPr>
              <a:t>1600 x 6 = 9600 bits = 1200 bytes ≈ 1.17 KB</a:t>
            </a:r>
          </a:p>
        </p:txBody>
      </p:sp>
      <p:sp>
        <p:nvSpPr>
          <p:cNvPr id="4102" name="Rectangle 54"/>
          <p:cNvSpPr>
            <a:spLocks noChangeArrowheads="1"/>
          </p:cNvSpPr>
          <p:nvPr/>
        </p:nvSpPr>
        <p:spPr bwMode="auto">
          <a:xfrm>
            <a:off x="355600" y="1982861"/>
            <a:ext cx="8483600" cy="757238"/>
          </a:xfrm>
          <a:prstGeom prst="rect">
            <a:avLst/>
          </a:prstGeom>
          <a:noFill/>
          <a:ln w="12700">
            <a:noFill/>
            <a:miter lim="800000"/>
            <a:headEnd/>
            <a:tailEnd/>
          </a:ln>
        </p:spPr>
        <p:txBody>
          <a:bodyPr>
            <a:spAutoFit/>
          </a:bodyPr>
          <a:lstStyle/>
          <a:p>
            <a:pPr eaLnBrk="0" hangingPunct="0">
              <a:lnSpc>
                <a:spcPct val="90000"/>
              </a:lnSpc>
              <a:spcBef>
                <a:spcPct val="20000"/>
              </a:spcBef>
              <a:buFontTx/>
              <a:buChar char="•"/>
            </a:pPr>
            <a:r>
              <a:rPr lang="en-US" altLang="zh-CN" sz="2400" dirty="0">
                <a:ea typeface="宋体" charset="-122"/>
              </a:rPr>
              <a:t>Usually, the M and N are positive integers, and the number of gray levels is an integer power of 2:</a:t>
            </a:r>
          </a:p>
        </p:txBody>
      </p:sp>
      <p:sp>
        <p:nvSpPr>
          <p:cNvPr id="7" name="标题 6"/>
          <p:cNvSpPr>
            <a:spLocks noGrp="1"/>
          </p:cNvSpPr>
          <p:nvPr>
            <p:ph type="title"/>
          </p:nvPr>
        </p:nvSpPr>
        <p:spPr/>
        <p:txBody>
          <a:bodyPr/>
          <a:lstStyle/>
          <a:p>
            <a:endParaRPr lang="zh-CN" altLang="en-US"/>
          </a:p>
        </p:txBody>
      </p:sp>
      <p:sp>
        <p:nvSpPr>
          <p:cNvPr id="8" name="灯片编号占位符 7"/>
          <p:cNvSpPr>
            <a:spLocks noGrp="1"/>
          </p:cNvSpPr>
          <p:nvPr>
            <p:ph type="sldNum" sz="quarter" idx="12"/>
          </p:nvPr>
        </p:nvSpPr>
        <p:spPr/>
        <p:txBody>
          <a:bodyPr/>
          <a:lstStyle/>
          <a:p>
            <a:pPr>
              <a:defRPr/>
            </a:pPr>
            <a:fld id="{B701ACAC-19C0-42F4-8806-AB1540277696}" type="slidenum">
              <a:rPr lang="en-US" altLang="zh-CN" smtClean="0"/>
              <a:pPr>
                <a:defRPr/>
              </a:pPr>
              <a:t>46</a:t>
            </a:fld>
            <a:endParaRPr lang="en-US" altLang="zh-CN"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p:cNvPicPr>
            <a:picLocks noChangeAspect="1" noChangeArrowheads="1"/>
          </p:cNvPicPr>
          <p:nvPr/>
        </p:nvPicPr>
        <p:blipFill>
          <a:blip r:embed="rId2" cstate="print"/>
          <a:srcRect/>
          <a:stretch>
            <a:fillRect/>
          </a:stretch>
        </p:blipFill>
        <p:spPr bwMode="auto">
          <a:xfrm>
            <a:off x="35496" y="2139667"/>
            <a:ext cx="9068587" cy="3809613"/>
          </a:xfrm>
          <a:prstGeom prst="rect">
            <a:avLst/>
          </a:prstGeom>
          <a:noFill/>
          <a:ln w="9525">
            <a:noFill/>
            <a:miter lim="800000"/>
            <a:headEnd/>
            <a:tailEnd/>
          </a:ln>
        </p:spPr>
      </p:pic>
      <p:sp>
        <p:nvSpPr>
          <p:cNvPr id="39939" name="Rectangle 6"/>
          <p:cNvSpPr>
            <a:spLocks noGrp="1" noChangeArrowheads="1"/>
          </p:cNvSpPr>
          <p:nvPr>
            <p:ph type="title"/>
          </p:nvPr>
        </p:nvSpPr>
        <p:spPr/>
        <p:txBody>
          <a:bodyPr/>
          <a:lstStyle/>
          <a:p>
            <a:pPr eaLnBrk="1" hangingPunct="1"/>
            <a:r>
              <a:rPr lang="en-US" altLang="zh-CN" smtClean="0">
                <a:ea typeface="宋体" charset="-122"/>
              </a:rPr>
              <a:t>Representation</a:t>
            </a:r>
          </a:p>
        </p:txBody>
      </p:sp>
      <p:cxnSp>
        <p:nvCxnSpPr>
          <p:cNvPr id="5" name="直接连接符 4"/>
          <p:cNvCxnSpPr/>
          <p:nvPr/>
        </p:nvCxnSpPr>
        <p:spPr bwMode="auto">
          <a:xfrm flipV="1">
            <a:off x="8128000" y="4889500"/>
            <a:ext cx="774700" cy="25400"/>
          </a:xfrm>
          <a:prstGeom prst="line">
            <a:avLst/>
          </a:prstGeom>
          <a:ln>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47</a:t>
            </a:fld>
            <a:endParaRPr lang="en-US" altLang="zh-CN"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IE" altLang="zh-CN" sz="4000" dirty="0" smtClean="0">
                <a:ea typeface="宋体" charset="-122"/>
              </a:rPr>
              <a:t>Spatial &amp; Intensity Level Resolution</a:t>
            </a:r>
            <a:endParaRPr lang="en-US" altLang="zh-CN" sz="4000" dirty="0" smtClean="0">
              <a:ea typeface="宋体" charset="-122"/>
            </a:endParaRPr>
          </a:p>
        </p:txBody>
      </p:sp>
      <p:sp>
        <p:nvSpPr>
          <p:cNvPr id="40963" name="Rectangle 3"/>
          <p:cNvSpPr>
            <a:spLocks noGrp="1" noChangeArrowheads="1"/>
          </p:cNvSpPr>
          <p:nvPr>
            <p:ph type="body" idx="1"/>
          </p:nvPr>
        </p:nvSpPr>
        <p:spPr/>
        <p:txBody>
          <a:bodyPr/>
          <a:lstStyle/>
          <a:p>
            <a:pPr marL="355600" indent="-355600" eaLnBrk="1" hangingPunct="1">
              <a:buFont typeface="Wingdings" pitchFamily="2" charset="2"/>
              <a:buChar char="u"/>
            </a:pPr>
            <a:r>
              <a:rPr lang="en-IE" altLang="zh-CN" sz="2800" dirty="0" smtClean="0">
                <a:ea typeface="宋体" charset="-122"/>
              </a:rPr>
              <a:t>Spatial resolution is a </a:t>
            </a:r>
            <a:r>
              <a:rPr lang="en-US" altLang="zh-CN" sz="2800" dirty="0" smtClean="0">
                <a:ea typeface="宋体" charset="-122"/>
              </a:rPr>
              <a:t>measure of the smallest discernible detail in an image</a:t>
            </a:r>
            <a:endParaRPr lang="en-IE" altLang="zh-CN" sz="2800" dirty="0" smtClean="0">
              <a:ea typeface="宋体" charset="-122"/>
            </a:endParaRPr>
          </a:p>
          <a:p>
            <a:pPr lvl="1" eaLnBrk="1" hangingPunct="1"/>
            <a:r>
              <a:rPr lang="en-IE" altLang="zh-CN" dirty="0" smtClean="0">
                <a:ea typeface="宋体" charset="-122"/>
              </a:rPr>
              <a:t>Vision specialists often talk about pixel size</a:t>
            </a:r>
          </a:p>
          <a:p>
            <a:pPr lvl="1" eaLnBrk="1" hangingPunct="1"/>
            <a:r>
              <a:rPr lang="en-IE" altLang="zh-CN" i="1" dirty="0" smtClean="0">
                <a:ea typeface="宋体" charset="-122"/>
              </a:rPr>
              <a:t>Dots per inch </a:t>
            </a:r>
            <a:r>
              <a:rPr lang="en-IE" altLang="zh-CN" dirty="0" smtClean="0">
                <a:ea typeface="宋体" charset="-122"/>
              </a:rPr>
              <a:t>(DPI) is used commonly in the printing and publishing industry</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48</a:t>
            </a:fld>
            <a:endParaRPr lang="en-US" altLang="zh-C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IE" altLang="zh-CN" sz="4000" dirty="0" smtClean="0">
                <a:ea typeface="宋体" charset="-122"/>
              </a:rPr>
              <a:t>Spatial &amp; Intensity Level Resolution</a:t>
            </a:r>
            <a:endParaRPr lang="en-US" altLang="zh-CN" sz="4000" dirty="0" smtClean="0">
              <a:ea typeface="宋体" charset="-122"/>
            </a:endParaRPr>
          </a:p>
        </p:txBody>
      </p:sp>
      <p:sp>
        <p:nvSpPr>
          <p:cNvPr id="40963" name="Rectangle 3"/>
          <p:cNvSpPr>
            <a:spLocks noGrp="1" noChangeArrowheads="1"/>
          </p:cNvSpPr>
          <p:nvPr>
            <p:ph type="body" idx="1"/>
          </p:nvPr>
        </p:nvSpPr>
        <p:spPr/>
        <p:txBody>
          <a:bodyPr/>
          <a:lstStyle/>
          <a:p>
            <a:pPr marL="355600" indent="-355600" eaLnBrk="1" hangingPunct="1">
              <a:buFont typeface="Wingdings" pitchFamily="2" charset="2"/>
              <a:buChar char="u"/>
            </a:pPr>
            <a:r>
              <a:rPr lang="en-US" altLang="zh-CN" sz="2800" dirty="0" smtClean="0">
                <a:ea typeface="宋体" charset="-122"/>
              </a:rPr>
              <a:t>Image size commonly stated with the number of pixel. It imply different images have approximate pixel size.</a:t>
            </a:r>
          </a:p>
          <a:p>
            <a:pPr marL="355600" lvl="1" indent="-355600" eaLnBrk="1" hangingPunct="1">
              <a:buClr>
                <a:schemeClr val="folHlink"/>
              </a:buClr>
              <a:buSzPct val="60000"/>
              <a:buFont typeface="Wingdings" pitchFamily="2" charset="2"/>
              <a:buChar char="u"/>
            </a:pPr>
            <a:r>
              <a:rPr lang="en-US" altLang="zh-CN" dirty="0" smtClean="0"/>
              <a:t>the more pixels in a fixed range, the higher the resolution</a:t>
            </a:r>
          </a:p>
          <a:p>
            <a:pPr marL="355600" indent="-355600" eaLnBrk="1" hangingPunct="1">
              <a:buFont typeface="Wingdings" pitchFamily="2" charset="2"/>
              <a:buChar char="u"/>
            </a:pPr>
            <a:r>
              <a:rPr lang="en-US" altLang="zh-CN" sz="2800" dirty="0" smtClean="0">
                <a:ea typeface="宋体" charset="-122"/>
              </a:rPr>
              <a:t>Under the same physical dimension of one pixel, the more pixels one image has, the larger the size of the image. </a:t>
            </a:r>
          </a:p>
          <a:p>
            <a:pPr marL="355600" indent="-355600" eaLnBrk="1" hangingPunct="1">
              <a:buFont typeface="Wingdings" pitchFamily="2" charset="2"/>
              <a:buChar char="u"/>
            </a:pPr>
            <a:endParaRPr lang="en-IE" altLang="zh-CN" sz="2800" dirty="0"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49</a:t>
            </a:fld>
            <a:endParaRPr lang="en-US" altLang="zh-C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4"/>
          <p:cNvPicPr>
            <a:picLocks noChangeAspect="1" noChangeArrowheads="1"/>
          </p:cNvPicPr>
          <p:nvPr/>
        </p:nvPicPr>
        <p:blipFill>
          <a:blip r:embed="rId3" cstate="print"/>
          <a:srcRect r="25061"/>
          <a:stretch>
            <a:fillRect/>
          </a:stretch>
        </p:blipFill>
        <p:spPr bwMode="auto">
          <a:xfrm>
            <a:off x="5260975" y="2060848"/>
            <a:ext cx="3539976" cy="3939882"/>
          </a:xfrm>
          <a:prstGeom prst="rect">
            <a:avLst/>
          </a:prstGeom>
          <a:noFill/>
          <a:ln w="9525">
            <a:noFill/>
            <a:miter lim="800000"/>
            <a:headEnd/>
            <a:tailEnd/>
          </a:ln>
        </p:spPr>
      </p:pic>
      <p:sp>
        <p:nvSpPr>
          <p:cNvPr id="21508" name="Rectangle 3"/>
          <p:cNvSpPr>
            <a:spLocks noGrp="1" noChangeArrowheads="1"/>
          </p:cNvSpPr>
          <p:nvPr>
            <p:ph type="body" idx="1"/>
          </p:nvPr>
        </p:nvSpPr>
        <p:spPr>
          <a:xfrm>
            <a:off x="827584" y="1844824"/>
            <a:ext cx="4320480" cy="4752528"/>
          </a:xfrm>
        </p:spPr>
        <p:txBody>
          <a:bodyPr/>
          <a:lstStyle/>
          <a:p>
            <a:r>
              <a:rPr lang="en-US" altLang="zh-CN" sz="2800" dirty="0" smtClean="0"/>
              <a:t>Human eye is nearly a sphere, with an average diameter of approximately 20mm. It has many components.</a:t>
            </a:r>
            <a:endParaRPr lang="zh-CN" altLang="zh-CN" sz="2800" dirty="0" smtClean="0"/>
          </a:p>
          <a:p>
            <a:r>
              <a:rPr lang="en-US" altLang="zh-CN" sz="2800" dirty="0" smtClean="0"/>
              <a:t>There are 3 membranes in in the eye: Cornea (</a:t>
            </a:r>
            <a:r>
              <a:rPr lang="zh-CN" altLang="zh-CN" sz="2800" dirty="0" smtClean="0"/>
              <a:t>眼角膜</a:t>
            </a:r>
            <a:r>
              <a:rPr lang="en-US" altLang="zh-CN" sz="2800" dirty="0" smtClean="0"/>
              <a:t>) and sclera (</a:t>
            </a:r>
            <a:r>
              <a:rPr lang="zh-CN" altLang="zh-CN" sz="2800" dirty="0" smtClean="0"/>
              <a:t>巩膜</a:t>
            </a:r>
            <a:r>
              <a:rPr lang="en-US" altLang="zh-CN" sz="2800" dirty="0" smtClean="0"/>
              <a:t>)</a:t>
            </a:r>
            <a:r>
              <a:rPr lang="zh-CN" altLang="zh-CN" sz="2800" dirty="0" smtClean="0"/>
              <a:t> </a:t>
            </a:r>
            <a:r>
              <a:rPr lang="en-US" altLang="zh-CN" sz="2800" dirty="0" smtClean="0"/>
              <a:t>, Choroid(</a:t>
            </a:r>
            <a:r>
              <a:rPr lang="zh-CN" altLang="zh-CN" sz="2800" dirty="0" smtClean="0"/>
              <a:t>脉络膜</a:t>
            </a:r>
            <a:r>
              <a:rPr lang="en-US" altLang="zh-CN" sz="2800" dirty="0" smtClean="0"/>
              <a:t>)  and retina(</a:t>
            </a:r>
            <a:r>
              <a:rPr lang="zh-CN" altLang="en-US" sz="2800" dirty="0" smtClean="0"/>
              <a:t>视网膜</a:t>
            </a:r>
            <a:r>
              <a:rPr lang="en-US" altLang="zh-CN" sz="2800" dirty="0" smtClean="0"/>
              <a:t>).</a:t>
            </a:r>
          </a:p>
        </p:txBody>
      </p:sp>
      <p:sp>
        <p:nvSpPr>
          <p:cNvPr id="21506" name="Rectangle 2"/>
          <p:cNvSpPr>
            <a:spLocks noGrp="1" noChangeArrowheads="1"/>
          </p:cNvSpPr>
          <p:nvPr>
            <p:ph type="title"/>
          </p:nvPr>
        </p:nvSpPr>
        <p:spPr/>
        <p:txBody>
          <a:bodyPr/>
          <a:lstStyle/>
          <a:p>
            <a:pPr eaLnBrk="1" hangingPunct="1"/>
            <a:r>
              <a:rPr lang="en-IE" smtClean="0">
                <a:ea typeface="ＭＳ Ｐゴシック" pitchFamily="-110" charset="-128"/>
              </a:rPr>
              <a:t>Structure Of The Human Eye</a:t>
            </a:r>
            <a:endParaRPr lang="en-US" altLang="zh-CN" smtClean="0">
              <a:ea typeface="ＭＳ Ｐゴシック" pitchFamily="-110" charset="-128"/>
            </a:endParaRP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5</a:t>
            </a:fld>
            <a:endParaRPr lang="en-US" altLang="zh-C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p:cNvPicPr>
            <a:picLocks noChangeAspect="1" noChangeArrowheads="1"/>
          </p:cNvPicPr>
          <p:nvPr/>
        </p:nvPicPr>
        <p:blipFill>
          <a:blip r:embed="rId3" cstate="print"/>
          <a:srcRect b="12932"/>
          <a:stretch>
            <a:fillRect/>
          </a:stretch>
        </p:blipFill>
        <p:spPr bwMode="auto">
          <a:xfrm>
            <a:off x="322263" y="2435250"/>
            <a:ext cx="8020050" cy="3802062"/>
          </a:xfrm>
          <a:prstGeom prst="rect">
            <a:avLst/>
          </a:prstGeom>
          <a:noFill/>
          <a:ln w="9525">
            <a:noFill/>
            <a:miter lim="800000"/>
            <a:headEnd/>
            <a:tailEnd/>
          </a:ln>
        </p:spPr>
      </p:pic>
      <p:sp>
        <p:nvSpPr>
          <p:cNvPr id="43011" name="Rectangle 14"/>
          <p:cNvSpPr>
            <a:spLocks noGrp="1" noChangeArrowheads="1"/>
          </p:cNvSpPr>
          <p:nvPr>
            <p:ph type="title"/>
          </p:nvPr>
        </p:nvSpPr>
        <p:spPr/>
        <p:txBody>
          <a:bodyPr/>
          <a:lstStyle/>
          <a:p>
            <a:pPr eaLnBrk="1" hangingPunct="1"/>
            <a:r>
              <a:rPr lang="en-IE" altLang="zh-CN" sz="4000" smtClean="0">
                <a:ea typeface="宋体" charset="-122"/>
              </a:rPr>
              <a:t>Spatial &amp; Intensity Level Resolution</a:t>
            </a:r>
            <a:endParaRPr lang="en-US" altLang="zh-CN" sz="4000" smtClean="0">
              <a:ea typeface="宋体" charset="-122"/>
            </a:endParaRPr>
          </a:p>
        </p:txBody>
      </p:sp>
      <p:sp>
        <p:nvSpPr>
          <p:cNvPr id="4" name="TextBox 3"/>
          <p:cNvSpPr txBox="1"/>
          <p:nvPr/>
        </p:nvSpPr>
        <p:spPr>
          <a:xfrm>
            <a:off x="4788024" y="5085184"/>
            <a:ext cx="4104456" cy="954107"/>
          </a:xfrm>
          <a:prstGeom prst="rect">
            <a:avLst/>
          </a:prstGeom>
          <a:noFill/>
        </p:spPr>
        <p:txBody>
          <a:bodyPr wrap="square" rtlCol="0">
            <a:spAutoFit/>
          </a:bodyPr>
          <a:lstStyle/>
          <a:p>
            <a:r>
              <a:rPr lang="en-US" altLang="zh-CN" sz="2800" b="0" dirty="0" smtClean="0"/>
              <a:t>An example of different image resolution</a:t>
            </a:r>
            <a:endParaRPr lang="zh-CN" altLang="en-US" sz="2800" b="0" dirty="0"/>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50</a:t>
            </a:fld>
            <a:endParaRPr lang="en-US" altLang="zh-CN"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6"/>
          <p:cNvPicPr>
            <a:picLocks noChangeAspect="1" noChangeArrowheads="1"/>
          </p:cNvPicPr>
          <p:nvPr/>
        </p:nvPicPr>
        <p:blipFill>
          <a:blip r:embed="rId3" cstate="print"/>
          <a:srcRect b="19305"/>
          <a:stretch>
            <a:fillRect/>
          </a:stretch>
        </p:blipFill>
        <p:spPr bwMode="auto">
          <a:xfrm>
            <a:off x="467618" y="1615976"/>
            <a:ext cx="8424862" cy="5119688"/>
          </a:xfrm>
          <a:prstGeom prst="rect">
            <a:avLst/>
          </a:prstGeom>
          <a:noFill/>
          <a:ln w="9525">
            <a:noFill/>
            <a:miter lim="800000"/>
            <a:headEnd/>
            <a:tailEnd/>
          </a:ln>
        </p:spPr>
      </p:pic>
      <p:sp>
        <p:nvSpPr>
          <p:cNvPr id="44035" name="Text Box 7"/>
          <p:cNvSpPr txBox="1">
            <a:spLocks noChangeArrowheads="1"/>
          </p:cNvSpPr>
          <p:nvPr/>
        </p:nvSpPr>
        <p:spPr bwMode="auto">
          <a:xfrm>
            <a:off x="1121668" y="1423889"/>
            <a:ext cx="1552575" cy="390525"/>
          </a:xfrm>
          <a:prstGeom prst="rect">
            <a:avLst/>
          </a:prstGeom>
          <a:noFill/>
          <a:ln w="12700">
            <a:noFill/>
            <a:miter lim="800000"/>
            <a:headEnd/>
            <a:tailEnd/>
          </a:ln>
        </p:spPr>
        <p:txBody>
          <a:bodyPr wrap="none">
            <a:spAutoFit/>
          </a:bodyPr>
          <a:lstStyle/>
          <a:p>
            <a:pPr algn="ctr"/>
            <a:r>
              <a:rPr lang="en-IE" altLang="zh-CN" sz="1200">
                <a:ea typeface="宋体" charset="-122"/>
              </a:rPr>
              <a:t>1024 * 1024</a:t>
            </a:r>
            <a:endParaRPr lang="en-US" altLang="zh-CN" sz="1200">
              <a:ea typeface="宋体" charset="-122"/>
            </a:endParaRPr>
          </a:p>
        </p:txBody>
      </p:sp>
      <p:sp>
        <p:nvSpPr>
          <p:cNvPr id="44036" name="Text Box 8"/>
          <p:cNvSpPr txBox="1">
            <a:spLocks noChangeArrowheads="1"/>
          </p:cNvSpPr>
          <p:nvPr/>
        </p:nvSpPr>
        <p:spPr bwMode="auto">
          <a:xfrm>
            <a:off x="4034730" y="1419126"/>
            <a:ext cx="1290638" cy="390525"/>
          </a:xfrm>
          <a:prstGeom prst="rect">
            <a:avLst/>
          </a:prstGeom>
          <a:noFill/>
          <a:ln w="12700">
            <a:noFill/>
            <a:miter lim="800000"/>
            <a:headEnd/>
            <a:tailEnd/>
          </a:ln>
        </p:spPr>
        <p:txBody>
          <a:bodyPr wrap="none">
            <a:spAutoFit/>
          </a:bodyPr>
          <a:lstStyle/>
          <a:p>
            <a:pPr algn="ctr"/>
            <a:r>
              <a:rPr lang="en-IE" altLang="zh-CN" sz="1200">
                <a:ea typeface="宋体" charset="-122"/>
              </a:rPr>
              <a:t>512 * 512</a:t>
            </a:r>
            <a:endParaRPr lang="en-US" altLang="zh-CN" sz="1200">
              <a:ea typeface="宋体" charset="-122"/>
            </a:endParaRPr>
          </a:p>
        </p:txBody>
      </p:sp>
      <p:sp>
        <p:nvSpPr>
          <p:cNvPr id="44037" name="Text Box 9"/>
          <p:cNvSpPr txBox="1">
            <a:spLocks noChangeArrowheads="1"/>
          </p:cNvSpPr>
          <p:nvPr/>
        </p:nvSpPr>
        <p:spPr bwMode="auto">
          <a:xfrm>
            <a:off x="6820793" y="1412776"/>
            <a:ext cx="1290637" cy="388938"/>
          </a:xfrm>
          <a:prstGeom prst="rect">
            <a:avLst/>
          </a:prstGeom>
          <a:noFill/>
          <a:ln w="12700">
            <a:noFill/>
            <a:miter lim="800000"/>
            <a:headEnd/>
            <a:tailEnd/>
          </a:ln>
        </p:spPr>
        <p:txBody>
          <a:bodyPr wrap="none">
            <a:spAutoFit/>
          </a:bodyPr>
          <a:lstStyle/>
          <a:p>
            <a:pPr algn="ctr"/>
            <a:r>
              <a:rPr lang="en-IE" altLang="zh-CN" sz="1200">
                <a:ea typeface="宋体" charset="-122"/>
              </a:rPr>
              <a:t>256 * 256</a:t>
            </a:r>
            <a:endParaRPr lang="en-US" altLang="zh-CN" sz="1200">
              <a:ea typeface="宋体" charset="-122"/>
            </a:endParaRPr>
          </a:p>
        </p:txBody>
      </p:sp>
      <p:sp>
        <p:nvSpPr>
          <p:cNvPr id="44038" name="Text Box 10"/>
          <p:cNvSpPr txBox="1">
            <a:spLocks noChangeArrowheads="1"/>
          </p:cNvSpPr>
          <p:nvPr/>
        </p:nvSpPr>
        <p:spPr bwMode="auto">
          <a:xfrm>
            <a:off x="1305818" y="6619776"/>
            <a:ext cx="1290637" cy="390525"/>
          </a:xfrm>
          <a:prstGeom prst="rect">
            <a:avLst/>
          </a:prstGeom>
          <a:noFill/>
          <a:ln w="12700">
            <a:noFill/>
            <a:miter lim="800000"/>
            <a:headEnd/>
            <a:tailEnd/>
          </a:ln>
        </p:spPr>
        <p:txBody>
          <a:bodyPr wrap="none">
            <a:spAutoFit/>
          </a:bodyPr>
          <a:lstStyle/>
          <a:p>
            <a:pPr algn="ctr"/>
            <a:r>
              <a:rPr lang="en-IE" altLang="zh-CN" sz="1200">
                <a:ea typeface="宋体" charset="-122"/>
              </a:rPr>
              <a:t>128 * 128</a:t>
            </a:r>
            <a:endParaRPr lang="en-US" altLang="zh-CN" sz="1200">
              <a:ea typeface="宋体" charset="-122"/>
            </a:endParaRPr>
          </a:p>
        </p:txBody>
      </p:sp>
      <p:sp>
        <p:nvSpPr>
          <p:cNvPr id="44039" name="Text Box 11"/>
          <p:cNvSpPr txBox="1">
            <a:spLocks noChangeArrowheads="1"/>
          </p:cNvSpPr>
          <p:nvPr/>
        </p:nvSpPr>
        <p:spPr bwMode="auto">
          <a:xfrm>
            <a:off x="4118868" y="6619776"/>
            <a:ext cx="1030287" cy="390525"/>
          </a:xfrm>
          <a:prstGeom prst="rect">
            <a:avLst/>
          </a:prstGeom>
          <a:noFill/>
          <a:ln w="12700">
            <a:noFill/>
            <a:miter lim="800000"/>
            <a:headEnd/>
            <a:tailEnd/>
          </a:ln>
        </p:spPr>
        <p:txBody>
          <a:bodyPr wrap="none">
            <a:spAutoFit/>
          </a:bodyPr>
          <a:lstStyle/>
          <a:p>
            <a:pPr algn="ctr"/>
            <a:r>
              <a:rPr lang="en-IE" altLang="zh-CN" sz="1200">
                <a:ea typeface="宋体" charset="-122"/>
              </a:rPr>
              <a:t>64 * 64</a:t>
            </a:r>
            <a:endParaRPr lang="en-US" altLang="zh-CN" sz="1200">
              <a:ea typeface="宋体" charset="-122"/>
            </a:endParaRPr>
          </a:p>
        </p:txBody>
      </p:sp>
      <p:sp>
        <p:nvSpPr>
          <p:cNvPr id="44040" name="Text Box 12"/>
          <p:cNvSpPr txBox="1">
            <a:spLocks noChangeArrowheads="1"/>
          </p:cNvSpPr>
          <p:nvPr/>
        </p:nvSpPr>
        <p:spPr bwMode="auto">
          <a:xfrm>
            <a:off x="6928743" y="6619776"/>
            <a:ext cx="1030287" cy="390525"/>
          </a:xfrm>
          <a:prstGeom prst="rect">
            <a:avLst/>
          </a:prstGeom>
          <a:noFill/>
          <a:ln w="12700">
            <a:noFill/>
            <a:miter lim="800000"/>
            <a:headEnd/>
            <a:tailEnd/>
          </a:ln>
        </p:spPr>
        <p:txBody>
          <a:bodyPr wrap="none">
            <a:spAutoFit/>
          </a:bodyPr>
          <a:lstStyle/>
          <a:p>
            <a:pPr algn="ctr"/>
            <a:r>
              <a:rPr lang="en-IE" altLang="zh-CN" sz="1200">
                <a:ea typeface="宋体" charset="-122"/>
              </a:rPr>
              <a:t>32 * 32</a:t>
            </a:r>
            <a:endParaRPr lang="en-US" altLang="zh-CN" sz="1200">
              <a:ea typeface="宋体" charset="-122"/>
            </a:endParaRPr>
          </a:p>
        </p:txBody>
      </p:sp>
      <p:sp>
        <p:nvSpPr>
          <p:cNvPr id="10" name="标题 9"/>
          <p:cNvSpPr>
            <a:spLocks noGrp="1"/>
          </p:cNvSpPr>
          <p:nvPr>
            <p:ph type="title"/>
          </p:nvPr>
        </p:nvSpPr>
        <p:spPr/>
        <p:txBody>
          <a:bodyPr/>
          <a:lstStyle/>
          <a:p>
            <a:endParaRPr lang="zh-CN" altLang="en-US" dirty="0"/>
          </a:p>
        </p:txBody>
      </p:sp>
      <p:sp>
        <p:nvSpPr>
          <p:cNvPr id="11" name="TextBox 10"/>
          <p:cNvSpPr txBox="1"/>
          <p:nvPr/>
        </p:nvSpPr>
        <p:spPr>
          <a:xfrm>
            <a:off x="2627784" y="692696"/>
            <a:ext cx="5688632" cy="461665"/>
          </a:xfrm>
          <a:prstGeom prst="rect">
            <a:avLst/>
          </a:prstGeom>
          <a:noFill/>
        </p:spPr>
        <p:txBody>
          <a:bodyPr wrap="square" rtlCol="0">
            <a:spAutoFit/>
          </a:bodyPr>
          <a:lstStyle/>
          <a:p>
            <a:r>
              <a:rPr lang="en-US" altLang="zh-CN" dirty="0" smtClean="0"/>
              <a:t>Low resolution tends to blur image</a:t>
            </a:r>
            <a:endParaRPr lang="zh-CN" altLang="en-US" dirty="0"/>
          </a:p>
        </p:txBody>
      </p:sp>
      <p:sp>
        <p:nvSpPr>
          <p:cNvPr id="12" name="灯片编号占位符 11"/>
          <p:cNvSpPr>
            <a:spLocks noGrp="1"/>
          </p:cNvSpPr>
          <p:nvPr>
            <p:ph type="sldNum" sz="quarter" idx="12"/>
          </p:nvPr>
        </p:nvSpPr>
        <p:spPr/>
        <p:txBody>
          <a:bodyPr/>
          <a:lstStyle/>
          <a:p>
            <a:pPr>
              <a:defRPr/>
            </a:pPr>
            <a:fld id="{B701ACAC-19C0-42F4-8806-AB1540277696}" type="slidenum">
              <a:rPr lang="en-US" altLang="zh-CN" smtClean="0"/>
              <a:pPr>
                <a:defRPr/>
              </a:pPr>
              <a:t>51</a:t>
            </a:fld>
            <a:endParaRPr lang="en-US" altLang="zh-C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
          <p:cNvSpPr>
            <a:spLocks noGrp="1" noChangeArrowheads="1"/>
          </p:cNvSpPr>
          <p:nvPr>
            <p:ph type="body" idx="1"/>
          </p:nvPr>
        </p:nvSpPr>
        <p:spPr>
          <a:xfrm>
            <a:off x="457200" y="2060848"/>
            <a:ext cx="8229600" cy="4536504"/>
          </a:xfrm>
          <a:noFill/>
        </p:spPr>
        <p:txBody>
          <a:bodyPr/>
          <a:lstStyle/>
          <a:p>
            <a:pPr marL="355600" indent="-355600" eaLnBrk="1" hangingPunct="1">
              <a:buFont typeface="Wingdings" pitchFamily="2" charset="2"/>
              <a:buChar char="u"/>
            </a:pPr>
            <a:r>
              <a:rPr lang="en-IE" altLang="zh-CN" dirty="0" smtClean="0">
                <a:ea typeface="宋体" charset="-122"/>
              </a:rPr>
              <a:t>Intensity level resolution refers to the number of intensity levels used to represent the image</a:t>
            </a:r>
          </a:p>
          <a:p>
            <a:pPr lvl="1" eaLnBrk="1" hangingPunct="1"/>
            <a:r>
              <a:rPr lang="en-IE" altLang="zh-CN" sz="3200" dirty="0" smtClean="0">
                <a:ea typeface="宋体" charset="-122"/>
                <a:cs typeface="+mn-cs"/>
              </a:rPr>
              <a:t>The more intensity levels used, the finer the level of detail discernible in an image</a:t>
            </a:r>
          </a:p>
          <a:p>
            <a:pPr lvl="1" eaLnBrk="1" hangingPunct="1"/>
            <a:r>
              <a:rPr lang="en-IE" altLang="zh-CN" sz="3200" dirty="0" smtClean="0">
                <a:ea typeface="宋体" charset="-122"/>
                <a:cs typeface="+mn-cs"/>
              </a:rPr>
              <a:t>Intensity level resolution is usually given in terms of the number of bits used to store each intensity level</a:t>
            </a:r>
            <a:endParaRPr lang="en-US" altLang="zh-CN" sz="3200" dirty="0" smtClean="0">
              <a:ea typeface="宋体" charset="-122"/>
              <a:cs typeface="+mn-cs"/>
            </a:endParaRPr>
          </a:p>
        </p:txBody>
      </p:sp>
      <p:sp>
        <p:nvSpPr>
          <p:cNvPr id="42016" name="Rectangle 170"/>
          <p:cNvSpPr>
            <a:spLocks noGrp="1" noChangeArrowheads="1"/>
          </p:cNvSpPr>
          <p:nvPr>
            <p:ph type="title"/>
          </p:nvPr>
        </p:nvSpPr>
        <p:spPr/>
        <p:txBody>
          <a:bodyPr/>
          <a:lstStyle/>
          <a:p>
            <a:pPr eaLnBrk="1" hangingPunct="1"/>
            <a:r>
              <a:rPr lang="en-IE" altLang="zh-CN" smtClean="0">
                <a:ea typeface="宋体" charset="-122"/>
              </a:rPr>
              <a:t>Spatial &amp; Intensity Level Resolution</a:t>
            </a:r>
            <a:endParaRPr lang="en-US" altLang="zh-CN"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52</a:t>
            </a:fld>
            <a:endParaRPr lang="en-US" altLang="zh-C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0"/>
          <p:cNvSpPr>
            <a:spLocks noGrp="1" noChangeArrowheads="1"/>
          </p:cNvSpPr>
          <p:nvPr>
            <p:ph type="body" idx="1"/>
          </p:nvPr>
        </p:nvSpPr>
        <p:spPr>
          <a:xfrm>
            <a:off x="457200" y="2060848"/>
            <a:ext cx="8229600" cy="4765402"/>
          </a:xfrm>
          <a:noFill/>
        </p:spPr>
        <p:txBody>
          <a:bodyPr/>
          <a:lstStyle/>
          <a:p>
            <a:pPr marL="0" indent="0" eaLnBrk="1" hangingPunct="1"/>
            <a:r>
              <a:rPr lang="en-US" altLang="zh-CN" sz="2400" dirty="0" smtClean="0">
                <a:ea typeface="宋体" charset="-122"/>
              </a:rPr>
              <a:t>Relation between store bits and number of intensity levels</a:t>
            </a:r>
          </a:p>
        </p:txBody>
      </p:sp>
      <p:grpSp>
        <p:nvGrpSpPr>
          <p:cNvPr id="33" name="组合 32"/>
          <p:cNvGrpSpPr>
            <a:grpSpLocks/>
          </p:cNvGrpSpPr>
          <p:nvPr/>
        </p:nvGrpSpPr>
        <p:grpSpPr>
          <a:xfrm>
            <a:off x="467544" y="3028156"/>
            <a:ext cx="8372476" cy="3246120"/>
            <a:chOff x="1104900" y="4077072"/>
            <a:chExt cx="6977063" cy="2254250"/>
          </a:xfrm>
        </p:grpSpPr>
        <p:sp>
          <p:nvSpPr>
            <p:cNvPr id="41987" name="Rectangle 22" descr="3"/>
            <p:cNvSpPr>
              <a:spLocks noChangeAspect="1" noChangeArrowheads="1"/>
            </p:cNvSpPr>
            <p:nvPr/>
          </p:nvSpPr>
          <p:spPr bwMode="auto">
            <a:xfrm>
              <a:off x="1104900" y="4077072"/>
              <a:ext cx="2325688" cy="579438"/>
            </a:xfrm>
            <a:prstGeom prst="rect">
              <a:avLst/>
            </a:prstGeom>
            <a:noFill/>
            <a:ln w="12700">
              <a:noFill/>
              <a:miter lim="800000"/>
              <a:headEnd/>
              <a:tailEnd/>
            </a:ln>
          </p:spPr>
          <p:txBody>
            <a:bodyPr anchor="ctr"/>
            <a:lstStyle/>
            <a:p>
              <a:pPr algn="ctr">
                <a:spcBef>
                  <a:spcPct val="20000"/>
                </a:spcBef>
              </a:pPr>
              <a:r>
                <a:rPr lang="en-IE" altLang="zh-CN" sz="1600" b="1">
                  <a:ea typeface="宋体" charset="-122"/>
                </a:rPr>
                <a:t>Number of Bits</a:t>
              </a:r>
              <a:endParaRPr lang="en-US" altLang="zh-CN" sz="1600" b="1">
                <a:ea typeface="宋体" charset="-122"/>
              </a:endParaRPr>
            </a:p>
          </p:txBody>
        </p:sp>
        <p:sp>
          <p:nvSpPr>
            <p:cNvPr id="41988" name="Rectangle 23" descr="4"/>
            <p:cNvSpPr>
              <a:spLocks noChangeAspect="1" noChangeArrowheads="1"/>
            </p:cNvSpPr>
            <p:nvPr/>
          </p:nvSpPr>
          <p:spPr bwMode="auto">
            <a:xfrm>
              <a:off x="3430588" y="4077072"/>
              <a:ext cx="2325687" cy="579438"/>
            </a:xfrm>
            <a:prstGeom prst="rect">
              <a:avLst/>
            </a:prstGeom>
            <a:noFill/>
            <a:ln w="12700">
              <a:noFill/>
              <a:miter lim="800000"/>
              <a:headEnd/>
              <a:tailEnd/>
            </a:ln>
          </p:spPr>
          <p:txBody>
            <a:bodyPr anchor="ctr"/>
            <a:lstStyle/>
            <a:p>
              <a:pPr algn="ctr">
                <a:spcBef>
                  <a:spcPct val="20000"/>
                </a:spcBef>
              </a:pPr>
              <a:r>
                <a:rPr lang="en-IE" altLang="zh-CN" sz="1600" b="1">
                  <a:ea typeface="宋体" charset="-122"/>
                </a:rPr>
                <a:t>Number of Intensity Levels</a:t>
              </a:r>
              <a:endParaRPr lang="en-US" altLang="zh-CN" sz="1600" b="1">
                <a:ea typeface="宋体" charset="-122"/>
              </a:endParaRPr>
            </a:p>
          </p:txBody>
        </p:sp>
        <p:sp>
          <p:nvSpPr>
            <p:cNvPr id="41989" name="Rectangle 24" descr="5"/>
            <p:cNvSpPr>
              <a:spLocks noChangeAspect="1" noChangeArrowheads="1"/>
            </p:cNvSpPr>
            <p:nvPr/>
          </p:nvSpPr>
          <p:spPr bwMode="auto">
            <a:xfrm>
              <a:off x="5756275" y="4077072"/>
              <a:ext cx="2325688" cy="579438"/>
            </a:xfrm>
            <a:prstGeom prst="rect">
              <a:avLst/>
            </a:prstGeom>
            <a:noFill/>
            <a:ln w="12700">
              <a:noFill/>
              <a:miter lim="800000"/>
              <a:headEnd/>
              <a:tailEnd/>
            </a:ln>
          </p:spPr>
          <p:txBody>
            <a:bodyPr anchor="ctr"/>
            <a:lstStyle/>
            <a:p>
              <a:pPr algn="ctr">
                <a:spcBef>
                  <a:spcPct val="20000"/>
                </a:spcBef>
              </a:pPr>
              <a:r>
                <a:rPr lang="en-IE" altLang="zh-CN" sz="1600" b="1">
                  <a:ea typeface="宋体" charset="-122"/>
                </a:rPr>
                <a:t>Examples</a:t>
              </a:r>
              <a:endParaRPr lang="en-US" altLang="zh-CN" sz="1600" b="1">
                <a:ea typeface="宋体" charset="-122"/>
              </a:endParaRPr>
            </a:p>
          </p:txBody>
        </p:sp>
        <p:sp>
          <p:nvSpPr>
            <p:cNvPr id="41990" name="Rectangle 25" descr="6"/>
            <p:cNvSpPr>
              <a:spLocks noChangeAspect="1" noChangeArrowheads="1"/>
            </p:cNvSpPr>
            <p:nvPr/>
          </p:nvSpPr>
          <p:spPr bwMode="auto">
            <a:xfrm>
              <a:off x="1104900" y="4656510"/>
              <a:ext cx="2325688" cy="334962"/>
            </a:xfrm>
            <a:prstGeom prst="rect">
              <a:avLst/>
            </a:prstGeom>
            <a:noFill/>
            <a:ln w="12700">
              <a:noFill/>
              <a:miter lim="800000"/>
              <a:headEnd/>
              <a:tailEnd/>
            </a:ln>
          </p:spPr>
          <p:txBody>
            <a:bodyPr/>
            <a:lstStyle/>
            <a:p>
              <a:pPr algn="ctr">
                <a:spcBef>
                  <a:spcPct val="20000"/>
                </a:spcBef>
              </a:pPr>
              <a:r>
                <a:rPr lang="en-IE" altLang="zh-CN" sz="1600">
                  <a:ea typeface="宋体" charset="-122"/>
                </a:rPr>
                <a:t>1</a:t>
              </a:r>
              <a:endParaRPr lang="en-US" altLang="zh-CN" sz="1600">
                <a:ea typeface="宋体" charset="-122"/>
              </a:endParaRPr>
            </a:p>
          </p:txBody>
        </p:sp>
        <p:sp>
          <p:nvSpPr>
            <p:cNvPr id="41991" name="Rectangle 26" descr="7"/>
            <p:cNvSpPr>
              <a:spLocks noChangeAspect="1" noChangeArrowheads="1"/>
            </p:cNvSpPr>
            <p:nvPr/>
          </p:nvSpPr>
          <p:spPr bwMode="auto">
            <a:xfrm>
              <a:off x="3430588" y="4656510"/>
              <a:ext cx="2325687" cy="334962"/>
            </a:xfrm>
            <a:prstGeom prst="rect">
              <a:avLst/>
            </a:prstGeom>
            <a:noFill/>
            <a:ln w="12700">
              <a:noFill/>
              <a:miter lim="800000"/>
              <a:headEnd/>
              <a:tailEnd/>
            </a:ln>
          </p:spPr>
          <p:txBody>
            <a:bodyPr/>
            <a:lstStyle/>
            <a:p>
              <a:pPr algn="ctr">
                <a:spcBef>
                  <a:spcPct val="20000"/>
                </a:spcBef>
              </a:pPr>
              <a:r>
                <a:rPr lang="en-IE" altLang="zh-CN" sz="1600">
                  <a:ea typeface="宋体" charset="-122"/>
                </a:rPr>
                <a:t>2</a:t>
              </a:r>
              <a:endParaRPr lang="en-US" altLang="zh-CN" sz="1600">
                <a:ea typeface="宋体" charset="-122"/>
              </a:endParaRPr>
            </a:p>
          </p:txBody>
        </p:sp>
        <p:sp>
          <p:nvSpPr>
            <p:cNvPr id="41992" name="Rectangle 27" descr="8"/>
            <p:cNvSpPr>
              <a:spLocks noChangeAspect="1" noChangeArrowheads="1"/>
            </p:cNvSpPr>
            <p:nvPr/>
          </p:nvSpPr>
          <p:spPr bwMode="auto">
            <a:xfrm>
              <a:off x="5756275" y="4656510"/>
              <a:ext cx="2325688" cy="334962"/>
            </a:xfrm>
            <a:prstGeom prst="rect">
              <a:avLst/>
            </a:prstGeom>
            <a:noFill/>
            <a:ln w="12700">
              <a:noFill/>
              <a:miter lim="800000"/>
              <a:headEnd/>
              <a:tailEnd/>
            </a:ln>
          </p:spPr>
          <p:txBody>
            <a:bodyPr/>
            <a:lstStyle/>
            <a:p>
              <a:pPr algn="ctr">
                <a:spcBef>
                  <a:spcPct val="20000"/>
                </a:spcBef>
              </a:pPr>
              <a:r>
                <a:rPr lang="en-IE" altLang="zh-CN" sz="1600">
                  <a:ea typeface="宋体" charset="-122"/>
                </a:rPr>
                <a:t>0, 1</a:t>
              </a:r>
              <a:endParaRPr lang="en-US" altLang="zh-CN" sz="1600">
                <a:ea typeface="宋体" charset="-122"/>
              </a:endParaRPr>
            </a:p>
          </p:txBody>
        </p:sp>
        <p:sp>
          <p:nvSpPr>
            <p:cNvPr id="41993" name="Rectangle 28" descr="9"/>
            <p:cNvSpPr>
              <a:spLocks noChangeAspect="1" noChangeArrowheads="1"/>
            </p:cNvSpPr>
            <p:nvPr/>
          </p:nvSpPr>
          <p:spPr bwMode="auto">
            <a:xfrm>
              <a:off x="1104900" y="4991472"/>
              <a:ext cx="2325688" cy="334963"/>
            </a:xfrm>
            <a:prstGeom prst="rect">
              <a:avLst/>
            </a:prstGeom>
            <a:noFill/>
            <a:ln w="12700">
              <a:noFill/>
              <a:miter lim="800000"/>
              <a:headEnd/>
              <a:tailEnd/>
            </a:ln>
          </p:spPr>
          <p:txBody>
            <a:bodyPr/>
            <a:lstStyle/>
            <a:p>
              <a:pPr algn="ctr">
                <a:spcBef>
                  <a:spcPct val="20000"/>
                </a:spcBef>
              </a:pPr>
              <a:r>
                <a:rPr lang="en-IE" altLang="zh-CN" sz="1600">
                  <a:ea typeface="宋体" charset="-122"/>
                </a:rPr>
                <a:t>2</a:t>
              </a:r>
              <a:endParaRPr lang="en-US" altLang="zh-CN" sz="1600">
                <a:ea typeface="宋体" charset="-122"/>
              </a:endParaRPr>
            </a:p>
          </p:txBody>
        </p:sp>
        <p:sp>
          <p:nvSpPr>
            <p:cNvPr id="41994" name="Rectangle 29" descr="10"/>
            <p:cNvSpPr>
              <a:spLocks noChangeAspect="1" noChangeArrowheads="1"/>
            </p:cNvSpPr>
            <p:nvPr/>
          </p:nvSpPr>
          <p:spPr bwMode="auto">
            <a:xfrm>
              <a:off x="3430588" y="4991472"/>
              <a:ext cx="2325687" cy="334963"/>
            </a:xfrm>
            <a:prstGeom prst="rect">
              <a:avLst/>
            </a:prstGeom>
            <a:noFill/>
            <a:ln w="12700">
              <a:noFill/>
              <a:miter lim="800000"/>
              <a:headEnd/>
              <a:tailEnd/>
            </a:ln>
          </p:spPr>
          <p:txBody>
            <a:bodyPr/>
            <a:lstStyle/>
            <a:p>
              <a:pPr algn="ctr">
                <a:spcBef>
                  <a:spcPct val="20000"/>
                </a:spcBef>
              </a:pPr>
              <a:r>
                <a:rPr lang="en-IE" altLang="zh-CN" sz="1600">
                  <a:ea typeface="宋体" charset="-122"/>
                </a:rPr>
                <a:t>4</a:t>
              </a:r>
              <a:endParaRPr lang="en-US" altLang="zh-CN" sz="1600">
                <a:ea typeface="宋体" charset="-122"/>
              </a:endParaRPr>
            </a:p>
          </p:txBody>
        </p:sp>
        <p:sp>
          <p:nvSpPr>
            <p:cNvPr id="41995" name="Rectangle 30" descr="11"/>
            <p:cNvSpPr>
              <a:spLocks noChangeAspect="1" noChangeArrowheads="1"/>
            </p:cNvSpPr>
            <p:nvPr/>
          </p:nvSpPr>
          <p:spPr bwMode="auto">
            <a:xfrm>
              <a:off x="5756275" y="4991472"/>
              <a:ext cx="2325688" cy="334963"/>
            </a:xfrm>
            <a:prstGeom prst="rect">
              <a:avLst/>
            </a:prstGeom>
            <a:noFill/>
            <a:ln w="12700">
              <a:noFill/>
              <a:miter lim="800000"/>
              <a:headEnd/>
              <a:tailEnd/>
            </a:ln>
          </p:spPr>
          <p:txBody>
            <a:bodyPr/>
            <a:lstStyle/>
            <a:p>
              <a:pPr algn="ctr">
                <a:spcBef>
                  <a:spcPct val="20000"/>
                </a:spcBef>
              </a:pPr>
              <a:r>
                <a:rPr lang="en-IE" altLang="zh-CN" sz="1600">
                  <a:ea typeface="宋体" charset="-122"/>
                </a:rPr>
                <a:t>00, 01, 10, 11</a:t>
              </a:r>
              <a:endParaRPr lang="en-US" altLang="zh-CN" sz="1600">
                <a:ea typeface="宋体" charset="-122"/>
              </a:endParaRPr>
            </a:p>
          </p:txBody>
        </p:sp>
        <p:sp>
          <p:nvSpPr>
            <p:cNvPr id="41996" name="Rectangle 31" descr="12"/>
            <p:cNvSpPr>
              <a:spLocks noChangeAspect="1" noChangeArrowheads="1"/>
            </p:cNvSpPr>
            <p:nvPr/>
          </p:nvSpPr>
          <p:spPr bwMode="auto">
            <a:xfrm>
              <a:off x="1104900" y="5326435"/>
              <a:ext cx="2325688" cy="334962"/>
            </a:xfrm>
            <a:prstGeom prst="rect">
              <a:avLst/>
            </a:prstGeom>
            <a:noFill/>
            <a:ln w="12700">
              <a:noFill/>
              <a:miter lim="800000"/>
              <a:headEnd/>
              <a:tailEnd/>
            </a:ln>
          </p:spPr>
          <p:txBody>
            <a:bodyPr/>
            <a:lstStyle/>
            <a:p>
              <a:pPr algn="ctr">
                <a:spcBef>
                  <a:spcPct val="20000"/>
                </a:spcBef>
              </a:pPr>
              <a:r>
                <a:rPr lang="en-IE" altLang="zh-CN" sz="1600">
                  <a:ea typeface="宋体" charset="-122"/>
                </a:rPr>
                <a:t>4</a:t>
              </a:r>
              <a:endParaRPr lang="en-US" altLang="zh-CN" sz="1600">
                <a:ea typeface="宋体" charset="-122"/>
              </a:endParaRPr>
            </a:p>
          </p:txBody>
        </p:sp>
        <p:sp>
          <p:nvSpPr>
            <p:cNvPr id="41997" name="Rectangle 32" descr="13"/>
            <p:cNvSpPr>
              <a:spLocks noChangeAspect="1" noChangeArrowheads="1"/>
            </p:cNvSpPr>
            <p:nvPr/>
          </p:nvSpPr>
          <p:spPr bwMode="auto">
            <a:xfrm>
              <a:off x="3430588" y="5326435"/>
              <a:ext cx="2325687" cy="334962"/>
            </a:xfrm>
            <a:prstGeom prst="rect">
              <a:avLst/>
            </a:prstGeom>
            <a:noFill/>
            <a:ln w="12700">
              <a:noFill/>
              <a:miter lim="800000"/>
              <a:headEnd/>
              <a:tailEnd/>
            </a:ln>
          </p:spPr>
          <p:txBody>
            <a:bodyPr/>
            <a:lstStyle/>
            <a:p>
              <a:pPr algn="ctr">
                <a:spcBef>
                  <a:spcPct val="20000"/>
                </a:spcBef>
              </a:pPr>
              <a:r>
                <a:rPr lang="en-IE" altLang="zh-CN" sz="1600">
                  <a:ea typeface="宋体" charset="-122"/>
                </a:rPr>
                <a:t>16</a:t>
              </a:r>
              <a:endParaRPr lang="en-US" altLang="zh-CN" sz="1600">
                <a:ea typeface="宋体" charset="-122"/>
              </a:endParaRPr>
            </a:p>
          </p:txBody>
        </p:sp>
        <p:sp>
          <p:nvSpPr>
            <p:cNvPr id="41998" name="Rectangle 33" descr="14"/>
            <p:cNvSpPr>
              <a:spLocks noChangeAspect="1" noChangeArrowheads="1"/>
            </p:cNvSpPr>
            <p:nvPr/>
          </p:nvSpPr>
          <p:spPr bwMode="auto">
            <a:xfrm>
              <a:off x="5756275" y="5326435"/>
              <a:ext cx="2325688" cy="334962"/>
            </a:xfrm>
            <a:prstGeom prst="rect">
              <a:avLst/>
            </a:prstGeom>
            <a:noFill/>
            <a:ln w="12700">
              <a:noFill/>
              <a:miter lim="800000"/>
              <a:headEnd/>
              <a:tailEnd/>
            </a:ln>
          </p:spPr>
          <p:txBody>
            <a:bodyPr/>
            <a:lstStyle/>
            <a:p>
              <a:pPr algn="ctr">
                <a:spcBef>
                  <a:spcPct val="20000"/>
                </a:spcBef>
              </a:pPr>
              <a:r>
                <a:rPr lang="en-IE" altLang="zh-CN" sz="1600">
                  <a:ea typeface="宋体" charset="-122"/>
                </a:rPr>
                <a:t>0000, 0101, 1111</a:t>
              </a:r>
              <a:endParaRPr lang="en-US" altLang="zh-CN" sz="1600">
                <a:ea typeface="宋体" charset="-122"/>
              </a:endParaRPr>
            </a:p>
          </p:txBody>
        </p:sp>
        <p:sp>
          <p:nvSpPr>
            <p:cNvPr id="41999" name="Rectangle 54" descr="15"/>
            <p:cNvSpPr>
              <a:spLocks noChangeAspect="1" noChangeArrowheads="1"/>
            </p:cNvSpPr>
            <p:nvPr/>
          </p:nvSpPr>
          <p:spPr bwMode="auto">
            <a:xfrm>
              <a:off x="1104900" y="5661397"/>
              <a:ext cx="2325688" cy="334963"/>
            </a:xfrm>
            <a:prstGeom prst="rect">
              <a:avLst/>
            </a:prstGeom>
            <a:noFill/>
            <a:ln w="12700">
              <a:noFill/>
              <a:miter lim="800000"/>
              <a:headEnd/>
              <a:tailEnd/>
            </a:ln>
          </p:spPr>
          <p:txBody>
            <a:bodyPr/>
            <a:lstStyle/>
            <a:p>
              <a:pPr algn="ctr">
                <a:spcBef>
                  <a:spcPct val="20000"/>
                </a:spcBef>
              </a:pPr>
              <a:r>
                <a:rPr lang="en-IE" altLang="zh-CN" sz="1600">
                  <a:ea typeface="宋体" charset="-122"/>
                </a:rPr>
                <a:t>8</a:t>
              </a:r>
              <a:endParaRPr lang="en-US" altLang="zh-CN" sz="1600">
                <a:ea typeface="宋体" charset="-122"/>
              </a:endParaRPr>
            </a:p>
          </p:txBody>
        </p:sp>
        <p:sp>
          <p:nvSpPr>
            <p:cNvPr id="42000" name="Rectangle 56" descr="16"/>
            <p:cNvSpPr>
              <a:spLocks noChangeAspect="1" noChangeArrowheads="1"/>
            </p:cNvSpPr>
            <p:nvPr/>
          </p:nvSpPr>
          <p:spPr bwMode="auto">
            <a:xfrm>
              <a:off x="3430588" y="5661397"/>
              <a:ext cx="2325687" cy="334963"/>
            </a:xfrm>
            <a:prstGeom prst="rect">
              <a:avLst/>
            </a:prstGeom>
            <a:noFill/>
            <a:ln w="12700">
              <a:noFill/>
              <a:miter lim="800000"/>
              <a:headEnd/>
              <a:tailEnd/>
            </a:ln>
          </p:spPr>
          <p:txBody>
            <a:bodyPr/>
            <a:lstStyle/>
            <a:p>
              <a:pPr algn="ctr">
                <a:spcBef>
                  <a:spcPct val="20000"/>
                </a:spcBef>
              </a:pPr>
              <a:r>
                <a:rPr lang="en-IE" altLang="zh-CN" sz="1600">
                  <a:ea typeface="宋体" charset="-122"/>
                </a:rPr>
                <a:t>256</a:t>
              </a:r>
              <a:endParaRPr lang="en-US" altLang="zh-CN" sz="1600">
                <a:ea typeface="宋体" charset="-122"/>
              </a:endParaRPr>
            </a:p>
          </p:txBody>
        </p:sp>
        <p:sp>
          <p:nvSpPr>
            <p:cNvPr id="42001" name="Rectangle 58" descr="17"/>
            <p:cNvSpPr>
              <a:spLocks noChangeAspect="1" noChangeArrowheads="1"/>
            </p:cNvSpPr>
            <p:nvPr/>
          </p:nvSpPr>
          <p:spPr bwMode="auto">
            <a:xfrm>
              <a:off x="5756275" y="5661397"/>
              <a:ext cx="2325688" cy="334963"/>
            </a:xfrm>
            <a:prstGeom prst="rect">
              <a:avLst/>
            </a:prstGeom>
            <a:noFill/>
            <a:ln w="12700">
              <a:noFill/>
              <a:miter lim="800000"/>
              <a:headEnd/>
              <a:tailEnd/>
            </a:ln>
          </p:spPr>
          <p:txBody>
            <a:bodyPr/>
            <a:lstStyle/>
            <a:p>
              <a:pPr algn="ctr">
                <a:spcBef>
                  <a:spcPct val="20000"/>
                </a:spcBef>
              </a:pPr>
              <a:r>
                <a:rPr lang="en-IE" altLang="zh-CN" sz="1600">
                  <a:ea typeface="宋体" charset="-122"/>
                </a:rPr>
                <a:t>00110011, 01010101</a:t>
              </a:r>
              <a:endParaRPr lang="en-US" altLang="zh-CN" sz="1600">
                <a:ea typeface="宋体" charset="-122"/>
              </a:endParaRPr>
            </a:p>
          </p:txBody>
        </p:sp>
        <p:sp>
          <p:nvSpPr>
            <p:cNvPr id="42002" name="Rectangle 34" descr="18"/>
            <p:cNvSpPr>
              <a:spLocks noChangeAspect="1" noChangeArrowheads="1"/>
            </p:cNvSpPr>
            <p:nvPr/>
          </p:nvSpPr>
          <p:spPr bwMode="auto">
            <a:xfrm>
              <a:off x="1104900" y="5996360"/>
              <a:ext cx="2325688" cy="334962"/>
            </a:xfrm>
            <a:prstGeom prst="rect">
              <a:avLst/>
            </a:prstGeom>
            <a:noFill/>
            <a:ln w="12700">
              <a:noFill/>
              <a:miter lim="800000"/>
              <a:headEnd/>
              <a:tailEnd/>
            </a:ln>
          </p:spPr>
          <p:txBody>
            <a:bodyPr/>
            <a:lstStyle/>
            <a:p>
              <a:pPr algn="ctr">
                <a:spcBef>
                  <a:spcPct val="20000"/>
                </a:spcBef>
              </a:pPr>
              <a:r>
                <a:rPr lang="en-IE" altLang="zh-CN" sz="1600">
                  <a:ea typeface="宋体" charset="-122"/>
                </a:rPr>
                <a:t>16</a:t>
              </a:r>
              <a:endParaRPr lang="en-US" altLang="zh-CN" sz="1600">
                <a:ea typeface="宋体" charset="-122"/>
              </a:endParaRPr>
            </a:p>
          </p:txBody>
        </p:sp>
        <p:sp>
          <p:nvSpPr>
            <p:cNvPr id="42003" name="Rectangle 35" descr="19"/>
            <p:cNvSpPr>
              <a:spLocks noChangeAspect="1" noChangeArrowheads="1"/>
            </p:cNvSpPr>
            <p:nvPr/>
          </p:nvSpPr>
          <p:spPr bwMode="auto">
            <a:xfrm>
              <a:off x="3430588" y="5996360"/>
              <a:ext cx="2325687" cy="334962"/>
            </a:xfrm>
            <a:prstGeom prst="rect">
              <a:avLst/>
            </a:prstGeom>
            <a:noFill/>
            <a:ln w="12700">
              <a:noFill/>
              <a:miter lim="800000"/>
              <a:headEnd/>
              <a:tailEnd/>
            </a:ln>
          </p:spPr>
          <p:txBody>
            <a:bodyPr/>
            <a:lstStyle/>
            <a:p>
              <a:pPr algn="ctr">
                <a:spcBef>
                  <a:spcPct val="20000"/>
                </a:spcBef>
              </a:pPr>
              <a:r>
                <a:rPr lang="en-IE" altLang="zh-CN" sz="1600">
                  <a:ea typeface="宋体" charset="-122"/>
                </a:rPr>
                <a:t>65,536</a:t>
              </a:r>
              <a:endParaRPr lang="en-US" altLang="zh-CN" sz="1600">
                <a:ea typeface="宋体" charset="-122"/>
              </a:endParaRPr>
            </a:p>
          </p:txBody>
        </p:sp>
        <p:sp>
          <p:nvSpPr>
            <p:cNvPr id="42004" name="Rectangle 36" descr="20"/>
            <p:cNvSpPr>
              <a:spLocks noChangeAspect="1" noChangeArrowheads="1"/>
            </p:cNvSpPr>
            <p:nvPr/>
          </p:nvSpPr>
          <p:spPr bwMode="auto">
            <a:xfrm>
              <a:off x="5756275" y="5996360"/>
              <a:ext cx="2325688" cy="334962"/>
            </a:xfrm>
            <a:prstGeom prst="rect">
              <a:avLst/>
            </a:prstGeom>
            <a:noFill/>
            <a:ln w="12700">
              <a:noFill/>
              <a:miter lim="800000"/>
              <a:headEnd/>
              <a:tailEnd/>
            </a:ln>
          </p:spPr>
          <p:txBody>
            <a:bodyPr/>
            <a:lstStyle/>
            <a:p>
              <a:pPr algn="ctr">
                <a:spcBef>
                  <a:spcPct val="20000"/>
                </a:spcBef>
              </a:pPr>
              <a:r>
                <a:rPr lang="en-IE" altLang="zh-CN" sz="1600">
                  <a:ea typeface="宋体" charset="-122"/>
                </a:rPr>
                <a:t>1010101010101010</a:t>
              </a:r>
              <a:endParaRPr lang="en-US" altLang="zh-CN" sz="1600">
                <a:ea typeface="宋体" charset="-122"/>
              </a:endParaRPr>
            </a:p>
          </p:txBody>
        </p:sp>
        <p:sp>
          <p:nvSpPr>
            <p:cNvPr id="42005" name="Line 37"/>
            <p:cNvSpPr>
              <a:spLocks noChangeAspect="1" noChangeShapeType="1"/>
            </p:cNvSpPr>
            <p:nvPr/>
          </p:nvSpPr>
          <p:spPr bwMode="auto">
            <a:xfrm>
              <a:off x="1104900" y="4077072"/>
              <a:ext cx="6977063" cy="0"/>
            </a:xfrm>
            <a:prstGeom prst="line">
              <a:avLst/>
            </a:prstGeom>
            <a:noFill/>
            <a:ln w="28575" cap="sq">
              <a:solidFill>
                <a:schemeClr val="tx1"/>
              </a:solidFill>
              <a:round/>
              <a:headEnd/>
              <a:tailEnd/>
            </a:ln>
          </p:spPr>
          <p:txBody>
            <a:bodyPr wrap="none"/>
            <a:lstStyle/>
            <a:p>
              <a:endParaRPr lang="zh-CN" altLang="en-US"/>
            </a:p>
          </p:txBody>
        </p:sp>
        <p:sp>
          <p:nvSpPr>
            <p:cNvPr id="42006" name="Line 39"/>
            <p:cNvSpPr>
              <a:spLocks noChangeAspect="1" noChangeShapeType="1"/>
            </p:cNvSpPr>
            <p:nvPr/>
          </p:nvSpPr>
          <p:spPr bwMode="auto">
            <a:xfrm>
              <a:off x="1104900" y="4991472"/>
              <a:ext cx="6977063" cy="0"/>
            </a:xfrm>
            <a:prstGeom prst="line">
              <a:avLst/>
            </a:prstGeom>
            <a:noFill/>
            <a:ln w="12700">
              <a:solidFill>
                <a:schemeClr val="tx1"/>
              </a:solidFill>
              <a:round/>
              <a:headEnd/>
              <a:tailEnd/>
            </a:ln>
          </p:spPr>
          <p:txBody>
            <a:bodyPr wrap="none"/>
            <a:lstStyle/>
            <a:p>
              <a:endParaRPr lang="zh-CN" altLang="en-US"/>
            </a:p>
          </p:txBody>
        </p:sp>
        <p:sp>
          <p:nvSpPr>
            <p:cNvPr id="42007" name="Line 40"/>
            <p:cNvSpPr>
              <a:spLocks noChangeAspect="1" noChangeShapeType="1"/>
            </p:cNvSpPr>
            <p:nvPr/>
          </p:nvSpPr>
          <p:spPr bwMode="auto">
            <a:xfrm>
              <a:off x="1104900" y="5326435"/>
              <a:ext cx="6977063" cy="0"/>
            </a:xfrm>
            <a:prstGeom prst="line">
              <a:avLst/>
            </a:prstGeom>
            <a:noFill/>
            <a:ln w="12700">
              <a:solidFill>
                <a:schemeClr val="tx1"/>
              </a:solidFill>
              <a:round/>
              <a:headEnd/>
              <a:tailEnd/>
            </a:ln>
          </p:spPr>
          <p:txBody>
            <a:bodyPr wrap="none"/>
            <a:lstStyle/>
            <a:p>
              <a:endParaRPr lang="zh-CN" altLang="en-US"/>
            </a:p>
          </p:txBody>
        </p:sp>
        <p:sp>
          <p:nvSpPr>
            <p:cNvPr id="42008" name="Line 41"/>
            <p:cNvSpPr>
              <a:spLocks noChangeAspect="1" noChangeShapeType="1"/>
            </p:cNvSpPr>
            <p:nvPr/>
          </p:nvSpPr>
          <p:spPr bwMode="auto">
            <a:xfrm>
              <a:off x="1104900" y="5661397"/>
              <a:ext cx="6977063" cy="0"/>
            </a:xfrm>
            <a:prstGeom prst="line">
              <a:avLst/>
            </a:prstGeom>
            <a:noFill/>
            <a:ln w="12700">
              <a:solidFill>
                <a:schemeClr val="tx1"/>
              </a:solidFill>
              <a:round/>
              <a:headEnd/>
              <a:tailEnd/>
            </a:ln>
          </p:spPr>
          <p:txBody>
            <a:bodyPr wrap="none"/>
            <a:lstStyle/>
            <a:p>
              <a:endParaRPr lang="zh-CN" altLang="en-US"/>
            </a:p>
          </p:txBody>
        </p:sp>
        <p:sp>
          <p:nvSpPr>
            <p:cNvPr id="42009" name="Line 42"/>
            <p:cNvSpPr>
              <a:spLocks noChangeAspect="1" noChangeShapeType="1"/>
            </p:cNvSpPr>
            <p:nvPr/>
          </p:nvSpPr>
          <p:spPr bwMode="auto">
            <a:xfrm>
              <a:off x="1104900" y="6331322"/>
              <a:ext cx="6977063" cy="0"/>
            </a:xfrm>
            <a:prstGeom prst="line">
              <a:avLst/>
            </a:prstGeom>
            <a:noFill/>
            <a:ln w="28575" cap="sq">
              <a:solidFill>
                <a:schemeClr val="tx1"/>
              </a:solidFill>
              <a:round/>
              <a:headEnd/>
              <a:tailEnd/>
            </a:ln>
          </p:spPr>
          <p:txBody>
            <a:bodyPr wrap="none"/>
            <a:lstStyle/>
            <a:p>
              <a:endParaRPr lang="zh-CN" altLang="en-US"/>
            </a:p>
          </p:txBody>
        </p:sp>
        <p:sp>
          <p:nvSpPr>
            <p:cNvPr id="42010" name="Line 43"/>
            <p:cNvSpPr>
              <a:spLocks noChangeAspect="1" noChangeShapeType="1"/>
            </p:cNvSpPr>
            <p:nvPr/>
          </p:nvSpPr>
          <p:spPr bwMode="auto">
            <a:xfrm>
              <a:off x="1104900" y="4077072"/>
              <a:ext cx="0" cy="2254250"/>
            </a:xfrm>
            <a:prstGeom prst="line">
              <a:avLst/>
            </a:prstGeom>
            <a:noFill/>
            <a:ln w="28575" cap="sq">
              <a:solidFill>
                <a:schemeClr val="tx1"/>
              </a:solidFill>
              <a:round/>
              <a:headEnd/>
              <a:tailEnd/>
            </a:ln>
          </p:spPr>
          <p:txBody>
            <a:bodyPr wrap="none"/>
            <a:lstStyle/>
            <a:p>
              <a:endParaRPr lang="zh-CN" altLang="en-US"/>
            </a:p>
          </p:txBody>
        </p:sp>
        <p:sp>
          <p:nvSpPr>
            <p:cNvPr id="42011" name="Line 44"/>
            <p:cNvSpPr>
              <a:spLocks noChangeAspect="1" noChangeShapeType="1"/>
            </p:cNvSpPr>
            <p:nvPr/>
          </p:nvSpPr>
          <p:spPr bwMode="auto">
            <a:xfrm>
              <a:off x="3430588" y="4077072"/>
              <a:ext cx="0" cy="2254250"/>
            </a:xfrm>
            <a:prstGeom prst="line">
              <a:avLst/>
            </a:prstGeom>
            <a:noFill/>
            <a:ln w="28575">
              <a:solidFill>
                <a:schemeClr val="tx1"/>
              </a:solidFill>
              <a:round/>
              <a:headEnd/>
              <a:tailEnd/>
            </a:ln>
          </p:spPr>
          <p:txBody>
            <a:bodyPr wrap="none"/>
            <a:lstStyle/>
            <a:p>
              <a:endParaRPr lang="zh-CN" altLang="en-US"/>
            </a:p>
          </p:txBody>
        </p:sp>
        <p:sp>
          <p:nvSpPr>
            <p:cNvPr id="42012" name="Line 45"/>
            <p:cNvSpPr>
              <a:spLocks noChangeAspect="1" noChangeShapeType="1"/>
            </p:cNvSpPr>
            <p:nvPr/>
          </p:nvSpPr>
          <p:spPr bwMode="auto">
            <a:xfrm>
              <a:off x="5756275" y="4077072"/>
              <a:ext cx="0" cy="2254250"/>
            </a:xfrm>
            <a:prstGeom prst="line">
              <a:avLst/>
            </a:prstGeom>
            <a:noFill/>
            <a:ln w="28575">
              <a:solidFill>
                <a:schemeClr val="tx1"/>
              </a:solidFill>
              <a:round/>
              <a:headEnd/>
              <a:tailEnd/>
            </a:ln>
          </p:spPr>
          <p:txBody>
            <a:bodyPr wrap="none"/>
            <a:lstStyle/>
            <a:p>
              <a:endParaRPr lang="zh-CN" altLang="en-US"/>
            </a:p>
          </p:txBody>
        </p:sp>
        <p:sp>
          <p:nvSpPr>
            <p:cNvPr id="42013" name="Line 46"/>
            <p:cNvSpPr>
              <a:spLocks noChangeAspect="1" noChangeShapeType="1"/>
            </p:cNvSpPr>
            <p:nvPr/>
          </p:nvSpPr>
          <p:spPr bwMode="auto">
            <a:xfrm>
              <a:off x="8081963" y="4077072"/>
              <a:ext cx="0" cy="2254250"/>
            </a:xfrm>
            <a:prstGeom prst="line">
              <a:avLst/>
            </a:prstGeom>
            <a:noFill/>
            <a:ln w="28575" cap="sq">
              <a:solidFill>
                <a:schemeClr val="tx1"/>
              </a:solidFill>
              <a:round/>
              <a:headEnd/>
              <a:tailEnd/>
            </a:ln>
          </p:spPr>
          <p:txBody>
            <a:bodyPr wrap="none"/>
            <a:lstStyle/>
            <a:p>
              <a:endParaRPr lang="zh-CN" altLang="en-US"/>
            </a:p>
          </p:txBody>
        </p:sp>
        <p:sp>
          <p:nvSpPr>
            <p:cNvPr id="42014" name="Line 55"/>
            <p:cNvSpPr>
              <a:spLocks noChangeAspect="1" noChangeShapeType="1"/>
            </p:cNvSpPr>
            <p:nvPr/>
          </p:nvSpPr>
          <p:spPr bwMode="auto">
            <a:xfrm>
              <a:off x="1104900" y="5996360"/>
              <a:ext cx="6977063" cy="0"/>
            </a:xfrm>
            <a:prstGeom prst="line">
              <a:avLst/>
            </a:prstGeom>
            <a:noFill/>
            <a:ln w="12700">
              <a:solidFill>
                <a:schemeClr val="tx1"/>
              </a:solidFill>
              <a:round/>
              <a:headEnd/>
              <a:tailEnd/>
            </a:ln>
          </p:spPr>
          <p:txBody>
            <a:bodyPr wrap="none"/>
            <a:lstStyle/>
            <a:p>
              <a:endParaRPr lang="zh-CN" altLang="en-US"/>
            </a:p>
          </p:txBody>
        </p:sp>
        <p:sp>
          <p:nvSpPr>
            <p:cNvPr id="42015" name="Line 38"/>
            <p:cNvSpPr>
              <a:spLocks noChangeAspect="1" noChangeShapeType="1"/>
            </p:cNvSpPr>
            <p:nvPr/>
          </p:nvSpPr>
          <p:spPr bwMode="auto">
            <a:xfrm>
              <a:off x="1104900" y="4656510"/>
              <a:ext cx="6977063" cy="0"/>
            </a:xfrm>
            <a:prstGeom prst="line">
              <a:avLst/>
            </a:prstGeom>
            <a:noFill/>
            <a:ln w="28575" cap="sq">
              <a:solidFill>
                <a:schemeClr val="tx1"/>
              </a:solidFill>
              <a:round/>
              <a:headEnd/>
              <a:tailEnd/>
            </a:ln>
          </p:spPr>
          <p:txBody>
            <a:bodyPr wrap="none"/>
            <a:lstStyle/>
            <a:p>
              <a:endParaRPr lang="zh-CN" altLang="en-US"/>
            </a:p>
          </p:txBody>
        </p:sp>
      </p:grpSp>
      <p:sp>
        <p:nvSpPr>
          <p:cNvPr id="42016" name="Rectangle 170"/>
          <p:cNvSpPr>
            <a:spLocks noGrp="1" noChangeArrowheads="1"/>
          </p:cNvSpPr>
          <p:nvPr>
            <p:ph type="title"/>
          </p:nvPr>
        </p:nvSpPr>
        <p:spPr/>
        <p:txBody>
          <a:bodyPr/>
          <a:lstStyle/>
          <a:p>
            <a:pPr eaLnBrk="1" hangingPunct="1"/>
            <a:r>
              <a:rPr lang="en-IE" altLang="zh-CN" smtClean="0">
                <a:ea typeface="宋体" charset="-122"/>
              </a:rPr>
              <a:t>Spatial &amp; Intensity Level Resolution</a:t>
            </a:r>
            <a:endParaRPr lang="en-US" altLang="zh-CN" smtClean="0">
              <a:ea typeface="宋体" charset="-122"/>
            </a:endParaRPr>
          </a:p>
        </p:txBody>
      </p:sp>
      <p:sp>
        <p:nvSpPr>
          <p:cNvPr id="34" name="灯片编号占位符 33"/>
          <p:cNvSpPr>
            <a:spLocks noGrp="1"/>
          </p:cNvSpPr>
          <p:nvPr>
            <p:ph type="sldNum" sz="quarter" idx="12"/>
          </p:nvPr>
        </p:nvSpPr>
        <p:spPr/>
        <p:txBody>
          <a:bodyPr/>
          <a:lstStyle/>
          <a:p>
            <a:pPr>
              <a:defRPr/>
            </a:pPr>
            <a:fld id="{B701ACAC-19C0-42F4-8806-AB1540277696}" type="slidenum">
              <a:rPr lang="en-US" altLang="zh-CN" smtClean="0"/>
              <a:pPr>
                <a:defRPr/>
              </a:pPr>
              <a:t>53</a:t>
            </a:fld>
            <a:endParaRPr lang="en-US" altLang="zh-C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noChangeArrowheads="1"/>
          </p:cNvPicPr>
          <p:nvPr/>
        </p:nvPicPr>
        <p:blipFill>
          <a:blip r:embed="rId3" cstate="print"/>
          <a:srcRect r="19489" b="50177"/>
          <a:stretch>
            <a:fillRect/>
          </a:stretch>
        </p:blipFill>
        <p:spPr bwMode="auto">
          <a:xfrm>
            <a:off x="485775" y="1597025"/>
            <a:ext cx="4102100" cy="2463800"/>
          </a:xfrm>
          <a:prstGeom prst="rect">
            <a:avLst/>
          </a:prstGeom>
          <a:noFill/>
          <a:ln w="9525">
            <a:noFill/>
            <a:miter lim="800000"/>
            <a:headEnd/>
            <a:tailEnd/>
          </a:ln>
        </p:spPr>
      </p:pic>
      <p:pic>
        <p:nvPicPr>
          <p:cNvPr id="45059" name="Picture 4"/>
          <p:cNvPicPr>
            <a:picLocks noChangeAspect="1" noChangeArrowheads="1"/>
          </p:cNvPicPr>
          <p:nvPr/>
        </p:nvPicPr>
        <p:blipFill>
          <a:blip r:embed="rId4" cstate="print"/>
          <a:srcRect l="19508" t="49698"/>
          <a:stretch>
            <a:fillRect/>
          </a:stretch>
        </p:blipFill>
        <p:spPr bwMode="auto">
          <a:xfrm>
            <a:off x="4591050" y="4068763"/>
            <a:ext cx="4160838" cy="2511425"/>
          </a:xfrm>
          <a:prstGeom prst="rect">
            <a:avLst/>
          </a:prstGeom>
          <a:noFill/>
          <a:ln w="9525">
            <a:noFill/>
            <a:miter lim="800000"/>
            <a:headEnd/>
            <a:tailEnd/>
          </a:ln>
        </p:spPr>
      </p:pic>
      <p:sp>
        <p:nvSpPr>
          <p:cNvPr id="45060" name="Text Box 6"/>
          <p:cNvSpPr txBox="1">
            <a:spLocks noChangeArrowheads="1"/>
          </p:cNvSpPr>
          <p:nvPr/>
        </p:nvSpPr>
        <p:spPr bwMode="auto">
          <a:xfrm>
            <a:off x="2711450" y="1344613"/>
            <a:ext cx="1728788" cy="274637"/>
          </a:xfrm>
          <a:prstGeom prst="rect">
            <a:avLst/>
          </a:prstGeom>
          <a:noFill/>
          <a:ln w="12700">
            <a:noFill/>
            <a:miter lim="800000"/>
            <a:headEnd/>
            <a:tailEnd/>
          </a:ln>
        </p:spPr>
        <p:txBody>
          <a:bodyPr wrap="none">
            <a:spAutoFit/>
          </a:bodyPr>
          <a:lstStyle/>
          <a:p>
            <a:r>
              <a:rPr lang="en-IE" altLang="zh-CN" sz="1200">
                <a:ea typeface="宋体" charset="-122"/>
              </a:rPr>
              <a:t>128 grey levels (7 bpp)</a:t>
            </a:r>
            <a:endParaRPr lang="en-US" altLang="zh-CN" sz="1200">
              <a:ea typeface="宋体" charset="-122"/>
            </a:endParaRPr>
          </a:p>
        </p:txBody>
      </p:sp>
      <p:sp>
        <p:nvSpPr>
          <p:cNvPr id="45061" name="Text Box 7"/>
          <p:cNvSpPr txBox="1">
            <a:spLocks noChangeArrowheads="1"/>
          </p:cNvSpPr>
          <p:nvPr/>
        </p:nvSpPr>
        <p:spPr bwMode="auto">
          <a:xfrm>
            <a:off x="4824413" y="1328738"/>
            <a:ext cx="1644650" cy="274637"/>
          </a:xfrm>
          <a:prstGeom prst="rect">
            <a:avLst/>
          </a:prstGeom>
          <a:noFill/>
          <a:ln w="12700">
            <a:noFill/>
            <a:miter lim="800000"/>
            <a:headEnd/>
            <a:tailEnd/>
          </a:ln>
        </p:spPr>
        <p:txBody>
          <a:bodyPr wrap="none">
            <a:spAutoFit/>
          </a:bodyPr>
          <a:lstStyle/>
          <a:p>
            <a:r>
              <a:rPr lang="en-IE" altLang="zh-CN" sz="1200">
                <a:ea typeface="宋体" charset="-122"/>
              </a:rPr>
              <a:t>64 grey levels (6 bpp)</a:t>
            </a:r>
            <a:endParaRPr lang="en-US" altLang="zh-CN" sz="1200">
              <a:ea typeface="宋体" charset="-122"/>
            </a:endParaRPr>
          </a:p>
        </p:txBody>
      </p:sp>
      <p:sp>
        <p:nvSpPr>
          <p:cNvPr id="45062" name="Text Box 8"/>
          <p:cNvSpPr txBox="1">
            <a:spLocks noChangeArrowheads="1"/>
          </p:cNvSpPr>
          <p:nvPr/>
        </p:nvSpPr>
        <p:spPr bwMode="auto">
          <a:xfrm>
            <a:off x="6869113" y="1328738"/>
            <a:ext cx="1644650" cy="274637"/>
          </a:xfrm>
          <a:prstGeom prst="rect">
            <a:avLst/>
          </a:prstGeom>
          <a:noFill/>
          <a:ln w="12700">
            <a:noFill/>
            <a:miter lim="800000"/>
            <a:headEnd/>
            <a:tailEnd/>
          </a:ln>
        </p:spPr>
        <p:txBody>
          <a:bodyPr wrap="none">
            <a:spAutoFit/>
          </a:bodyPr>
          <a:lstStyle/>
          <a:p>
            <a:r>
              <a:rPr lang="en-IE" altLang="zh-CN" sz="1200">
                <a:ea typeface="宋体" charset="-122"/>
              </a:rPr>
              <a:t>32 grey levels (5 bpp)</a:t>
            </a:r>
            <a:endParaRPr lang="en-US" altLang="zh-CN" sz="1200">
              <a:ea typeface="宋体" charset="-122"/>
            </a:endParaRPr>
          </a:p>
        </p:txBody>
      </p:sp>
      <p:sp>
        <p:nvSpPr>
          <p:cNvPr id="45063" name="Text Box 9"/>
          <p:cNvSpPr txBox="1">
            <a:spLocks noChangeArrowheads="1"/>
          </p:cNvSpPr>
          <p:nvPr/>
        </p:nvSpPr>
        <p:spPr bwMode="auto">
          <a:xfrm>
            <a:off x="687388" y="6497638"/>
            <a:ext cx="1644650" cy="274637"/>
          </a:xfrm>
          <a:prstGeom prst="rect">
            <a:avLst/>
          </a:prstGeom>
          <a:noFill/>
          <a:ln w="12700">
            <a:noFill/>
            <a:miter lim="800000"/>
            <a:headEnd/>
            <a:tailEnd/>
          </a:ln>
        </p:spPr>
        <p:txBody>
          <a:bodyPr wrap="none">
            <a:spAutoFit/>
          </a:bodyPr>
          <a:lstStyle/>
          <a:p>
            <a:r>
              <a:rPr lang="en-IE" altLang="zh-CN" sz="1200">
                <a:ea typeface="宋体" charset="-122"/>
              </a:rPr>
              <a:t>16 grey levels (4 bpp)</a:t>
            </a:r>
            <a:endParaRPr lang="en-US" altLang="zh-CN" sz="1200">
              <a:ea typeface="宋体" charset="-122"/>
            </a:endParaRPr>
          </a:p>
        </p:txBody>
      </p:sp>
      <p:sp>
        <p:nvSpPr>
          <p:cNvPr id="45064" name="Text Box 10"/>
          <p:cNvSpPr txBox="1">
            <a:spLocks noChangeArrowheads="1"/>
          </p:cNvSpPr>
          <p:nvPr/>
        </p:nvSpPr>
        <p:spPr bwMode="auto">
          <a:xfrm>
            <a:off x="2803525" y="6497638"/>
            <a:ext cx="1560513" cy="274637"/>
          </a:xfrm>
          <a:prstGeom prst="rect">
            <a:avLst/>
          </a:prstGeom>
          <a:noFill/>
          <a:ln w="12700">
            <a:noFill/>
            <a:miter lim="800000"/>
            <a:headEnd/>
            <a:tailEnd/>
          </a:ln>
        </p:spPr>
        <p:txBody>
          <a:bodyPr wrap="none">
            <a:spAutoFit/>
          </a:bodyPr>
          <a:lstStyle/>
          <a:p>
            <a:r>
              <a:rPr lang="en-IE" altLang="zh-CN" sz="1200">
                <a:ea typeface="宋体" charset="-122"/>
              </a:rPr>
              <a:t>8 grey levels (3 bpp)</a:t>
            </a:r>
            <a:endParaRPr lang="en-US" altLang="zh-CN" sz="1200">
              <a:ea typeface="宋体" charset="-122"/>
            </a:endParaRPr>
          </a:p>
        </p:txBody>
      </p:sp>
      <p:sp>
        <p:nvSpPr>
          <p:cNvPr id="45065" name="Text Box 11"/>
          <p:cNvSpPr txBox="1">
            <a:spLocks noChangeArrowheads="1"/>
          </p:cNvSpPr>
          <p:nvPr/>
        </p:nvSpPr>
        <p:spPr bwMode="auto">
          <a:xfrm>
            <a:off x="4852988" y="6513513"/>
            <a:ext cx="1560512" cy="274637"/>
          </a:xfrm>
          <a:prstGeom prst="rect">
            <a:avLst/>
          </a:prstGeom>
          <a:noFill/>
          <a:ln w="12700">
            <a:noFill/>
            <a:miter lim="800000"/>
            <a:headEnd/>
            <a:tailEnd/>
          </a:ln>
        </p:spPr>
        <p:txBody>
          <a:bodyPr wrap="none">
            <a:spAutoFit/>
          </a:bodyPr>
          <a:lstStyle/>
          <a:p>
            <a:r>
              <a:rPr lang="en-IE" altLang="zh-CN" sz="1200">
                <a:ea typeface="宋体" charset="-122"/>
              </a:rPr>
              <a:t>4 grey levels (2 bpp)</a:t>
            </a:r>
            <a:endParaRPr lang="en-US" altLang="zh-CN" sz="1200">
              <a:ea typeface="宋体" charset="-122"/>
            </a:endParaRPr>
          </a:p>
        </p:txBody>
      </p:sp>
      <p:sp>
        <p:nvSpPr>
          <p:cNvPr id="45066" name="Text Box 12"/>
          <p:cNvSpPr txBox="1">
            <a:spLocks noChangeArrowheads="1"/>
          </p:cNvSpPr>
          <p:nvPr/>
        </p:nvSpPr>
        <p:spPr bwMode="auto">
          <a:xfrm>
            <a:off x="6838950" y="6513513"/>
            <a:ext cx="1724025" cy="274637"/>
          </a:xfrm>
          <a:prstGeom prst="rect">
            <a:avLst/>
          </a:prstGeom>
          <a:noFill/>
          <a:ln w="12700">
            <a:noFill/>
            <a:miter lim="800000"/>
            <a:headEnd/>
            <a:tailEnd/>
          </a:ln>
        </p:spPr>
        <p:txBody>
          <a:bodyPr>
            <a:spAutoFit/>
          </a:bodyPr>
          <a:lstStyle/>
          <a:p>
            <a:pPr algn="ctr"/>
            <a:r>
              <a:rPr lang="en-IE" altLang="zh-CN" sz="1200">
                <a:ea typeface="宋体" charset="-122"/>
              </a:rPr>
              <a:t>2 grey levels (1 bpp)</a:t>
            </a:r>
            <a:endParaRPr lang="en-US" altLang="zh-CN" sz="1200">
              <a:ea typeface="宋体" charset="-122"/>
            </a:endParaRPr>
          </a:p>
        </p:txBody>
      </p:sp>
      <p:pic>
        <p:nvPicPr>
          <p:cNvPr id="45067" name="Picture 13"/>
          <p:cNvPicPr>
            <a:picLocks noChangeAspect="1" noChangeArrowheads="1"/>
          </p:cNvPicPr>
          <p:nvPr/>
        </p:nvPicPr>
        <p:blipFill>
          <a:blip r:embed="rId3" cstate="print"/>
          <a:srcRect t="49855" r="19489"/>
          <a:stretch>
            <a:fillRect/>
          </a:stretch>
        </p:blipFill>
        <p:spPr bwMode="auto">
          <a:xfrm>
            <a:off x="4606925" y="1585913"/>
            <a:ext cx="4102100" cy="2479675"/>
          </a:xfrm>
          <a:prstGeom prst="rect">
            <a:avLst/>
          </a:prstGeom>
          <a:noFill/>
          <a:ln w="9525">
            <a:noFill/>
            <a:miter lim="800000"/>
            <a:headEnd/>
            <a:tailEnd/>
          </a:ln>
        </p:spPr>
      </p:pic>
      <p:pic>
        <p:nvPicPr>
          <p:cNvPr id="45068" name="Picture 14"/>
          <p:cNvPicPr>
            <a:picLocks noChangeAspect="1" noChangeArrowheads="1"/>
          </p:cNvPicPr>
          <p:nvPr/>
        </p:nvPicPr>
        <p:blipFill>
          <a:blip r:embed="rId4" cstate="print"/>
          <a:srcRect l="19508" b="50047"/>
          <a:stretch>
            <a:fillRect/>
          </a:stretch>
        </p:blipFill>
        <p:spPr bwMode="auto">
          <a:xfrm>
            <a:off x="461963" y="4067175"/>
            <a:ext cx="4160837" cy="2493963"/>
          </a:xfrm>
          <a:prstGeom prst="rect">
            <a:avLst/>
          </a:prstGeom>
          <a:noFill/>
          <a:ln w="9525">
            <a:noFill/>
            <a:miter lim="800000"/>
            <a:headEnd/>
            <a:tailEnd/>
          </a:ln>
        </p:spPr>
      </p:pic>
      <p:sp>
        <p:nvSpPr>
          <p:cNvPr id="45069" name="Text Box 5"/>
          <p:cNvSpPr txBox="1">
            <a:spLocks noChangeArrowheads="1"/>
          </p:cNvSpPr>
          <p:nvPr/>
        </p:nvSpPr>
        <p:spPr bwMode="auto">
          <a:xfrm>
            <a:off x="361950" y="1344613"/>
            <a:ext cx="2328863" cy="274637"/>
          </a:xfrm>
          <a:prstGeom prst="rect">
            <a:avLst/>
          </a:prstGeom>
          <a:noFill/>
          <a:ln w="12700">
            <a:noFill/>
            <a:miter lim="800000"/>
            <a:headEnd/>
            <a:tailEnd/>
          </a:ln>
        </p:spPr>
        <p:txBody>
          <a:bodyPr wrap="none">
            <a:spAutoFit/>
          </a:bodyPr>
          <a:lstStyle/>
          <a:p>
            <a:r>
              <a:rPr lang="en-IE" altLang="zh-CN" sz="1200">
                <a:ea typeface="宋体" charset="-122"/>
              </a:rPr>
              <a:t>256 grey levels (8 bits per pixel)</a:t>
            </a:r>
            <a:endParaRPr lang="en-US" altLang="zh-CN" sz="1200">
              <a:ea typeface="宋体" charset="-122"/>
            </a:endParaRPr>
          </a:p>
        </p:txBody>
      </p:sp>
      <p:sp>
        <p:nvSpPr>
          <p:cNvPr id="15" name="标题 14"/>
          <p:cNvSpPr>
            <a:spLocks noGrp="1"/>
          </p:cNvSpPr>
          <p:nvPr>
            <p:ph type="title"/>
          </p:nvPr>
        </p:nvSpPr>
        <p:spPr/>
        <p:txBody>
          <a:bodyPr/>
          <a:lstStyle/>
          <a:p>
            <a:endParaRPr lang="zh-CN" altLang="en-US"/>
          </a:p>
        </p:txBody>
      </p:sp>
      <p:sp>
        <p:nvSpPr>
          <p:cNvPr id="16" name="灯片编号占位符 15"/>
          <p:cNvSpPr>
            <a:spLocks noGrp="1"/>
          </p:cNvSpPr>
          <p:nvPr>
            <p:ph type="sldNum" sz="quarter" idx="12"/>
          </p:nvPr>
        </p:nvSpPr>
        <p:spPr/>
        <p:txBody>
          <a:bodyPr/>
          <a:lstStyle/>
          <a:p>
            <a:pPr>
              <a:defRPr/>
            </a:pPr>
            <a:fld id="{B701ACAC-19C0-42F4-8806-AB1540277696}" type="slidenum">
              <a:rPr lang="en-US" altLang="zh-CN" smtClean="0"/>
              <a:pPr>
                <a:defRPr/>
              </a:pPr>
              <a:t>54</a:t>
            </a:fld>
            <a:endParaRPr lang="en-US" altLang="zh-C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a:xfrm>
            <a:off x="611560" y="2017713"/>
            <a:ext cx="8343528" cy="4114800"/>
          </a:xfrm>
        </p:spPr>
        <p:txBody>
          <a:bodyPr/>
          <a:lstStyle/>
          <a:p>
            <a:pPr marL="0" indent="0" eaLnBrk="1" hangingPunct="1"/>
            <a:r>
              <a:rPr lang="en-US" altLang="zh-CN" sz="2400" b="1" dirty="0" smtClean="0">
                <a:ea typeface="宋体" charset="-122"/>
              </a:rPr>
              <a:t>Spatial resolution: </a:t>
            </a:r>
            <a:r>
              <a:rPr lang="en-US" altLang="zh-CN" sz="2400" dirty="0" smtClean="0">
                <a:ea typeface="宋体" charset="-122"/>
              </a:rPr>
              <a:t>M*N</a:t>
            </a:r>
          </a:p>
          <a:p>
            <a:pPr marL="0" indent="0" eaLnBrk="1" hangingPunct="1"/>
            <a:r>
              <a:rPr lang="en-US" altLang="zh-CN" sz="2400" b="1" dirty="0" smtClean="0">
                <a:ea typeface="宋体" charset="-122"/>
              </a:rPr>
              <a:t>Gray level resolution</a:t>
            </a:r>
            <a:r>
              <a:rPr lang="zh-CN" altLang="en-US" sz="2400" b="1" dirty="0" smtClean="0">
                <a:ea typeface="宋体" charset="-122"/>
              </a:rPr>
              <a:t>：</a:t>
            </a:r>
            <a:r>
              <a:rPr lang="en-US" altLang="zh-CN" sz="2400" dirty="0" smtClean="0">
                <a:ea typeface="宋体" charset="-122"/>
              </a:rPr>
              <a:t>L</a:t>
            </a:r>
          </a:p>
          <a:p>
            <a:pPr marL="0" indent="0" eaLnBrk="1" hangingPunct="1"/>
            <a:r>
              <a:rPr lang="en-US" altLang="zh-CN" sz="2400" dirty="0" smtClean="0">
                <a:ea typeface="宋体" charset="-122"/>
              </a:rPr>
              <a:t>How many samples and gray levels are required for a good approximation?</a:t>
            </a:r>
          </a:p>
          <a:p>
            <a:pPr lvl="1" eaLnBrk="1" hangingPunct="1"/>
            <a:r>
              <a:rPr lang="en-US" altLang="zh-CN" sz="2400" dirty="0" smtClean="0">
                <a:ea typeface="宋体" charset="-122"/>
              </a:rPr>
              <a:t>Resolution (the degree of discernible detail) of an image depends on sample number and gray level number.</a:t>
            </a:r>
          </a:p>
          <a:p>
            <a:pPr lvl="1" eaLnBrk="1" hangingPunct="1"/>
            <a:r>
              <a:rPr lang="en-US" altLang="zh-CN" sz="2400" dirty="0" smtClean="0">
                <a:ea typeface="宋体" charset="-122"/>
              </a:rPr>
              <a:t>i.e. the more these parameters are increased, the closer the digitized array approximates the original image.</a:t>
            </a:r>
          </a:p>
          <a:p>
            <a:pPr lvl="1" eaLnBrk="1" hangingPunct="1"/>
            <a:r>
              <a:rPr lang="en-US" altLang="zh-CN" sz="2400" dirty="0" smtClean="0">
                <a:ea typeface="宋体" charset="-122"/>
              </a:rPr>
              <a:t>But: storage &amp; processing requirements increase rapidly as a function of N, M, and k</a:t>
            </a:r>
          </a:p>
        </p:txBody>
      </p:sp>
      <p:sp>
        <p:nvSpPr>
          <p:cNvPr id="46083" name="Rectangle 5"/>
          <p:cNvSpPr>
            <a:spLocks noGrp="1" noChangeArrowheads="1"/>
          </p:cNvSpPr>
          <p:nvPr>
            <p:ph type="title"/>
          </p:nvPr>
        </p:nvSpPr>
        <p:spPr/>
        <p:txBody>
          <a:bodyPr/>
          <a:lstStyle/>
          <a:p>
            <a:pPr eaLnBrk="1" hangingPunct="1"/>
            <a:r>
              <a:rPr lang="en-IE" altLang="zh-CN" smtClean="0">
                <a:ea typeface="宋体" charset="-122"/>
              </a:rPr>
              <a:t>Spatial &amp; Intensity Level Resolution</a:t>
            </a:r>
            <a:endParaRPr lang="en-US" altLang="zh-CN"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55</a:t>
            </a:fld>
            <a:endParaRPr lang="en-US" altLang="zh-CN"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xfrm>
            <a:off x="457200" y="2132856"/>
            <a:ext cx="8229600" cy="4498132"/>
          </a:xfrm>
        </p:spPr>
        <p:txBody>
          <a:bodyPr/>
          <a:lstStyle/>
          <a:p>
            <a:pPr marL="0" indent="0" eaLnBrk="1" hangingPunct="1"/>
            <a:r>
              <a:rPr lang="en-IE" altLang="zh-CN" dirty="0" smtClean="0">
                <a:ea typeface="宋体" charset="-122"/>
              </a:rPr>
              <a:t>The big question with resolution is always: “</a:t>
            </a:r>
            <a:r>
              <a:rPr lang="en-IE" altLang="zh-CN" i="1" dirty="0" smtClean="0">
                <a:ea typeface="宋体" charset="-122"/>
              </a:rPr>
              <a:t>how much is enough</a:t>
            </a:r>
            <a:r>
              <a:rPr lang="en-IE" altLang="zh-CN" dirty="0" smtClean="0">
                <a:ea typeface="宋体" charset="-122"/>
              </a:rPr>
              <a:t>?”</a:t>
            </a:r>
          </a:p>
          <a:p>
            <a:pPr lvl="1" eaLnBrk="1" hangingPunct="1"/>
            <a:r>
              <a:rPr lang="en-IE" altLang="zh-CN" dirty="0" smtClean="0">
                <a:ea typeface="宋体" charset="-122"/>
              </a:rPr>
              <a:t>This all depends on what is in the image and what you would like to do with it</a:t>
            </a:r>
          </a:p>
          <a:p>
            <a:pPr lvl="1" eaLnBrk="1" hangingPunct="1"/>
            <a:r>
              <a:rPr lang="en-IE" altLang="zh-CN" dirty="0" smtClean="0">
                <a:ea typeface="宋体" charset="-122"/>
              </a:rPr>
              <a:t>Key questions include</a:t>
            </a:r>
          </a:p>
          <a:p>
            <a:pPr lvl="2" eaLnBrk="1" hangingPunct="1"/>
            <a:r>
              <a:rPr lang="en-IE" altLang="zh-CN" dirty="0" smtClean="0">
                <a:ea typeface="宋体" charset="-122"/>
              </a:rPr>
              <a:t>Does the image look aesthetically pleasing?</a:t>
            </a:r>
          </a:p>
          <a:p>
            <a:pPr lvl="2" eaLnBrk="1" hangingPunct="1"/>
            <a:r>
              <a:rPr lang="en-IE" altLang="zh-CN" dirty="0" smtClean="0">
                <a:ea typeface="宋体" charset="-122"/>
              </a:rPr>
              <a:t>Can you see what you need to see within the image?</a:t>
            </a:r>
          </a:p>
        </p:txBody>
      </p:sp>
      <p:sp>
        <p:nvSpPr>
          <p:cNvPr id="47107" name="Rectangle 5"/>
          <p:cNvSpPr>
            <a:spLocks noGrp="1" noChangeArrowheads="1"/>
          </p:cNvSpPr>
          <p:nvPr>
            <p:ph type="title"/>
          </p:nvPr>
        </p:nvSpPr>
        <p:spPr/>
        <p:txBody>
          <a:bodyPr/>
          <a:lstStyle/>
          <a:p>
            <a:pPr eaLnBrk="1" hangingPunct="1"/>
            <a:r>
              <a:rPr lang="en-IE" altLang="zh-CN" smtClean="0">
                <a:ea typeface="宋体" charset="-122"/>
              </a:rPr>
              <a:t>Spatial &amp; Intensity Level Resolution</a:t>
            </a:r>
            <a:endParaRPr lang="en-US" altLang="zh-CN"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56</a:t>
            </a:fld>
            <a:endParaRPr lang="en-US" altLang="zh-CN"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a:xfrm>
            <a:off x="457200" y="4556125"/>
            <a:ext cx="8229600" cy="2063750"/>
          </a:xfrm>
        </p:spPr>
        <p:txBody>
          <a:bodyPr/>
          <a:lstStyle/>
          <a:p>
            <a:pPr marL="0" indent="0" eaLnBrk="1" hangingPunct="1"/>
            <a:r>
              <a:rPr lang="en-IE" altLang="zh-CN" smtClean="0">
                <a:ea typeface="宋体" charset="-122"/>
              </a:rPr>
              <a:t>The picture on the right is fine for counting the number of cars, but not for reading the number plate</a:t>
            </a:r>
            <a:endParaRPr lang="en-US" altLang="zh-CN" smtClean="0">
              <a:ea typeface="宋体" charset="-122"/>
            </a:endParaRPr>
          </a:p>
        </p:txBody>
      </p:sp>
      <p:pic>
        <p:nvPicPr>
          <p:cNvPr id="48131" name="Picture 4"/>
          <p:cNvPicPr>
            <a:picLocks noChangeAspect="1" noChangeArrowheads="1"/>
          </p:cNvPicPr>
          <p:nvPr/>
        </p:nvPicPr>
        <p:blipFill>
          <a:blip r:embed="rId3" cstate="print"/>
          <a:srcRect/>
          <a:stretch>
            <a:fillRect/>
          </a:stretch>
        </p:blipFill>
        <p:spPr bwMode="auto">
          <a:xfrm>
            <a:off x="1016000" y="2102470"/>
            <a:ext cx="3206750" cy="2406650"/>
          </a:xfrm>
          <a:prstGeom prst="rect">
            <a:avLst/>
          </a:prstGeom>
          <a:noFill/>
          <a:ln w="12700">
            <a:noFill/>
            <a:miter lim="800000"/>
            <a:headEnd/>
            <a:tailEnd/>
          </a:ln>
        </p:spPr>
      </p:pic>
      <p:pic>
        <p:nvPicPr>
          <p:cNvPr id="48132" name="Picture 5" descr="car"/>
          <p:cNvPicPr>
            <a:picLocks noChangeAspect="1" noChangeArrowheads="1"/>
          </p:cNvPicPr>
          <p:nvPr/>
        </p:nvPicPr>
        <p:blipFill>
          <a:blip r:embed="rId4" cstate="print"/>
          <a:srcRect/>
          <a:stretch>
            <a:fillRect/>
          </a:stretch>
        </p:blipFill>
        <p:spPr bwMode="auto">
          <a:xfrm>
            <a:off x="4910138" y="2099295"/>
            <a:ext cx="3228975" cy="2409825"/>
          </a:xfrm>
          <a:prstGeom prst="rect">
            <a:avLst/>
          </a:prstGeom>
          <a:noFill/>
          <a:ln w="9525">
            <a:noFill/>
            <a:miter lim="800000"/>
            <a:headEnd/>
            <a:tailEnd/>
          </a:ln>
        </p:spPr>
      </p:pic>
      <p:sp>
        <p:nvSpPr>
          <p:cNvPr id="48133" name="Rectangle 8"/>
          <p:cNvSpPr>
            <a:spLocks noGrp="1" noChangeArrowheads="1"/>
          </p:cNvSpPr>
          <p:nvPr>
            <p:ph type="title"/>
          </p:nvPr>
        </p:nvSpPr>
        <p:spPr/>
        <p:txBody>
          <a:bodyPr/>
          <a:lstStyle/>
          <a:p>
            <a:pPr eaLnBrk="1" hangingPunct="1"/>
            <a:r>
              <a:rPr lang="en-IE" altLang="zh-CN" smtClean="0">
                <a:ea typeface="宋体" charset="-122"/>
              </a:rPr>
              <a:t>Spatial &amp; Intensity Level Resolution</a:t>
            </a:r>
            <a:endParaRPr lang="en-US" altLang="zh-CN" smtClean="0">
              <a:ea typeface="宋体" charset="-122"/>
            </a:endParaRPr>
          </a:p>
        </p:txBody>
      </p:sp>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57</a:t>
            </a:fld>
            <a:endParaRPr lang="en-US" altLang="zh-CN"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457200" y="1997471"/>
            <a:ext cx="8345488" cy="4599881"/>
          </a:xfrm>
          <a:noFill/>
        </p:spPr>
        <p:txBody>
          <a:bodyPr/>
          <a:lstStyle/>
          <a:p>
            <a:pPr eaLnBrk="1" hangingPunct="1"/>
            <a:r>
              <a:rPr lang="en-US" altLang="zh-CN" dirty="0" smtClean="0">
                <a:ea typeface="宋体" charset="-122"/>
              </a:rPr>
              <a:t>Interpolation is a basic tool used extensively in tasks such as zooming, shrinking, rotating, and geometric corrections.</a:t>
            </a:r>
          </a:p>
          <a:p>
            <a:pPr eaLnBrk="1" hangingPunct="1"/>
            <a:r>
              <a:rPr lang="en-US" altLang="zh-TW" dirty="0" smtClean="0">
                <a:ea typeface="宋体" charset="-122"/>
              </a:rPr>
              <a:t>Interpolation is the process of using known data to estimate values at unknown locations.</a:t>
            </a:r>
            <a:endParaRPr lang="en-US" altLang="zh-TW" dirty="0" smtClean="0"/>
          </a:p>
        </p:txBody>
      </p:sp>
      <p:sp>
        <p:nvSpPr>
          <p:cNvPr id="4" name="标题 3"/>
          <p:cNvSpPr>
            <a:spLocks noGrp="1"/>
          </p:cNvSpPr>
          <p:nvPr>
            <p:ph type="title"/>
          </p:nvPr>
        </p:nvSpPr>
        <p:spPr/>
        <p:txBody>
          <a:bodyPr/>
          <a:lstStyle/>
          <a:p>
            <a:r>
              <a:rPr lang="en-IE" altLang="zh-CN" sz="4000" dirty="0" smtClean="0">
                <a:ea typeface="宋体" charset="-122"/>
              </a:rPr>
              <a:t>Image interpolation</a:t>
            </a:r>
            <a:endParaRPr lang="zh-CN" altLang="en-US" sz="4000" dirty="0"/>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58</a:t>
            </a:fld>
            <a:endParaRPr lang="en-US" altLang="zh-CN"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5"/>
          <p:cNvSpPr>
            <a:spLocks noGrp="1" noChangeArrowheads="1"/>
          </p:cNvSpPr>
          <p:nvPr>
            <p:ph type="title"/>
          </p:nvPr>
        </p:nvSpPr>
        <p:spPr/>
        <p:txBody>
          <a:bodyPr/>
          <a:lstStyle/>
          <a:p>
            <a:pPr eaLnBrk="1" hangingPunct="1"/>
            <a:r>
              <a:rPr lang="en-IE" altLang="zh-CN" dirty="0" smtClean="0">
                <a:ea typeface="宋体" charset="-122"/>
              </a:rPr>
              <a:t>Image interpolation</a:t>
            </a:r>
            <a:endParaRPr lang="en-US" altLang="zh-CN" dirty="0" smtClean="0">
              <a:ea typeface="宋体" charset="-122"/>
            </a:endParaRPr>
          </a:p>
        </p:txBody>
      </p:sp>
      <p:sp>
        <p:nvSpPr>
          <p:cNvPr id="4" name="Rectangle 3"/>
          <p:cNvSpPr txBox="1">
            <a:spLocks noChangeArrowheads="1"/>
          </p:cNvSpPr>
          <p:nvPr/>
        </p:nvSpPr>
        <p:spPr bwMode="auto">
          <a:xfrm>
            <a:off x="457200" y="1997471"/>
            <a:ext cx="8345488" cy="45998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3200" b="0" i="0" u="none" strike="noStrike" kern="0" cap="none" spc="0" normalizeH="0" baseline="0" noProof="0" dirty="0" smtClean="0">
                <a:ln>
                  <a:noFill/>
                </a:ln>
                <a:solidFill>
                  <a:schemeClr val="tx1"/>
                </a:solidFill>
                <a:effectLst/>
                <a:uLnTx/>
                <a:uFillTx/>
                <a:latin typeface="+mn-lt"/>
                <a:ea typeface="宋体" charset="-122"/>
                <a:cs typeface="+mn-cs"/>
              </a:rPr>
              <a:t>Our principle</a:t>
            </a:r>
            <a:r>
              <a:rPr kumimoji="0" lang="en-US" altLang="zh-CN" sz="3200" b="0" i="0" u="none" strike="noStrike" kern="0" cap="none" spc="0" normalizeH="0" noProof="0" dirty="0" smtClean="0">
                <a:ln>
                  <a:noFill/>
                </a:ln>
                <a:solidFill>
                  <a:schemeClr val="tx1"/>
                </a:solidFill>
                <a:effectLst/>
                <a:uLnTx/>
                <a:uFillTx/>
                <a:latin typeface="+mn-lt"/>
                <a:ea typeface="宋体" charset="-122"/>
                <a:cs typeface="+mn-cs"/>
              </a:rPr>
              <a:t> objective in this section is to introduce interpolation and apply it to image resizing(shrinking and zooming), which are basically image </a:t>
            </a:r>
            <a:r>
              <a:rPr kumimoji="0" lang="en-US" altLang="zh-CN" sz="3200" i="1" u="none" strike="noStrike" kern="0" cap="none" spc="0" normalizeH="0" noProof="0" dirty="0" err="1" smtClean="0">
                <a:ln>
                  <a:noFill/>
                </a:ln>
                <a:solidFill>
                  <a:schemeClr val="tx1"/>
                </a:solidFill>
                <a:effectLst/>
                <a:uLnTx/>
                <a:uFillTx/>
                <a:latin typeface="+mn-lt"/>
                <a:ea typeface="宋体" charset="-122"/>
                <a:cs typeface="+mn-cs"/>
              </a:rPr>
              <a:t>resampling</a:t>
            </a:r>
            <a:r>
              <a:rPr kumimoji="0" lang="en-US" altLang="zh-CN" sz="3200" b="0" i="1" u="none" strike="noStrike" kern="0" cap="none" spc="0" normalizeH="0" noProof="0" dirty="0" smtClean="0">
                <a:ln>
                  <a:noFill/>
                </a:ln>
                <a:solidFill>
                  <a:schemeClr val="tx1"/>
                </a:solidFill>
                <a:effectLst/>
                <a:uLnTx/>
                <a:uFillTx/>
                <a:latin typeface="+mn-lt"/>
                <a:ea typeface="宋体" charset="-122"/>
                <a:cs typeface="+mn-cs"/>
              </a:rPr>
              <a:t> </a:t>
            </a:r>
            <a:r>
              <a:rPr kumimoji="0" lang="en-US" altLang="zh-CN" sz="3200" b="0" i="0" u="none" strike="noStrike" kern="0" cap="none" spc="0" normalizeH="0" noProof="0" dirty="0" smtClean="0">
                <a:ln>
                  <a:noFill/>
                </a:ln>
                <a:solidFill>
                  <a:schemeClr val="tx1"/>
                </a:solidFill>
                <a:effectLst/>
                <a:uLnTx/>
                <a:uFillTx/>
                <a:latin typeface="+mn-lt"/>
                <a:ea typeface="宋体" charset="-122"/>
                <a:cs typeface="+mn-cs"/>
              </a:rPr>
              <a:t>methods.</a:t>
            </a: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59</a:t>
            </a:fld>
            <a:endParaRPr lang="en-US" altLang="zh-C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4"/>
          <p:cNvPicPr>
            <a:picLocks noChangeAspect="1" noChangeArrowheads="1"/>
          </p:cNvPicPr>
          <p:nvPr/>
        </p:nvPicPr>
        <p:blipFill>
          <a:blip r:embed="rId3" cstate="print"/>
          <a:srcRect r="25061"/>
          <a:stretch>
            <a:fillRect/>
          </a:stretch>
        </p:blipFill>
        <p:spPr bwMode="auto">
          <a:xfrm>
            <a:off x="5260975" y="2060848"/>
            <a:ext cx="3539976" cy="3939882"/>
          </a:xfrm>
          <a:prstGeom prst="rect">
            <a:avLst/>
          </a:prstGeom>
          <a:noFill/>
          <a:ln w="9525">
            <a:noFill/>
            <a:miter lim="800000"/>
            <a:headEnd/>
            <a:tailEnd/>
          </a:ln>
        </p:spPr>
      </p:pic>
      <p:sp>
        <p:nvSpPr>
          <p:cNvPr id="21508" name="Rectangle 3"/>
          <p:cNvSpPr>
            <a:spLocks noGrp="1" noChangeArrowheads="1"/>
          </p:cNvSpPr>
          <p:nvPr>
            <p:ph type="body" idx="1"/>
          </p:nvPr>
        </p:nvSpPr>
        <p:spPr>
          <a:xfrm>
            <a:off x="827584" y="1844824"/>
            <a:ext cx="4320480" cy="4752528"/>
          </a:xfrm>
        </p:spPr>
        <p:txBody>
          <a:bodyPr/>
          <a:lstStyle/>
          <a:p>
            <a:r>
              <a:rPr lang="en-US" altLang="zh-CN" sz="2800" dirty="0" smtClean="0"/>
              <a:t>Cornea and sclera is the outmost membrane, it keeps everything in.</a:t>
            </a:r>
            <a:endParaRPr lang="zh-CN" altLang="zh-CN" sz="2800" dirty="0" smtClean="0"/>
          </a:p>
          <a:p>
            <a:r>
              <a:rPr lang="en-US" altLang="zh-CN" sz="2800" dirty="0" smtClean="0"/>
              <a:t>Choroid </a:t>
            </a:r>
            <a:r>
              <a:rPr lang="en-IE" altLang="zh-CN" sz="2800" dirty="0" smtClean="0">
                <a:ea typeface="ＭＳ Ｐゴシック" pitchFamily="-110" charset="-128"/>
              </a:rPr>
              <a:t>contains all of the blood vessels that serve as nutrition to the eye</a:t>
            </a:r>
            <a:endParaRPr lang="en-US" altLang="zh-CN" sz="2800" dirty="0" smtClean="0"/>
          </a:p>
          <a:p>
            <a:r>
              <a:rPr lang="en-US" altLang="zh-CN" sz="2800" dirty="0" smtClean="0"/>
              <a:t>Retina is the innermost membrane, play a great role in the eye.</a:t>
            </a:r>
            <a:endParaRPr lang="zh-CN" altLang="zh-CN" sz="2800" dirty="0" smtClean="0"/>
          </a:p>
        </p:txBody>
      </p:sp>
      <p:sp>
        <p:nvSpPr>
          <p:cNvPr id="21506" name="Rectangle 2"/>
          <p:cNvSpPr>
            <a:spLocks noGrp="1" noChangeArrowheads="1"/>
          </p:cNvSpPr>
          <p:nvPr>
            <p:ph type="title"/>
          </p:nvPr>
        </p:nvSpPr>
        <p:spPr/>
        <p:txBody>
          <a:bodyPr/>
          <a:lstStyle/>
          <a:p>
            <a:pPr eaLnBrk="1" hangingPunct="1"/>
            <a:r>
              <a:rPr lang="en-IE" smtClean="0">
                <a:ea typeface="ＭＳ Ｐゴシック" pitchFamily="-110" charset="-128"/>
              </a:rPr>
              <a:t>Structure Of The Human Eye</a:t>
            </a:r>
            <a:endParaRPr lang="en-US" altLang="zh-CN" smtClean="0">
              <a:ea typeface="ＭＳ Ｐゴシック" pitchFamily="-110" charset="-128"/>
            </a:endParaRP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6</a:t>
            </a:fld>
            <a:endParaRPr lang="en-US" altLang="zh-C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5"/>
          <p:cNvSpPr>
            <a:spLocks noGrp="1" noChangeArrowheads="1"/>
          </p:cNvSpPr>
          <p:nvPr>
            <p:ph type="title"/>
          </p:nvPr>
        </p:nvSpPr>
        <p:spPr/>
        <p:txBody>
          <a:bodyPr/>
          <a:lstStyle/>
          <a:p>
            <a:pPr eaLnBrk="1" hangingPunct="1"/>
            <a:r>
              <a:rPr lang="en-IE" altLang="zh-CN" dirty="0" smtClean="0">
                <a:ea typeface="宋体" charset="-122"/>
              </a:rPr>
              <a:t>Image interpolation</a:t>
            </a:r>
            <a:endParaRPr lang="en-US" altLang="zh-CN" dirty="0" smtClean="0">
              <a:ea typeface="宋体" charset="-122"/>
            </a:endParaRPr>
          </a:p>
        </p:txBody>
      </p:sp>
      <p:sp>
        <p:nvSpPr>
          <p:cNvPr id="4" name="Rectangle 3"/>
          <p:cNvSpPr txBox="1">
            <a:spLocks noChangeArrowheads="1"/>
          </p:cNvSpPr>
          <p:nvPr/>
        </p:nvSpPr>
        <p:spPr bwMode="auto">
          <a:xfrm>
            <a:off x="457200" y="1997471"/>
            <a:ext cx="8345488" cy="45998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3200" b="0" i="0" u="none" strike="noStrike" kern="0" cap="none" spc="0" normalizeH="0" baseline="0" noProof="0" dirty="0" smtClean="0">
                <a:ln>
                  <a:noFill/>
                </a:ln>
                <a:solidFill>
                  <a:schemeClr val="tx1"/>
                </a:solidFill>
                <a:effectLst/>
                <a:uLnTx/>
                <a:uFillTx/>
                <a:latin typeface="+mn-lt"/>
                <a:ea typeface="宋体" charset="-122"/>
                <a:cs typeface="+mn-cs"/>
              </a:rPr>
              <a:t>Interpolation in zooming</a:t>
            </a:r>
          </a:p>
          <a:p>
            <a:pPr marL="800100" lvl="1" indent="-342900">
              <a:spcBef>
                <a:spcPct val="20000"/>
              </a:spcBef>
              <a:buClr>
                <a:schemeClr val="folHlink"/>
              </a:buClr>
              <a:buSzPct val="60000"/>
              <a:buFont typeface="Wingdings" pitchFamily="2" charset="2"/>
              <a:buChar char="n"/>
            </a:pPr>
            <a:r>
              <a:rPr lang="en-US" altLang="zh-CN" sz="2800" b="0" kern="0" dirty="0" smtClean="0">
                <a:latin typeface="+mn-lt"/>
              </a:rPr>
              <a:t>Suppose that an image of size 3X3 pixels has to be enlarged to 5X5 pixels.</a:t>
            </a:r>
          </a:p>
          <a:p>
            <a:pPr marL="800100" lvl="1" indent="-342900">
              <a:spcBef>
                <a:spcPct val="20000"/>
              </a:spcBef>
              <a:buClr>
                <a:schemeClr val="folHlink"/>
              </a:buClr>
              <a:buSzPct val="60000"/>
              <a:buFont typeface="Wingdings" pitchFamily="2" charset="2"/>
              <a:buChar char="n"/>
            </a:pPr>
            <a:r>
              <a:rPr lang="en-US" altLang="zh-CN" sz="2800" b="0" kern="0" dirty="0" smtClean="0">
                <a:latin typeface="+mn-lt"/>
              </a:rPr>
              <a:t>(1) Create an imaginary 5X5 grid with the same pixel spacing as the original</a:t>
            </a:r>
          </a:p>
          <a:p>
            <a:pPr marL="800100" lvl="1" indent="-342900">
              <a:spcBef>
                <a:spcPct val="20000"/>
              </a:spcBef>
              <a:buClr>
                <a:schemeClr val="folHlink"/>
              </a:buClr>
              <a:buSzPct val="60000"/>
              <a:buFont typeface="Wingdings" pitchFamily="2" charset="2"/>
              <a:buChar char="n"/>
            </a:pPr>
            <a:r>
              <a:rPr lang="en-US" altLang="zh-CN" sz="2800" b="0" kern="0" dirty="0" smtClean="0">
                <a:latin typeface="+mn-lt"/>
              </a:rPr>
              <a:t>(2)Shrink it so that it fits exactly over the original image. </a:t>
            </a:r>
          </a:p>
          <a:p>
            <a:pPr marL="800100" lvl="1" indent="-342900">
              <a:spcBef>
                <a:spcPct val="20000"/>
              </a:spcBef>
              <a:buClr>
                <a:schemeClr val="folHlink"/>
              </a:buClr>
              <a:buSzPct val="60000"/>
              <a:buFont typeface="Wingdings" pitchFamily="2" charset="2"/>
              <a:buChar char="n"/>
            </a:pPr>
            <a:r>
              <a:rPr kumimoji="0" lang="en-US" altLang="zh-CN" sz="2800" b="0" i="0" u="none" strike="noStrike" kern="0" cap="none" spc="0" normalizeH="0" noProof="0" dirty="0" smtClean="0">
                <a:ln>
                  <a:noFill/>
                </a:ln>
                <a:solidFill>
                  <a:schemeClr val="tx1"/>
                </a:solidFill>
                <a:effectLst/>
                <a:uLnTx/>
                <a:uFillTx/>
                <a:latin typeface="+mn-lt"/>
                <a:ea typeface="宋体" charset="-122"/>
                <a:cs typeface="+mn-cs"/>
              </a:rPr>
              <a:t>(3)Look for the closest pixel in the original image and assign the intensity of that pixel to the new pixel in the 5X5 grid</a:t>
            </a: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60</a:t>
            </a:fld>
            <a:endParaRPr lang="en-US" altLang="zh-CN"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xfrm>
            <a:off x="457200" y="1916832"/>
            <a:ext cx="8466138" cy="4839568"/>
          </a:xfrm>
          <a:noFill/>
        </p:spPr>
        <p:txBody>
          <a:bodyPr/>
          <a:lstStyle/>
          <a:p>
            <a:pPr eaLnBrk="1" hangingPunct="1">
              <a:buFontTx/>
              <a:buChar char="•"/>
            </a:pPr>
            <a:r>
              <a:rPr lang="en-US" altLang="zh-CN" sz="2400" dirty="0" smtClean="0">
                <a:ea typeface="宋体" charset="-122"/>
                <a:cs typeface="Times New Roman" pitchFamily="18" charset="0"/>
              </a:rPr>
              <a:t>(1)The creation of new pixel locations</a:t>
            </a:r>
          </a:p>
          <a:p>
            <a:pPr eaLnBrk="1" hangingPunct="1">
              <a:buFontTx/>
              <a:buChar char="•"/>
            </a:pPr>
            <a:r>
              <a:rPr lang="en-US" altLang="zh-CN" sz="2400" dirty="0" smtClean="0">
                <a:ea typeface="宋体" charset="-122"/>
                <a:cs typeface="Times New Roman" pitchFamily="18" charset="0"/>
              </a:rPr>
              <a:t>(2)The assignment of gray levels to those new locations</a:t>
            </a:r>
          </a:p>
          <a:p>
            <a:pPr marL="742950" lvl="1" eaLnBrk="1" hangingPunct="1"/>
            <a:r>
              <a:rPr lang="en-US" altLang="zh-CN" sz="2400" dirty="0" smtClean="0">
                <a:ea typeface="宋体" charset="-122"/>
                <a:cs typeface="Times New Roman" pitchFamily="18" charset="0"/>
              </a:rPr>
              <a:t>Nearest neighbor interpolation (NN)</a:t>
            </a:r>
          </a:p>
          <a:p>
            <a:pPr marL="742950" lvl="1" eaLnBrk="1" hangingPunct="1"/>
            <a:r>
              <a:rPr lang="en-US" altLang="zh-CN" sz="2400" dirty="0" smtClean="0">
                <a:ea typeface="宋体" charset="-122"/>
                <a:cs typeface="Times New Roman" pitchFamily="18" charset="0"/>
              </a:rPr>
              <a:t>Pixel replication: a special case of NN</a:t>
            </a:r>
          </a:p>
        </p:txBody>
      </p:sp>
      <p:graphicFrame>
        <p:nvGraphicFramePr>
          <p:cNvPr id="8" name="表格 7"/>
          <p:cNvGraphicFramePr>
            <a:graphicFrameLocks noGrp="1"/>
          </p:cNvGraphicFramePr>
          <p:nvPr/>
        </p:nvGraphicFramePr>
        <p:xfrm>
          <a:off x="2133600" y="3898900"/>
          <a:ext cx="2425700" cy="2905125"/>
        </p:xfrm>
        <a:graphic>
          <a:graphicData uri="http://schemas.openxmlformats.org/drawingml/2006/table">
            <a:tbl>
              <a:tblPr/>
              <a:tblGrid>
                <a:gridCol w="485775"/>
                <a:gridCol w="484188"/>
                <a:gridCol w="485775"/>
                <a:gridCol w="484187"/>
                <a:gridCol w="485775"/>
              </a:tblGrid>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r>
              <a:tr h="581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solidFill>
                  </a:tcPr>
                </a:tc>
              </a:tr>
            </a:tbl>
          </a:graphicData>
        </a:graphic>
      </p:graphicFrame>
      <p:graphicFrame>
        <p:nvGraphicFramePr>
          <p:cNvPr id="12" name="表格 11"/>
          <p:cNvGraphicFramePr>
            <a:graphicFrameLocks noGrp="1"/>
          </p:cNvGraphicFramePr>
          <p:nvPr/>
        </p:nvGraphicFramePr>
        <p:xfrm>
          <a:off x="6515100" y="4572000"/>
          <a:ext cx="1600200" cy="1843089"/>
        </p:xfrm>
        <a:graphic>
          <a:graphicData uri="http://schemas.openxmlformats.org/drawingml/2006/table">
            <a:tbl>
              <a:tblPr/>
              <a:tblGrid>
                <a:gridCol w="533400"/>
                <a:gridCol w="533400"/>
                <a:gridCol w="533400"/>
              </a:tblGrid>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1D1F0"/>
                    </a:solidFill>
                  </a:tcPr>
                </a:tc>
              </a:tr>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r>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r>
            </a:tbl>
          </a:graphicData>
        </a:graphic>
      </p:graphicFrame>
      <p:graphicFrame>
        <p:nvGraphicFramePr>
          <p:cNvPr id="13" name="表格 12"/>
          <p:cNvGraphicFramePr>
            <a:graphicFrameLocks noGrp="1"/>
          </p:cNvGraphicFramePr>
          <p:nvPr/>
        </p:nvGraphicFramePr>
        <p:xfrm>
          <a:off x="4800600" y="4559300"/>
          <a:ext cx="1562100" cy="1843089"/>
        </p:xfrm>
        <a:graphic>
          <a:graphicData uri="http://schemas.openxmlformats.org/drawingml/2006/table">
            <a:tbl>
              <a:tblPr/>
              <a:tblGrid>
                <a:gridCol w="520700"/>
                <a:gridCol w="520700"/>
                <a:gridCol w="520700"/>
              </a:tblGrid>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1D1F0"/>
                    </a:solidFill>
                  </a:tcPr>
                </a:tc>
              </a:tr>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r>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r>
            </a:tbl>
          </a:graphicData>
        </a:graphic>
      </p:graphicFrame>
      <p:graphicFrame>
        <p:nvGraphicFramePr>
          <p:cNvPr id="14" name="表格 13"/>
          <p:cNvGraphicFramePr>
            <a:graphicFrameLocks noGrp="1"/>
          </p:cNvGraphicFramePr>
          <p:nvPr/>
        </p:nvGraphicFramePr>
        <p:xfrm>
          <a:off x="4800600" y="4572000"/>
          <a:ext cx="1549400" cy="1828800"/>
        </p:xfrm>
        <a:graphic>
          <a:graphicData uri="http://schemas.openxmlformats.org/drawingml/2006/table">
            <a:tbl>
              <a:tblPr/>
              <a:tblGrid>
                <a:gridCol w="309563"/>
                <a:gridCol w="309562"/>
                <a:gridCol w="311150"/>
                <a:gridCol w="309563"/>
                <a:gridCol w="309562"/>
              </a:tblGrid>
              <a:tr h="317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r>
              <a:tr h="317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r>
              <a:tr h="317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r>
              <a:tr h="317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r>
              <a:tr h="317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ADDE1">
                        <a:alpha val="0"/>
                      </a:srgbClr>
                    </a:solidFill>
                  </a:tcPr>
                </a:tc>
              </a:tr>
            </a:tbl>
          </a:graphicData>
        </a:graphic>
      </p:graphicFrame>
      <p:graphicFrame>
        <p:nvGraphicFramePr>
          <p:cNvPr id="15" name="表格 14"/>
          <p:cNvGraphicFramePr>
            <a:graphicFrameLocks noGrp="1"/>
          </p:cNvGraphicFramePr>
          <p:nvPr/>
        </p:nvGraphicFramePr>
        <p:xfrm>
          <a:off x="203200" y="4533900"/>
          <a:ext cx="1600200" cy="1843089"/>
        </p:xfrm>
        <a:graphic>
          <a:graphicData uri="http://schemas.openxmlformats.org/drawingml/2006/table">
            <a:tbl>
              <a:tblPr/>
              <a:tblGrid>
                <a:gridCol w="533400"/>
                <a:gridCol w="533400"/>
                <a:gridCol w="533400"/>
              </a:tblGrid>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1D1F0"/>
                    </a:solidFill>
                  </a:tcPr>
                </a:tc>
              </a:tr>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r>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1D1F0"/>
                    </a:solidFill>
                  </a:tcPr>
                </a:tc>
              </a:tr>
            </a:tbl>
          </a:graphicData>
        </a:graphic>
      </p:graphicFrame>
      <p:grpSp>
        <p:nvGrpSpPr>
          <p:cNvPr id="2" name="组合 79"/>
          <p:cNvGrpSpPr>
            <a:grpSpLocks/>
          </p:cNvGrpSpPr>
          <p:nvPr/>
        </p:nvGrpSpPr>
        <p:grpSpPr bwMode="auto">
          <a:xfrm>
            <a:off x="4762500" y="4495800"/>
            <a:ext cx="1638300" cy="1943100"/>
            <a:chOff x="4762500" y="4495800"/>
            <a:chExt cx="1638300" cy="1943100"/>
          </a:xfrm>
        </p:grpSpPr>
        <p:sp>
          <p:nvSpPr>
            <p:cNvPr id="50323" name="椭圆 15"/>
            <p:cNvSpPr>
              <a:spLocks noChangeArrowheads="1"/>
            </p:cNvSpPr>
            <p:nvPr/>
          </p:nvSpPr>
          <p:spPr bwMode="auto">
            <a:xfrm flipH="1">
              <a:off x="5041900" y="48514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24" name="椭圆 16"/>
            <p:cNvSpPr>
              <a:spLocks noChangeArrowheads="1"/>
            </p:cNvSpPr>
            <p:nvPr/>
          </p:nvSpPr>
          <p:spPr bwMode="auto">
            <a:xfrm flipH="1">
              <a:off x="5372100" y="48514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25" name="椭圆 17"/>
            <p:cNvSpPr>
              <a:spLocks noChangeArrowheads="1"/>
            </p:cNvSpPr>
            <p:nvPr/>
          </p:nvSpPr>
          <p:spPr bwMode="auto">
            <a:xfrm flipH="1">
              <a:off x="5664200" y="48514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26" name="椭圆 18"/>
            <p:cNvSpPr>
              <a:spLocks noChangeArrowheads="1"/>
            </p:cNvSpPr>
            <p:nvPr/>
          </p:nvSpPr>
          <p:spPr bwMode="auto">
            <a:xfrm flipH="1">
              <a:off x="5994400" y="48514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27" name="椭圆 19"/>
            <p:cNvSpPr>
              <a:spLocks noChangeArrowheads="1"/>
            </p:cNvSpPr>
            <p:nvPr/>
          </p:nvSpPr>
          <p:spPr bwMode="auto">
            <a:xfrm flipH="1">
              <a:off x="5041900" y="52197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28" name="椭圆 20"/>
            <p:cNvSpPr>
              <a:spLocks noChangeArrowheads="1"/>
            </p:cNvSpPr>
            <p:nvPr/>
          </p:nvSpPr>
          <p:spPr bwMode="auto">
            <a:xfrm flipH="1">
              <a:off x="5372100" y="52197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29" name="椭圆 21"/>
            <p:cNvSpPr>
              <a:spLocks noChangeArrowheads="1"/>
            </p:cNvSpPr>
            <p:nvPr/>
          </p:nvSpPr>
          <p:spPr bwMode="auto">
            <a:xfrm flipH="1">
              <a:off x="5664200" y="52197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0" name="椭圆 22"/>
            <p:cNvSpPr>
              <a:spLocks noChangeArrowheads="1"/>
            </p:cNvSpPr>
            <p:nvPr/>
          </p:nvSpPr>
          <p:spPr bwMode="auto">
            <a:xfrm flipH="1">
              <a:off x="5994400" y="52197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1" name="椭圆 23"/>
            <p:cNvSpPr>
              <a:spLocks noChangeArrowheads="1"/>
            </p:cNvSpPr>
            <p:nvPr/>
          </p:nvSpPr>
          <p:spPr bwMode="auto">
            <a:xfrm flipH="1">
              <a:off x="5041900" y="55626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2" name="椭圆 24"/>
            <p:cNvSpPr>
              <a:spLocks noChangeArrowheads="1"/>
            </p:cNvSpPr>
            <p:nvPr/>
          </p:nvSpPr>
          <p:spPr bwMode="auto">
            <a:xfrm flipH="1">
              <a:off x="5372100" y="55626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3" name="椭圆 25"/>
            <p:cNvSpPr>
              <a:spLocks noChangeArrowheads="1"/>
            </p:cNvSpPr>
            <p:nvPr/>
          </p:nvSpPr>
          <p:spPr bwMode="auto">
            <a:xfrm flipH="1">
              <a:off x="5664200" y="55626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4" name="椭圆 26"/>
            <p:cNvSpPr>
              <a:spLocks noChangeArrowheads="1"/>
            </p:cNvSpPr>
            <p:nvPr/>
          </p:nvSpPr>
          <p:spPr bwMode="auto">
            <a:xfrm flipH="1">
              <a:off x="5994400" y="55626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5" name="椭圆 27"/>
            <p:cNvSpPr>
              <a:spLocks noChangeArrowheads="1"/>
            </p:cNvSpPr>
            <p:nvPr/>
          </p:nvSpPr>
          <p:spPr bwMode="auto">
            <a:xfrm flipH="1">
              <a:off x="5041900" y="59309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6" name="椭圆 28"/>
            <p:cNvSpPr>
              <a:spLocks noChangeArrowheads="1"/>
            </p:cNvSpPr>
            <p:nvPr/>
          </p:nvSpPr>
          <p:spPr bwMode="auto">
            <a:xfrm flipH="1">
              <a:off x="5372100" y="59309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7" name="椭圆 29"/>
            <p:cNvSpPr>
              <a:spLocks noChangeArrowheads="1"/>
            </p:cNvSpPr>
            <p:nvPr/>
          </p:nvSpPr>
          <p:spPr bwMode="auto">
            <a:xfrm flipH="1">
              <a:off x="5664200" y="59309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8" name="椭圆 30"/>
            <p:cNvSpPr>
              <a:spLocks noChangeArrowheads="1"/>
            </p:cNvSpPr>
            <p:nvPr/>
          </p:nvSpPr>
          <p:spPr bwMode="auto">
            <a:xfrm flipH="1">
              <a:off x="5994400" y="59309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39" name="椭圆 31"/>
            <p:cNvSpPr>
              <a:spLocks noChangeArrowheads="1"/>
            </p:cNvSpPr>
            <p:nvPr/>
          </p:nvSpPr>
          <p:spPr bwMode="auto">
            <a:xfrm flipH="1">
              <a:off x="5041900" y="44958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0" name="椭圆 32"/>
            <p:cNvSpPr>
              <a:spLocks noChangeArrowheads="1"/>
            </p:cNvSpPr>
            <p:nvPr/>
          </p:nvSpPr>
          <p:spPr bwMode="auto">
            <a:xfrm flipH="1">
              <a:off x="5372100" y="44958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1" name="椭圆 33"/>
            <p:cNvSpPr>
              <a:spLocks noChangeArrowheads="1"/>
            </p:cNvSpPr>
            <p:nvPr/>
          </p:nvSpPr>
          <p:spPr bwMode="auto">
            <a:xfrm flipH="1">
              <a:off x="5664200" y="44958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2" name="椭圆 34"/>
            <p:cNvSpPr>
              <a:spLocks noChangeArrowheads="1"/>
            </p:cNvSpPr>
            <p:nvPr/>
          </p:nvSpPr>
          <p:spPr bwMode="auto">
            <a:xfrm flipH="1">
              <a:off x="5994400" y="44958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3" name="椭圆 35"/>
            <p:cNvSpPr>
              <a:spLocks noChangeArrowheads="1"/>
            </p:cNvSpPr>
            <p:nvPr/>
          </p:nvSpPr>
          <p:spPr bwMode="auto">
            <a:xfrm flipH="1">
              <a:off x="5041900" y="62865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4" name="椭圆 36"/>
            <p:cNvSpPr>
              <a:spLocks noChangeArrowheads="1"/>
            </p:cNvSpPr>
            <p:nvPr/>
          </p:nvSpPr>
          <p:spPr bwMode="auto">
            <a:xfrm flipH="1">
              <a:off x="5372100" y="62865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5" name="椭圆 37"/>
            <p:cNvSpPr>
              <a:spLocks noChangeArrowheads="1"/>
            </p:cNvSpPr>
            <p:nvPr/>
          </p:nvSpPr>
          <p:spPr bwMode="auto">
            <a:xfrm flipH="1">
              <a:off x="5664200" y="62865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6" name="椭圆 38"/>
            <p:cNvSpPr>
              <a:spLocks noChangeArrowheads="1"/>
            </p:cNvSpPr>
            <p:nvPr/>
          </p:nvSpPr>
          <p:spPr bwMode="auto">
            <a:xfrm flipH="1">
              <a:off x="5994400" y="62865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7" name="椭圆 39"/>
            <p:cNvSpPr>
              <a:spLocks noChangeArrowheads="1"/>
            </p:cNvSpPr>
            <p:nvPr/>
          </p:nvSpPr>
          <p:spPr bwMode="auto">
            <a:xfrm flipH="1">
              <a:off x="6273800" y="48641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8" name="椭圆 40"/>
            <p:cNvSpPr>
              <a:spLocks noChangeArrowheads="1"/>
            </p:cNvSpPr>
            <p:nvPr/>
          </p:nvSpPr>
          <p:spPr bwMode="auto">
            <a:xfrm flipH="1">
              <a:off x="6273800" y="52324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49" name="椭圆 41"/>
            <p:cNvSpPr>
              <a:spLocks noChangeArrowheads="1"/>
            </p:cNvSpPr>
            <p:nvPr/>
          </p:nvSpPr>
          <p:spPr bwMode="auto">
            <a:xfrm flipH="1">
              <a:off x="6273800" y="55753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50" name="椭圆 42"/>
            <p:cNvSpPr>
              <a:spLocks noChangeArrowheads="1"/>
            </p:cNvSpPr>
            <p:nvPr/>
          </p:nvSpPr>
          <p:spPr bwMode="auto">
            <a:xfrm flipH="1">
              <a:off x="6273800" y="59436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51" name="椭圆 43"/>
            <p:cNvSpPr>
              <a:spLocks noChangeArrowheads="1"/>
            </p:cNvSpPr>
            <p:nvPr/>
          </p:nvSpPr>
          <p:spPr bwMode="auto">
            <a:xfrm flipH="1">
              <a:off x="6273800" y="45085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52" name="椭圆 44"/>
            <p:cNvSpPr>
              <a:spLocks noChangeArrowheads="1"/>
            </p:cNvSpPr>
            <p:nvPr/>
          </p:nvSpPr>
          <p:spPr bwMode="auto">
            <a:xfrm flipH="1">
              <a:off x="6273800" y="62992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53" name="椭圆 45"/>
            <p:cNvSpPr>
              <a:spLocks noChangeArrowheads="1"/>
            </p:cNvSpPr>
            <p:nvPr/>
          </p:nvSpPr>
          <p:spPr bwMode="auto">
            <a:xfrm flipH="1">
              <a:off x="4762500" y="48641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54" name="椭圆 46"/>
            <p:cNvSpPr>
              <a:spLocks noChangeArrowheads="1"/>
            </p:cNvSpPr>
            <p:nvPr/>
          </p:nvSpPr>
          <p:spPr bwMode="auto">
            <a:xfrm flipH="1">
              <a:off x="4762500" y="52324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55" name="椭圆 47"/>
            <p:cNvSpPr>
              <a:spLocks noChangeArrowheads="1"/>
            </p:cNvSpPr>
            <p:nvPr/>
          </p:nvSpPr>
          <p:spPr bwMode="auto">
            <a:xfrm flipH="1">
              <a:off x="4762500" y="55753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56" name="椭圆 48"/>
            <p:cNvSpPr>
              <a:spLocks noChangeArrowheads="1"/>
            </p:cNvSpPr>
            <p:nvPr/>
          </p:nvSpPr>
          <p:spPr bwMode="auto">
            <a:xfrm flipH="1">
              <a:off x="4762500" y="59436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57" name="椭圆 49"/>
            <p:cNvSpPr>
              <a:spLocks noChangeArrowheads="1"/>
            </p:cNvSpPr>
            <p:nvPr/>
          </p:nvSpPr>
          <p:spPr bwMode="auto">
            <a:xfrm flipH="1">
              <a:off x="4762500" y="45085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sp>
          <p:nvSpPr>
            <p:cNvPr id="50358" name="椭圆 50"/>
            <p:cNvSpPr>
              <a:spLocks noChangeArrowheads="1"/>
            </p:cNvSpPr>
            <p:nvPr/>
          </p:nvSpPr>
          <p:spPr bwMode="auto">
            <a:xfrm flipH="1">
              <a:off x="4762500" y="62992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grpSp>
      <p:grpSp>
        <p:nvGrpSpPr>
          <p:cNvPr id="3" name="组合 81"/>
          <p:cNvGrpSpPr>
            <a:grpSpLocks/>
          </p:cNvGrpSpPr>
          <p:nvPr/>
        </p:nvGrpSpPr>
        <p:grpSpPr bwMode="auto">
          <a:xfrm>
            <a:off x="5149850" y="3327400"/>
            <a:ext cx="2495550" cy="1714500"/>
            <a:chOff x="5150302" y="3327400"/>
            <a:chExt cx="2495097" cy="1714500"/>
          </a:xfrm>
        </p:grpSpPr>
        <p:sp>
          <p:nvSpPr>
            <p:cNvPr id="50318" name="椭圆 51"/>
            <p:cNvSpPr>
              <a:spLocks noChangeArrowheads="1"/>
            </p:cNvSpPr>
            <p:nvPr/>
          </p:nvSpPr>
          <p:spPr bwMode="auto">
            <a:xfrm flipH="1">
              <a:off x="6794500" y="4902200"/>
              <a:ext cx="127000" cy="139700"/>
            </a:xfrm>
            <a:prstGeom prst="ellipse">
              <a:avLst/>
            </a:prstGeom>
            <a:solidFill>
              <a:srgbClr val="FF0000"/>
            </a:solidFill>
            <a:ln w="12700" algn="ctr">
              <a:solidFill>
                <a:schemeClr val="tx1"/>
              </a:solidFill>
              <a:round/>
              <a:headEnd/>
              <a:tailEnd/>
            </a:ln>
          </p:spPr>
          <p:txBody>
            <a:bodyPr wrap="none"/>
            <a:lstStyle/>
            <a:p>
              <a:endParaRPr lang="zh-CN" altLang="en-US">
                <a:ea typeface="宋体" charset="-122"/>
              </a:endParaRPr>
            </a:p>
          </p:txBody>
        </p:sp>
        <p:grpSp>
          <p:nvGrpSpPr>
            <p:cNvPr id="4" name="组合 80"/>
            <p:cNvGrpSpPr>
              <a:grpSpLocks/>
            </p:cNvGrpSpPr>
            <p:nvPr/>
          </p:nvGrpSpPr>
          <p:grpSpPr bwMode="auto">
            <a:xfrm>
              <a:off x="5150302" y="3327400"/>
              <a:ext cx="2495097" cy="1574800"/>
              <a:chOff x="5150302" y="3327400"/>
              <a:chExt cx="2495097" cy="1574800"/>
            </a:xfrm>
          </p:grpSpPr>
          <p:cxnSp>
            <p:nvCxnSpPr>
              <p:cNvPr id="50320" name="直接箭头连接符 55"/>
              <p:cNvCxnSpPr>
                <a:cxnSpLocks noChangeShapeType="1"/>
                <a:endCxn id="50323" idx="1"/>
              </p:cNvCxnSpPr>
              <p:nvPr/>
            </p:nvCxnSpPr>
            <p:spPr bwMode="auto">
              <a:xfrm rot="10800000" flipV="1">
                <a:off x="5150302" y="3530599"/>
                <a:ext cx="1821999" cy="1341259"/>
              </a:xfrm>
              <a:prstGeom prst="straightConnector1">
                <a:avLst/>
              </a:prstGeom>
              <a:noFill/>
              <a:ln w="12700" algn="ctr">
                <a:solidFill>
                  <a:schemeClr val="tx1"/>
                </a:solidFill>
                <a:round/>
                <a:headEnd/>
                <a:tailEnd type="arrow" w="med" len="med"/>
              </a:ln>
            </p:spPr>
          </p:cxnSp>
          <p:cxnSp>
            <p:nvCxnSpPr>
              <p:cNvPr id="50321" name="直接箭头连接符 57"/>
              <p:cNvCxnSpPr>
                <a:cxnSpLocks noChangeShapeType="1"/>
                <a:endCxn id="50318" idx="0"/>
              </p:cNvCxnSpPr>
              <p:nvPr/>
            </p:nvCxnSpPr>
            <p:spPr bwMode="auto">
              <a:xfrm rot="5400000">
                <a:off x="6254750" y="4146550"/>
                <a:ext cx="1358900" cy="152400"/>
              </a:xfrm>
              <a:prstGeom prst="straightConnector1">
                <a:avLst/>
              </a:prstGeom>
              <a:noFill/>
              <a:ln w="12700" algn="ctr">
                <a:solidFill>
                  <a:schemeClr val="tx1"/>
                </a:solidFill>
                <a:round/>
                <a:headEnd/>
                <a:tailEnd type="arrow" w="med" len="med"/>
              </a:ln>
            </p:spPr>
          </p:cxnSp>
          <p:sp>
            <p:nvSpPr>
              <p:cNvPr id="50322" name="TextBox 60"/>
              <p:cNvSpPr txBox="1">
                <a:spLocks noChangeArrowheads="1"/>
              </p:cNvSpPr>
              <p:nvPr/>
            </p:nvSpPr>
            <p:spPr bwMode="auto">
              <a:xfrm>
                <a:off x="7073900" y="3327400"/>
                <a:ext cx="571499" cy="369332"/>
              </a:xfrm>
              <a:prstGeom prst="rect">
                <a:avLst/>
              </a:prstGeom>
              <a:noFill/>
              <a:ln w="9525">
                <a:noFill/>
                <a:miter lim="800000"/>
                <a:headEnd/>
                <a:tailEnd/>
              </a:ln>
            </p:spPr>
            <p:txBody>
              <a:bodyPr>
                <a:spAutoFit/>
              </a:bodyPr>
              <a:lstStyle/>
              <a:p>
                <a:r>
                  <a:rPr lang="en-US" altLang="zh-CN">
                    <a:ea typeface="宋体" charset="-122"/>
                  </a:rPr>
                  <a:t>NN</a:t>
                </a:r>
                <a:endParaRPr lang="zh-CN" altLang="en-US">
                  <a:ea typeface="宋体" charset="-122"/>
                </a:endParaRPr>
              </a:p>
            </p:txBody>
          </p:sp>
        </p:grpSp>
      </p:grpSp>
      <p:grpSp>
        <p:nvGrpSpPr>
          <p:cNvPr id="5" name="组合 82"/>
          <p:cNvGrpSpPr>
            <a:grpSpLocks/>
          </p:cNvGrpSpPr>
          <p:nvPr/>
        </p:nvGrpSpPr>
        <p:grpSpPr bwMode="auto">
          <a:xfrm>
            <a:off x="6902450" y="3340100"/>
            <a:ext cx="1992313" cy="1930400"/>
            <a:chOff x="6902902" y="3340100"/>
            <a:chExt cx="1991310" cy="1930400"/>
          </a:xfrm>
        </p:grpSpPr>
        <p:sp>
          <p:nvSpPr>
            <p:cNvPr id="50314" name="椭圆 63"/>
            <p:cNvSpPr>
              <a:spLocks noChangeArrowheads="1"/>
            </p:cNvSpPr>
            <p:nvPr/>
          </p:nvSpPr>
          <p:spPr bwMode="auto">
            <a:xfrm flipH="1">
              <a:off x="6985000" y="5130800"/>
              <a:ext cx="127000" cy="139700"/>
            </a:xfrm>
            <a:prstGeom prst="ellipse">
              <a:avLst/>
            </a:prstGeom>
            <a:solidFill>
              <a:srgbClr val="FFFF00"/>
            </a:solidFill>
            <a:ln w="12700" algn="ctr">
              <a:solidFill>
                <a:schemeClr val="tx1"/>
              </a:solidFill>
              <a:round/>
              <a:headEnd/>
              <a:tailEnd/>
            </a:ln>
          </p:spPr>
          <p:txBody>
            <a:bodyPr wrap="none"/>
            <a:lstStyle/>
            <a:p>
              <a:endParaRPr lang="zh-CN" altLang="en-US">
                <a:ea typeface="宋体" charset="-122"/>
              </a:endParaRPr>
            </a:p>
          </p:txBody>
        </p:sp>
        <p:cxnSp>
          <p:nvCxnSpPr>
            <p:cNvPr id="50315" name="直接箭头连接符 72"/>
            <p:cNvCxnSpPr>
              <a:cxnSpLocks noChangeShapeType="1"/>
              <a:endCxn id="50318" idx="1"/>
            </p:cNvCxnSpPr>
            <p:nvPr/>
          </p:nvCxnSpPr>
          <p:spPr bwMode="auto">
            <a:xfrm rot="5400000">
              <a:off x="6743222" y="3893480"/>
              <a:ext cx="1188859" cy="869499"/>
            </a:xfrm>
            <a:prstGeom prst="straightConnector1">
              <a:avLst/>
            </a:prstGeom>
            <a:noFill/>
            <a:ln w="12700" algn="ctr">
              <a:solidFill>
                <a:schemeClr val="tx1"/>
              </a:solidFill>
              <a:round/>
              <a:headEnd/>
              <a:tailEnd type="arrow" w="med" len="med"/>
            </a:ln>
          </p:spPr>
        </p:cxnSp>
        <p:cxnSp>
          <p:nvCxnSpPr>
            <p:cNvPr id="50316" name="直接连接符 75"/>
            <p:cNvCxnSpPr>
              <a:cxnSpLocks noChangeShapeType="1"/>
              <a:stCxn id="50314" idx="1"/>
            </p:cNvCxnSpPr>
            <p:nvPr/>
          </p:nvCxnSpPr>
          <p:spPr bwMode="auto">
            <a:xfrm rot="5400000" flipH="1" flipV="1">
              <a:off x="6730521" y="4096681"/>
              <a:ext cx="1417459" cy="691699"/>
            </a:xfrm>
            <a:prstGeom prst="line">
              <a:avLst/>
            </a:prstGeom>
            <a:noFill/>
            <a:ln w="12700" algn="ctr">
              <a:solidFill>
                <a:schemeClr val="tx1"/>
              </a:solidFill>
              <a:round/>
              <a:headEnd/>
              <a:tailEnd/>
            </a:ln>
          </p:spPr>
        </p:cxnSp>
        <p:sp>
          <p:nvSpPr>
            <p:cNvPr id="50317" name="TextBox 76"/>
            <p:cNvSpPr txBox="1">
              <a:spLocks noChangeArrowheads="1"/>
            </p:cNvSpPr>
            <p:nvPr/>
          </p:nvSpPr>
          <p:spPr bwMode="auto">
            <a:xfrm>
              <a:off x="7670800" y="3340100"/>
              <a:ext cx="1223412" cy="369332"/>
            </a:xfrm>
            <a:prstGeom prst="rect">
              <a:avLst/>
            </a:prstGeom>
            <a:noFill/>
            <a:ln w="9525">
              <a:noFill/>
              <a:miter lim="800000"/>
              <a:headEnd/>
              <a:tailEnd/>
            </a:ln>
          </p:spPr>
          <p:txBody>
            <a:bodyPr wrap="none">
              <a:spAutoFit/>
            </a:bodyPr>
            <a:lstStyle/>
            <a:p>
              <a:r>
                <a:rPr lang="en-US" altLang="zh-CN">
                  <a:ea typeface="宋体" charset="-122"/>
                </a:rPr>
                <a:t>Gray level</a:t>
              </a:r>
              <a:endParaRPr lang="zh-CN" altLang="en-US">
                <a:ea typeface="宋体" charset="-122"/>
              </a:endParaRPr>
            </a:p>
          </p:txBody>
        </p:sp>
      </p:grpSp>
      <p:sp>
        <p:nvSpPr>
          <p:cNvPr id="79" name="右箭头 78"/>
          <p:cNvSpPr>
            <a:spLocks noChangeArrowheads="1"/>
          </p:cNvSpPr>
          <p:nvPr/>
        </p:nvSpPr>
        <p:spPr bwMode="auto">
          <a:xfrm>
            <a:off x="1892300" y="5346700"/>
            <a:ext cx="190500" cy="368300"/>
          </a:xfrm>
          <a:prstGeom prst="rightArrow">
            <a:avLst>
              <a:gd name="adj1" fmla="val 50000"/>
              <a:gd name="adj2" fmla="val 50000"/>
            </a:avLst>
          </a:prstGeom>
          <a:solidFill>
            <a:schemeClr val="accent1"/>
          </a:solidFill>
          <a:ln w="12700" algn="ctr">
            <a:solidFill>
              <a:schemeClr val="tx1"/>
            </a:solidFill>
            <a:round/>
            <a:headEnd/>
            <a:tailEnd/>
          </a:ln>
        </p:spPr>
        <p:txBody>
          <a:bodyPr wrap="none"/>
          <a:lstStyle/>
          <a:p>
            <a:endParaRPr lang="zh-CN" altLang="en-US">
              <a:ea typeface="宋体" charset="-122"/>
            </a:endParaRPr>
          </a:p>
        </p:txBody>
      </p:sp>
      <p:sp>
        <p:nvSpPr>
          <p:cNvPr id="58" name="标题 57"/>
          <p:cNvSpPr>
            <a:spLocks noGrp="1"/>
          </p:cNvSpPr>
          <p:nvPr>
            <p:ph type="title"/>
          </p:nvPr>
        </p:nvSpPr>
        <p:spPr/>
        <p:txBody>
          <a:bodyPr/>
          <a:lstStyle/>
          <a:p>
            <a:endParaRPr lang="zh-CN" altLang="en-US"/>
          </a:p>
        </p:txBody>
      </p:sp>
      <p:sp>
        <p:nvSpPr>
          <p:cNvPr id="59" name="灯片编号占位符 58"/>
          <p:cNvSpPr>
            <a:spLocks noGrp="1"/>
          </p:cNvSpPr>
          <p:nvPr>
            <p:ph type="sldNum" sz="quarter" idx="12"/>
          </p:nvPr>
        </p:nvSpPr>
        <p:spPr/>
        <p:txBody>
          <a:bodyPr/>
          <a:lstStyle/>
          <a:p>
            <a:pPr>
              <a:defRPr/>
            </a:pPr>
            <a:fld id="{B701ACAC-19C0-42F4-8806-AB1540277696}" type="slidenum">
              <a:rPr lang="en-US" altLang="zh-CN" smtClean="0"/>
              <a:pPr>
                <a:defRPr/>
              </a:pPr>
              <a:t>61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blinds(horizontal)">
                                      <p:cBhvr>
                                        <p:cTn id="13" dur="500"/>
                                        <p:tgtEl>
                                          <p:spTgt spid="7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linds(horizontal)">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59394">
                                            <p:txEl>
                                              <p:pRg st="3" end="3"/>
                                            </p:txEl>
                                          </p:spTgt>
                                        </p:tgtEl>
                                        <p:attrNameLst>
                                          <p:attrName>style.visibility</p:attrName>
                                        </p:attrNameLst>
                                      </p:cBhvr>
                                      <p:to>
                                        <p:strVal val="visible"/>
                                      </p:to>
                                    </p:set>
                                    <p:animEffect transition="in" filter="blinds(horizontal)">
                                      <p:cBhvr>
                                        <p:cTn id="48" dur="500"/>
                                        <p:tgtEl>
                                          <p:spTgt spid="593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3"/>
          <p:cNvSpPr>
            <a:spLocks noGrp="1" noChangeArrowheads="1"/>
          </p:cNvSpPr>
          <p:nvPr>
            <p:ph type="body" idx="1"/>
          </p:nvPr>
        </p:nvSpPr>
        <p:spPr>
          <a:xfrm>
            <a:off x="395536" y="1988840"/>
            <a:ext cx="8466138" cy="4320480"/>
          </a:xfrm>
          <a:noFill/>
        </p:spPr>
        <p:txBody>
          <a:bodyPr/>
          <a:lstStyle/>
          <a:p>
            <a:pPr eaLnBrk="1" hangingPunct="1"/>
            <a:r>
              <a:rPr lang="en-US" altLang="zh-CN" sz="2800" dirty="0" smtClean="0">
                <a:ea typeface="宋体" charset="-122"/>
                <a:cs typeface="Times New Roman" pitchFamily="18" charset="0"/>
              </a:rPr>
              <a:t>Bilinear interpolation</a:t>
            </a:r>
          </a:p>
          <a:p>
            <a:pPr lvl="1" eaLnBrk="1" hangingPunct="1"/>
            <a:r>
              <a:rPr lang="en-US" altLang="zh-CN" sz="2400" dirty="0" smtClean="0">
                <a:ea typeface="宋体" charset="-122"/>
                <a:cs typeface="Times New Roman" pitchFamily="18" charset="0"/>
              </a:rPr>
              <a:t>Using the four NNs of a point. </a:t>
            </a:r>
          </a:p>
          <a:p>
            <a:pPr lvl="1" eaLnBrk="1" hangingPunct="1"/>
            <a:r>
              <a:rPr lang="en-US" altLang="zh-CN" sz="2400" dirty="0" smtClean="0">
                <a:ea typeface="宋体" charset="-122"/>
                <a:cs typeface="Times New Roman" pitchFamily="18" charset="0"/>
              </a:rPr>
              <a:t>G(A), G(B), G(C), G(D) are the </a:t>
            </a:r>
          </a:p>
          <a:p>
            <a:pPr lvl="1" eaLnBrk="1" hangingPunct="1">
              <a:buFontTx/>
              <a:buNone/>
            </a:pPr>
            <a:r>
              <a:rPr lang="en-US" altLang="zh-CN" sz="2400" dirty="0" smtClean="0">
                <a:ea typeface="宋体" charset="-122"/>
                <a:cs typeface="Times New Roman" pitchFamily="18" charset="0"/>
              </a:rPr>
              <a:t>gray levels of pint A, B, C, D.</a:t>
            </a:r>
          </a:p>
        </p:txBody>
      </p:sp>
      <p:graphicFrame>
        <p:nvGraphicFramePr>
          <p:cNvPr id="5122" name="Object 2"/>
          <p:cNvGraphicFramePr>
            <a:graphicFrameLocks noChangeAspect="1"/>
          </p:cNvGraphicFramePr>
          <p:nvPr/>
        </p:nvGraphicFramePr>
        <p:xfrm>
          <a:off x="5689600" y="3276600"/>
          <a:ext cx="2971800" cy="2235200"/>
        </p:xfrm>
        <a:graphic>
          <a:graphicData uri="http://schemas.openxmlformats.org/presentationml/2006/ole">
            <mc:AlternateContent xmlns:mc="http://schemas.openxmlformats.org/markup-compatibility/2006">
              <mc:Choice xmlns:v="urn:schemas-microsoft-com:vml" Requires="v">
                <p:oleObj spid="_x0000_s51226" name="Microsoft Drawing" r:id="rId3" imgW="4241800" imgH="1397000" progId="">
                  <p:embed/>
                </p:oleObj>
              </mc:Choice>
              <mc:Fallback>
                <p:oleObj name="Microsoft Drawing" r:id="rId3" imgW="4241800" imgH="139700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l="-848" t="-2577" r="56013"/>
                      <a:stretch>
                        <a:fillRect/>
                      </a:stretch>
                    </p:blipFill>
                    <p:spPr bwMode="auto">
                      <a:xfrm>
                        <a:off x="5689600" y="3276600"/>
                        <a:ext cx="2971800" cy="2235200"/>
                      </a:xfrm>
                      <a:prstGeom prst="rect">
                        <a:avLst/>
                      </a:prstGeom>
                      <a:solidFill>
                        <a:srgbClr val="FFFF66"/>
                      </a:solidFill>
                    </p:spPr>
                  </p:pic>
                </p:oleObj>
              </mc:Fallback>
            </mc:AlternateContent>
          </a:graphicData>
        </a:graphic>
      </p:graphicFrame>
      <p:graphicFrame>
        <p:nvGraphicFramePr>
          <p:cNvPr id="5123" name="Object 3"/>
          <p:cNvGraphicFramePr>
            <a:graphicFrameLocks noChangeAspect="1"/>
          </p:cNvGraphicFramePr>
          <p:nvPr/>
        </p:nvGraphicFramePr>
        <p:xfrm>
          <a:off x="1087438" y="4092575"/>
          <a:ext cx="3743325" cy="381000"/>
        </p:xfrm>
        <a:graphic>
          <a:graphicData uri="http://schemas.openxmlformats.org/presentationml/2006/ole">
            <mc:AlternateContent xmlns:mc="http://schemas.openxmlformats.org/markup-compatibility/2006">
              <mc:Choice xmlns:v="urn:schemas-microsoft-com:vml" Requires="v">
                <p:oleObj spid="_x0000_s51227" name="公式" r:id="rId5" imgW="1866900" imgH="190500" progId="Equation.3">
                  <p:embed/>
                </p:oleObj>
              </mc:Choice>
              <mc:Fallback>
                <p:oleObj name="公式" r:id="rId5" imgW="1866900" imgH="1905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38" y="4092575"/>
                        <a:ext cx="3743325" cy="381000"/>
                      </a:xfrm>
                      <a:prstGeom prst="rect">
                        <a:avLst/>
                      </a:prstGeom>
                      <a:solidFill>
                        <a:schemeClr val="bg1"/>
                      </a:solidFill>
                    </p:spPr>
                  </p:pic>
                </p:oleObj>
              </mc:Fallback>
            </mc:AlternateContent>
          </a:graphicData>
        </a:graphic>
      </p:graphicFrame>
      <p:graphicFrame>
        <p:nvGraphicFramePr>
          <p:cNvPr id="5124" name="Object 4"/>
          <p:cNvGraphicFramePr>
            <a:graphicFrameLocks noChangeAspect="1"/>
          </p:cNvGraphicFramePr>
          <p:nvPr/>
        </p:nvGraphicFramePr>
        <p:xfrm>
          <a:off x="1065213" y="4541838"/>
          <a:ext cx="3822700" cy="381000"/>
        </p:xfrm>
        <a:graphic>
          <a:graphicData uri="http://schemas.openxmlformats.org/presentationml/2006/ole">
            <mc:AlternateContent xmlns:mc="http://schemas.openxmlformats.org/markup-compatibility/2006">
              <mc:Choice xmlns:v="urn:schemas-microsoft-com:vml" Requires="v">
                <p:oleObj spid="_x0000_s51228" name="公式" r:id="rId7" imgW="1905000" imgH="190500" progId="Equation.3">
                  <p:embed/>
                </p:oleObj>
              </mc:Choice>
              <mc:Fallback>
                <p:oleObj name="公式" r:id="rId7" imgW="1905000" imgH="1905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5213" y="4541838"/>
                        <a:ext cx="3822700" cy="381000"/>
                      </a:xfrm>
                      <a:prstGeom prst="rect">
                        <a:avLst/>
                      </a:prstGeom>
                      <a:solidFill>
                        <a:schemeClr val="bg1"/>
                      </a:solidFill>
                    </p:spPr>
                  </p:pic>
                </p:oleObj>
              </mc:Fallback>
            </mc:AlternateContent>
          </a:graphicData>
        </a:graphic>
      </p:graphicFrame>
      <p:graphicFrame>
        <p:nvGraphicFramePr>
          <p:cNvPr id="5125" name="Object 5"/>
          <p:cNvGraphicFramePr>
            <a:graphicFrameLocks noChangeAspect="1"/>
          </p:cNvGraphicFramePr>
          <p:nvPr/>
        </p:nvGraphicFramePr>
        <p:xfrm>
          <a:off x="1054100" y="4876800"/>
          <a:ext cx="4217988" cy="381000"/>
        </p:xfrm>
        <a:graphic>
          <a:graphicData uri="http://schemas.openxmlformats.org/presentationml/2006/ole">
            <mc:AlternateContent xmlns:mc="http://schemas.openxmlformats.org/markup-compatibility/2006">
              <mc:Choice xmlns:v="urn:schemas-microsoft-com:vml" Requires="v">
                <p:oleObj spid="_x0000_s51229" name="公式" r:id="rId9" imgW="2108200" imgH="190500" progId="Equation.3">
                  <p:embed/>
                </p:oleObj>
              </mc:Choice>
              <mc:Fallback>
                <p:oleObj name="公式" r:id="rId9" imgW="2108200" imgH="1905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4100" y="4876800"/>
                        <a:ext cx="4217988" cy="381000"/>
                      </a:xfrm>
                      <a:prstGeom prst="rect">
                        <a:avLst/>
                      </a:prstGeom>
                      <a:solidFill>
                        <a:srgbClr val="FFFF66"/>
                      </a:solidFill>
                    </p:spPr>
                  </p:pic>
                </p:oleObj>
              </mc:Fallback>
            </mc:AlternateContent>
          </a:graphicData>
        </a:graphic>
      </p:graphicFrame>
      <p:sp>
        <p:nvSpPr>
          <p:cNvPr id="8" name="标题 7"/>
          <p:cNvSpPr>
            <a:spLocks noGrp="1"/>
          </p:cNvSpPr>
          <p:nvPr>
            <p:ph type="title"/>
          </p:nvPr>
        </p:nvSpPr>
        <p:spPr/>
        <p:txBody>
          <a:bodyPr/>
          <a:lstStyle/>
          <a:p>
            <a:endParaRPr lang="zh-CN" altLang="en-US"/>
          </a:p>
        </p:txBody>
      </p:sp>
      <p:sp>
        <p:nvSpPr>
          <p:cNvPr id="9" name="TextBox 8"/>
          <p:cNvSpPr txBox="1"/>
          <p:nvPr/>
        </p:nvSpPr>
        <p:spPr>
          <a:xfrm>
            <a:off x="1259632" y="5733256"/>
            <a:ext cx="5328592" cy="461665"/>
          </a:xfrm>
          <a:prstGeom prst="rect">
            <a:avLst/>
          </a:prstGeom>
          <a:noFill/>
        </p:spPr>
        <p:txBody>
          <a:bodyPr wrap="square" rtlCol="0">
            <a:spAutoFit/>
          </a:bodyPr>
          <a:lstStyle/>
          <a:p>
            <a:r>
              <a:rPr lang="en-US" altLang="zh-CN" b="0" dirty="0" smtClean="0"/>
              <a:t>(</a:t>
            </a:r>
            <a:r>
              <a:rPr lang="en-US" altLang="zh-CN" b="0" dirty="0" err="1" smtClean="0"/>
              <a:t>i,j</a:t>
            </a:r>
            <a:r>
              <a:rPr lang="en-US" altLang="zh-CN" b="0" dirty="0" smtClean="0"/>
              <a:t> ) is the coordinate of point A</a:t>
            </a:r>
            <a:endParaRPr lang="zh-CN" altLang="en-US" b="0" dirty="0"/>
          </a:p>
        </p:txBody>
      </p:sp>
      <p:sp>
        <p:nvSpPr>
          <p:cNvPr id="10" name="灯片编号占位符 9"/>
          <p:cNvSpPr>
            <a:spLocks noGrp="1"/>
          </p:cNvSpPr>
          <p:nvPr>
            <p:ph type="sldNum" sz="quarter" idx="12"/>
          </p:nvPr>
        </p:nvSpPr>
        <p:spPr/>
        <p:txBody>
          <a:bodyPr/>
          <a:lstStyle/>
          <a:p>
            <a:pPr>
              <a:defRPr/>
            </a:pPr>
            <a:fld id="{B701ACAC-19C0-42F4-8806-AB1540277696}" type="slidenum">
              <a:rPr lang="en-US" altLang="zh-CN" smtClean="0"/>
              <a:pPr>
                <a:defRPr/>
              </a:pPr>
              <a:t>62</a:t>
            </a:fld>
            <a:endParaRPr lang="en-US" altLang="zh-CN"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3"/>
          <p:cNvSpPr>
            <a:spLocks noGrp="1" noChangeArrowheads="1"/>
          </p:cNvSpPr>
          <p:nvPr>
            <p:ph type="body" idx="1"/>
          </p:nvPr>
        </p:nvSpPr>
        <p:spPr>
          <a:xfrm>
            <a:off x="395536" y="1988840"/>
            <a:ext cx="8466138" cy="4320480"/>
          </a:xfrm>
          <a:noFill/>
        </p:spPr>
        <p:txBody>
          <a:bodyPr/>
          <a:lstStyle/>
          <a:p>
            <a:pPr eaLnBrk="1" hangingPunct="1"/>
            <a:r>
              <a:rPr lang="en-US" altLang="zh-CN" sz="2800" dirty="0" err="1" smtClean="0">
                <a:ea typeface="宋体" charset="-122"/>
                <a:cs typeface="Times New Roman" pitchFamily="18" charset="0"/>
              </a:rPr>
              <a:t>Bicubic</a:t>
            </a:r>
            <a:r>
              <a:rPr lang="en-US" altLang="zh-CN" sz="2800" dirty="0" smtClean="0">
                <a:ea typeface="宋体" charset="-122"/>
                <a:cs typeface="Times New Roman" pitchFamily="18" charset="0"/>
              </a:rPr>
              <a:t> interpolation</a:t>
            </a:r>
          </a:p>
          <a:p>
            <a:pPr lvl="1" eaLnBrk="1" hangingPunct="1"/>
            <a:r>
              <a:rPr lang="en-US" altLang="zh-CN" sz="2400" dirty="0" smtClean="0">
                <a:ea typeface="宋体" charset="-122"/>
                <a:cs typeface="Times New Roman" pitchFamily="18" charset="0"/>
              </a:rPr>
              <a:t>Involves the sixteen NNs of a point. </a:t>
            </a:r>
          </a:p>
          <a:p>
            <a:pPr lvl="1" eaLnBrk="1" hangingPunct="1"/>
            <a:r>
              <a:rPr lang="en-US" altLang="zh-CN" sz="2400" dirty="0" smtClean="0">
                <a:ea typeface="宋体" charset="-122"/>
                <a:cs typeface="Times New Roman" pitchFamily="18" charset="0"/>
              </a:rPr>
              <a:t>The intensity value assigned to point (</a:t>
            </a:r>
            <a:r>
              <a:rPr lang="en-US" altLang="zh-CN" sz="2400" dirty="0" err="1" smtClean="0">
                <a:ea typeface="宋体" charset="-122"/>
                <a:cs typeface="Times New Roman" pitchFamily="18" charset="0"/>
              </a:rPr>
              <a:t>x,y</a:t>
            </a:r>
            <a:r>
              <a:rPr lang="en-US" altLang="zh-CN" sz="2400" dirty="0" smtClean="0">
                <a:ea typeface="宋体" charset="-122"/>
                <a:cs typeface="Times New Roman" pitchFamily="18" charset="0"/>
              </a:rPr>
              <a:t>) is obtained using the equation</a:t>
            </a:r>
          </a:p>
          <a:p>
            <a:pPr lvl="1" eaLnBrk="1" hangingPunct="1"/>
            <a:endParaRPr lang="en-US" altLang="zh-CN" sz="2400" dirty="0" smtClean="0">
              <a:ea typeface="宋体" charset="-122"/>
              <a:cs typeface="Times New Roman" pitchFamily="18" charset="0"/>
            </a:endParaRPr>
          </a:p>
          <a:p>
            <a:pPr lvl="1" eaLnBrk="1" hangingPunct="1"/>
            <a:endParaRPr lang="en-US" altLang="zh-CN" sz="2400" dirty="0" smtClean="0">
              <a:ea typeface="宋体" charset="-122"/>
              <a:cs typeface="Times New Roman" pitchFamily="18" charset="0"/>
            </a:endParaRPr>
          </a:p>
          <a:p>
            <a:pPr lvl="1" eaLnBrk="1" hangingPunct="1"/>
            <a:r>
              <a:rPr lang="en-US" altLang="zh-CN" sz="2400" dirty="0" smtClean="0">
                <a:ea typeface="宋体" charset="-122"/>
                <a:cs typeface="Times New Roman" pitchFamily="18" charset="0"/>
              </a:rPr>
              <a:t>Where,      are determined from the sixteen equations in sixteen unknowns that can be written using the sixteen nearest neighbors of point (</a:t>
            </a:r>
            <a:r>
              <a:rPr lang="en-US" altLang="zh-CN" sz="2400" dirty="0" err="1" smtClean="0">
                <a:ea typeface="宋体" charset="-122"/>
                <a:cs typeface="Times New Roman" pitchFamily="18" charset="0"/>
              </a:rPr>
              <a:t>x,y</a:t>
            </a:r>
            <a:r>
              <a:rPr lang="en-US" altLang="zh-CN" sz="2400" dirty="0" smtClean="0">
                <a:ea typeface="宋体" charset="-122"/>
                <a:cs typeface="Times New Roman" pitchFamily="18" charset="0"/>
              </a:rPr>
              <a:t>).</a:t>
            </a:r>
          </a:p>
        </p:txBody>
      </p:sp>
      <p:sp>
        <p:nvSpPr>
          <p:cNvPr id="8" name="标题 7"/>
          <p:cNvSpPr>
            <a:spLocks noGrp="1"/>
          </p:cNvSpPr>
          <p:nvPr>
            <p:ph type="title"/>
          </p:nvPr>
        </p:nvSpPr>
        <p:spPr/>
        <p:txBody>
          <a:bodyPr/>
          <a:lstStyle/>
          <a:p>
            <a:endParaRPr lang="zh-CN" altLang="en-US"/>
          </a:p>
        </p:txBody>
      </p:sp>
      <p:graphicFrame>
        <p:nvGraphicFramePr>
          <p:cNvPr id="116742" name="Object 4"/>
          <p:cNvGraphicFramePr>
            <a:graphicFrameLocks noChangeAspect="1"/>
          </p:cNvGraphicFramePr>
          <p:nvPr/>
        </p:nvGraphicFramePr>
        <p:xfrm>
          <a:off x="1403648" y="3789040"/>
          <a:ext cx="2725738" cy="889000"/>
        </p:xfrm>
        <a:graphic>
          <a:graphicData uri="http://schemas.openxmlformats.org/presentationml/2006/ole">
            <mc:AlternateContent xmlns:mc="http://schemas.openxmlformats.org/markup-compatibility/2006">
              <mc:Choice xmlns:v="urn:schemas-microsoft-com:vml" Requires="v">
                <p:oleObj spid="_x0000_s116754" name="Equation" r:id="rId3" imgW="1358640" imgH="444240" progId="Equation.DSMT4">
                  <p:embed/>
                </p:oleObj>
              </mc:Choice>
              <mc:Fallback>
                <p:oleObj name="Equation" r:id="rId3" imgW="135864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789040"/>
                        <a:ext cx="2725738" cy="889000"/>
                      </a:xfrm>
                      <a:prstGeom prst="rect">
                        <a:avLst/>
                      </a:prstGeom>
                      <a:solidFill>
                        <a:schemeClr val="bg1"/>
                      </a:solidFill>
                    </p:spPr>
                  </p:pic>
                </p:oleObj>
              </mc:Fallback>
            </mc:AlternateContent>
          </a:graphicData>
        </a:graphic>
      </p:graphicFrame>
      <p:graphicFrame>
        <p:nvGraphicFramePr>
          <p:cNvPr id="116743" name="Object 4"/>
          <p:cNvGraphicFramePr>
            <a:graphicFrameLocks noChangeAspect="1"/>
          </p:cNvGraphicFramePr>
          <p:nvPr/>
        </p:nvGraphicFramePr>
        <p:xfrm>
          <a:off x="2339752" y="4653136"/>
          <a:ext cx="357188" cy="482600"/>
        </p:xfrm>
        <a:graphic>
          <a:graphicData uri="http://schemas.openxmlformats.org/presentationml/2006/ole">
            <mc:AlternateContent xmlns:mc="http://schemas.openxmlformats.org/markup-compatibility/2006">
              <mc:Choice xmlns:v="urn:schemas-microsoft-com:vml" Requires="v">
                <p:oleObj spid="_x0000_s116755" name="Equation" r:id="rId5" imgW="177480" imgH="241200" progId="Equation.DSMT4">
                  <p:embed/>
                </p:oleObj>
              </mc:Choice>
              <mc:Fallback>
                <p:oleObj name="Equation" r:id="rId5" imgW="177480" imgH="241200" progId="Equation.DSMT4">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653136"/>
                        <a:ext cx="357188" cy="482600"/>
                      </a:xfrm>
                      <a:prstGeom prst="rect">
                        <a:avLst/>
                      </a:prstGeom>
                      <a:solidFill>
                        <a:schemeClr val="bg1"/>
                      </a:solidFill>
                    </p:spPr>
                  </p:pic>
                </p:oleObj>
              </mc:Fallback>
            </mc:AlternateContent>
          </a:graphicData>
        </a:graphic>
      </p:graphicFrame>
      <p:sp>
        <p:nvSpPr>
          <p:cNvPr id="6" name="灯片编号占位符 5"/>
          <p:cNvSpPr>
            <a:spLocks noGrp="1"/>
          </p:cNvSpPr>
          <p:nvPr>
            <p:ph type="sldNum" sz="quarter" idx="12"/>
          </p:nvPr>
        </p:nvSpPr>
        <p:spPr/>
        <p:txBody>
          <a:bodyPr/>
          <a:lstStyle/>
          <a:p>
            <a:pPr>
              <a:defRPr/>
            </a:pPr>
            <a:fld id="{B701ACAC-19C0-42F4-8806-AB1540277696}" type="slidenum">
              <a:rPr lang="en-US" altLang="zh-CN" smtClean="0"/>
              <a:pPr>
                <a:defRPr/>
              </a:pPr>
              <a:t>63</a:t>
            </a:fld>
            <a:endParaRPr lang="en-US" altLang="zh-C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3"/>
          <p:cNvSpPr>
            <a:spLocks noGrp="1" noChangeArrowheads="1"/>
          </p:cNvSpPr>
          <p:nvPr>
            <p:ph type="body" idx="1"/>
          </p:nvPr>
        </p:nvSpPr>
        <p:spPr>
          <a:xfrm>
            <a:off x="395536" y="1988840"/>
            <a:ext cx="8466138" cy="4320480"/>
          </a:xfrm>
          <a:noFill/>
        </p:spPr>
        <p:txBody>
          <a:bodyPr/>
          <a:lstStyle/>
          <a:p>
            <a:pPr eaLnBrk="1" hangingPunct="1"/>
            <a:r>
              <a:rPr lang="en-US" altLang="zh-CN" sz="2800" dirty="0" smtClean="0">
                <a:ea typeface="宋体" charset="-122"/>
                <a:cs typeface="Times New Roman" pitchFamily="18" charset="0"/>
              </a:rPr>
              <a:t>Generally, </a:t>
            </a:r>
            <a:r>
              <a:rPr lang="en-US" altLang="zh-CN" sz="2800" dirty="0" err="1" smtClean="0">
                <a:ea typeface="宋体" charset="-122"/>
                <a:cs typeface="Times New Roman" pitchFamily="18" charset="0"/>
              </a:rPr>
              <a:t>bicubic</a:t>
            </a:r>
            <a:r>
              <a:rPr lang="en-US" altLang="zh-CN" sz="2800" dirty="0" smtClean="0">
                <a:ea typeface="宋体" charset="-122"/>
                <a:cs typeface="Times New Roman" pitchFamily="18" charset="0"/>
              </a:rPr>
              <a:t> interpolation does a better job of preserving fine detail than its bilinear counterpart.</a:t>
            </a:r>
          </a:p>
          <a:p>
            <a:pPr eaLnBrk="1" hangingPunct="1"/>
            <a:r>
              <a:rPr lang="en-US" altLang="zh-CN" sz="2800" dirty="0" err="1" smtClean="0">
                <a:ea typeface="宋体" charset="-122"/>
                <a:cs typeface="Times New Roman" pitchFamily="18" charset="0"/>
              </a:rPr>
              <a:t>Bibubic</a:t>
            </a:r>
            <a:r>
              <a:rPr lang="en-US" altLang="zh-CN" sz="2800" dirty="0" smtClean="0">
                <a:ea typeface="宋体" charset="-122"/>
                <a:cs typeface="Times New Roman" pitchFamily="18" charset="0"/>
              </a:rPr>
              <a:t> interpolation is the </a:t>
            </a:r>
            <a:r>
              <a:rPr lang="en-US" altLang="zh-CN" sz="2800" dirty="0" err="1" smtClean="0">
                <a:ea typeface="宋体" charset="-122"/>
                <a:cs typeface="Times New Roman" pitchFamily="18" charset="0"/>
              </a:rPr>
              <a:t>standrad</a:t>
            </a:r>
            <a:r>
              <a:rPr lang="en-US" altLang="zh-CN" sz="2800" dirty="0" smtClean="0">
                <a:ea typeface="宋体" charset="-122"/>
                <a:cs typeface="Times New Roman" pitchFamily="18" charset="0"/>
              </a:rPr>
              <a:t> used in commercial image editing programs, such as Adobe </a:t>
            </a:r>
            <a:r>
              <a:rPr lang="en-US" altLang="zh-CN" sz="2800" dirty="0" err="1" smtClean="0">
                <a:ea typeface="宋体" charset="-122"/>
                <a:cs typeface="Times New Roman" pitchFamily="18" charset="0"/>
              </a:rPr>
              <a:t>Photshop</a:t>
            </a:r>
            <a:r>
              <a:rPr lang="en-US" altLang="zh-CN" sz="2800" dirty="0" smtClean="0">
                <a:ea typeface="宋体" charset="-122"/>
                <a:cs typeface="Times New Roman" pitchFamily="18" charset="0"/>
              </a:rPr>
              <a:t> and Corel </a:t>
            </a:r>
            <a:r>
              <a:rPr lang="en-US" altLang="zh-CN" sz="2800" dirty="0" err="1" smtClean="0">
                <a:ea typeface="宋体" charset="-122"/>
                <a:cs typeface="Times New Roman" pitchFamily="18" charset="0"/>
              </a:rPr>
              <a:t>Photopaint</a:t>
            </a:r>
            <a:r>
              <a:rPr lang="en-US" altLang="zh-CN" sz="2800" dirty="0" smtClean="0">
                <a:ea typeface="宋体" charset="-122"/>
                <a:cs typeface="Times New Roman" pitchFamily="18" charset="0"/>
              </a:rPr>
              <a:t>.</a:t>
            </a:r>
          </a:p>
          <a:p>
            <a:pPr marL="342900" lvl="1" indent="-342900" eaLnBrk="1" hangingPunct="1">
              <a:buClr>
                <a:schemeClr val="folHlink"/>
              </a:buClr>
              <a:buSzPct val="60000"/>
            </a:pPr>
            <a:r>
              <a:rPr lang="en-US" altLang="zh-CN" dirty="0" err="1" smtClean="0">
                <a:cs typeface="Times New Roman" pitchFamily="18" charset="0"/>
              </a:rPr>
              <a:t>Bicubic</a:t>
            </a:r>
            <a:r>
              <a:rPr lang="en-US" altLang="zh-CN" dirty="0" smtClean="0">
                <a:cs typeface="Times New Roman" pitchFamily="18" charset="0"/>
              </a:rPr>
              <a:t> interpolation is covered in the classic book.</a:t>
            </a:r>
          </a:p>
          <a:p>
            <a:pPr marL="342900" lvl="1" indent="-342900" eaLnBrk="1" hangingPunct="1">
              <a:buClr>
                <a:schemeClr val="folHlink"/>
              </a:buClr>
              <a:buSzPct val="60000"/>
              <a:buNone/>
            </a:pPr>
            <a:r>
              <a:rPr lang="en-US" altLang="zh-CN" dirty="0" smtClean="0">
                <a:cs typeface="Times New Roman" pitchFamily="18" charset="0"/>
              </a:rPr>
              <a:t>	</a:t>
            </a:r>
            <a:r>
              <a:rPr lang="en-US" altLang="zh-CN" sz="2400" i="1" dirty="0" smtClean="0">
                <a:cs typeface="Times New Roman" pitchFamily="18" charset="0"/>
              </a:rPr>
              <a:t>William H. Press, Saul A. </a:t>
            </a:r>
            <a:r>
              <a:rPr lang="en-US" altLang="zh-CN" sz="2400" i="1" dirty="0" err="1" smtClean="0">
                <a:cs typeface="Times New Roman" pitchFamily="18" charset="0"/>
              </a:rPr>
              <a:t>Teukolsky</a:t>
            </a:r>
            <a:r>
              <a:rPr lang="en-US" altLang="zh-CN" sz="2400" i="1" dirty="0" smtClean="0">
                <a:cs typeface="Times New Roman" pitchFamily="18" charset="0"/>
              </a:rPr>
              <a:t>, et al. Numerical Recipes 3rd Edition: The Art of Scientific Computing. </a:t>
            </a:r>
            <a:r>
              <a:rPr lang="en-US" altLang="zh-CN" sz="2400" i="1" dirty="0" smtClean="0"/>
              <a:t>Cambridge University Press, 2007</a:t>
            </a:r>
            <a:endParaRPr lang="zh-CN" altLang="en-US" sz="2400" i="1" dirty="0" smtClean="0"/>
          </a:p>
          <a:p>
            <a:pPr eaLnBrk="1" hangingPunct="1"/>
            <a:endParaRPr lang="en-US" altLang="zh-CN" sz="2800" dirty="0" smtClean="0">
              <a:ea typeface="宋体" charset="-122"/>
              <a:cs typeface="Times New Roman" pitchFamily="18" charset="0"/>
            </a:endParaRPr>
          </a:p>
        </p:txBody>
      </p:sp>
      <p:sp>
        <p:nvSpPr>
          <p:cNvPr id="8" name="标题 7"/>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64</a:t>
            </a:fld>
            <a:endParaRPr lang="en-US" altLang="zh-C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p:cNvPicPr>
            <a:picLocks noChangeAspect="1" noChangeArrowheads="1"/>
          </p:cNvPicPr>
          <p:nvPr/>
        </p:nvPicPr>
        <p:blipFill>
          <a:blip r:embed="rId2" cstate="print"/>
          <a:srcRect/>
          <a:stretch>
            <a:fillRect/>
          </a:stretch>
        </p:blipFill>
        <p:spPr bwMode="auto">
          <a:xfrm>
            <a:off x="444500" y="1250950"/>
            <a:ext cx="8180388" cy="5607050"/>
          </a:xfrm>
          <a:prstGeom prst="rect">
            <a:avLst/>
          </a:prstGeom>
          <a:noFill/>
          <a:ln w="9525">
            <a:noFill/>
            <a:miter lim="800000"/>
            <a:headEnd/>
            <a:tailEnd/>
          </a:ln>
        </p:spPr>
      </p:pic>
      <p:sp>
        <p:nvSpPr>
          <p:cNvPr id="3" name="灯片编号占位符 2"/>
          <p:cNvSpPr>
            <a:spLocks noGrp="1"/>
          </p:cNvSpPr>
          <p:nvPr>
            <p:ph type="sldNum" sz="quarter" idx="12"/>
          </p:nvPr>
        </p:nvSpPr>
        <p:spPr/>
        <p:txBody>
          <a:bodyPr/>
          <a:lstStyle/>
          <a:p>
            <a:pPr>
              <a:defRPr/>
            </a:pPr>
            <a:fld id="{36B31339-4FF4-484E-A0A3-E94F514B7C8F}" type="slidenum">
              <a:rPr lang="en-US" altLang="zh-CN" smtClean="0"/>
              <a:pPr>
                <a:defRPr/>
              </a:pPr>
              <a:t>65</a:t>
            </a:fld>
            <a:endParaRPr lang="en-US" altLang="zh-CN"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idx="1"/>
          </p:nvPr>
        </p:nvSpPr>
        <p:spPr>
          <a:xfrm>
            <a:off x="457200" y="2204864"/>
            <a:ext cx="8686800" cy="4653136"/>
          </a:xfrm>
          <a:noFill/>
        </p:spPr>
        <p:txBody>
          <a:bodyPr/>
          <a:lstStyle/>
          <a:p>
            <a:pPr eaLnBrk="1" hangingPunct="1"/>
            <a:r>
              <a:rPr lang="en-US" altLang="zh-CN" dirty="0" smtClean="0">
                <a:ea typeface="宋体" charset="-122"/>
              </a:rPr>
              <a:t>Shrinking: Similar manner as just described for zooming.</a:t>
            </a:r>
          </a:p>
          <a:p>
            <a:pPr marL="742950" lvl="1" eaLnBrk="1" hangingPunct="1"/>
            <a:r>
              <a:rPr lang="en-US" altLang="zh-CN" dirty="0" smtClean="0">
                <a:ea typeface="宋体" charset="-122"/>
              </a:rPr>
              <a:t>Delete</a:t>
            </a:r>
          </a:p>
          <a:p>
            <a:pPr marL="742950" lvl="1" eaLnBrk="1" hangingPunct="1"/>
            <a:r>
              <a:rPr lang="en-US" altLang="zh-CN" dirty="0" smtClean="0">
                <a:ea typeface="宋体" charset="-122"/>
              </a:rPr>
              <a:t>Expand the grid: </a:t>
            </a:r>
          </a:p>
          <a:p>
            <a:pPr marL="1143000" lvl="2" eaLnBrk="1" hangingPunct="1"/>
            <a:r>
              <a:rPr lang="en-US" altLang="zh-CN" dirty="0" smtClean="0">
                <a:ea typeface="宋体" charset="-122"/>
              </a:rPr>
              <a:t>Nearest Neighbor interpolation</a:t>
            </a:r>
          </a:p>
          <a:p>
            <a:pPr marL="1143000" lvl="2" eaLnBrk="1" hangingPunct="1"/>
            <a:r>
              <a:rPr lang="en-US" altLang="zh-CN" dirty="0" smtClean="0">
                <a:ea typeface="宋体" charset="-122"/>
              </a:rPr>
              <a:t>Bilinear interpolation</a:t>
            </a:r>
          </a:p>
        </p:txBody>
      </p:sp>
      <p:sp>
        <p:nvSpPr>
          <p:cNvPr id="4" name="标题 3"/>
          <p:cNvSpPr>
            <a:spLocks noGrp="1"/>
          </p:cNvSpPr>
          <p:nvPr>
            <p:ph type="title"/>
          </p:nvPr>
        </p:nvSpPr>
        <p:spPr/>
        <p:txBody>
          <a:bodyPr/>
          <a:lstStyle/>
          <a:p>
            <a:endParaRPr lang="zh-CN" altLang="en-US"/>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66</a:t>
            </a:fld>
            <a:endParaRPr lang="en-US" altLang="zh-CN"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899592" y="214313"/>
            <a:ext cx="8044383" cy="1462087"/>
          </a:xfrm>
        </p:spPr>
        <p:txBody>
          <a:bodyPr/>
          <a:lstStyle/>
          <a:p>
            <a:pPr eaLnBrk="1" hangingPunct="1"/>
            <a:r>
              <a:rPr lang="en-US" altLang="zh-CN" sz="4000" dirty="0" smtClean="0">
                <a:ea typeface="宋体" charset="-122"/>
              </a:rPr>
              <a:t>Basic Relationships Between Pixels</a:t>
            </a:r>
          </a:p>
        </p:txBody>
      </p:sp>
      <p:sp>
        <p:nvSpPr>
          <p:cNvPr id="11" name="内容占位符 10"/>
          <p:cNvSpPr>
            <a:spLocks noGrp="1"/>
          </p:cNvSpPr>
          <p:nvPr>
            <p:ph idx="1"/>
          </p:nvPr>
        </p:nvSpPr>
        <p:spPr/>
        <p:txBody>
          <a:bodyPr/>
          <a:lstStyle/>
          <a:p>
            <a:endParaRPr lang="zh-CN" altLang="en-US"/>
          </a:p>
        </p:txBody>
      </p:sp>
      <p:sp>
        <p:nvSpPr>
          <p:cNvPr id="12" name="Line 3"/>
          <p:cNvSpPr>
            <a:spLocks noChangeShapeType="1"/>
          </p:cNvSpPr>
          <p:nvPr/>
        </p:nvSpPr>
        <p:spPr bwMode="auto">
          <a:xfrm>
            <a:off x="2076748" y="2040780"/>
            <a:ext cx="2957513" cy="0"/>
          </a:xfrm>
          <a:prstGeom prst="line">
            <a:avLst/>
          </a:prstGeom>
          <a:noFill/>
          <a:ln w="9525">
            <a:solidFill>
              <a:schemeClr val="tx1"/>
            </a:solidFill>
            <a:round/>
            <a:headEnd/>
            <a:tailEnd type="triangle" w="med" len="med"/>
          </a:ln>
          <a:effectLst/>
        </p:spPr>
        <p:txBody>
          <a:bodyPr/>
          <a:lstStyle/>
          <a:p>
            <a:endParaRPr lang="zh-CN" altLang="en-US"/>
          </a:p>
        </p:txBody>
      </p:sp>
      <p:sp>
        <p:nvSpPr>
          <p:cNvPr id="13" name="Line 4"/>
          <p:cNvSpPr>
            <a:spLocks noChangeShapeType="1"/>
          </p:cNvSpPr>
          <p:nvPr/>
        </p:nvSpPr>
        <p:spPr bwMode="auto">
          <a:xfrm>
            <a:off x="2067223" y="2042368"/>
            <a:ext cx="0" cy="2151062"/>
          </a:xfrm>
          <a:prstGeom prst="line">
            <a:avLst/>
          </a:prstGeom>
          <a:noFill/>
          <a:ln w="9525">
            <a:solidFill>
              <a:schemeClr val="tx1"/>
            </a:solidFill>
            <a:round/>
            <a:headEnd/>
            <a:tailEnd type="triangle" w="med" len="med"/>
          </a:ln>
          <a:effectLst/>
        </p:spPr>
        <p:txBody>
          <a:bodyPr/>
          <a:lstStyle/>
          <a:p>
            <a:endParaRPr lang="zh-CN" altLang="en-US"/>
          </a:p>
        </p:txBody>
      </p:sp>
      <p:sp>
        <p:nvSpPr>
          <p:cNvPr id="14" name="Text Box 14"/>
          <p:cNvSpPr txBox="1">
            <a:spLocks noChangeArrowheads="1"/>
          </p:cNvSpPr>
          <p:nvPr/>
        </p:nvSpPr>
        <p:spPr bwMode="auto">
          <a:xfrm>
            <a:off x="5019973" y="1705818"/>
            <a:ext cx="296863" cy="396875"/>
          </a:xfrm>
          <a:prstGeom prst="rect">
            <a:avLst/>
          </a:prstGeom>
          <a:noFill/>
          <a:ln w="9525">
            <a:noFill/>
            <a:miter lim="800000"/>
            <a:headEnd/>
            <a:tailEnd/>
          </a:ln>
          <a:effectLst/>
        </p:spPr>
        <p:txBody>
          <a:bodyPr wrap="none">
            <a:spAutoFit/>
          </a:bodyPr>
          <a:lstStyle/>
          <a:p>
            <a:pPr algn="ctr"/>
            <a:r>
              <a:rPr lang="en-US" altLang="zh-CN" sz="2000" i="1">
                <a:ea typeface="宋体" charset="-122"/>
              </a:rPr>
              <a:t>x</a:t>
            </a:r>
          </a:p>
        </p:txBody>
      </p:sp>
      <p:sp>
        <p:nvSpPr>
          <p:cNvPr id="15" name="Text Box 15"/>
          <p:cNvSpPr txBox="1">
            <a:spLocks noChangeArrowheads="1"/>
          </p:cNvSpPr>
          <p:nvPr/>
        </p:nvSpPr>
        <p:spPr bwMode="auto">
          <a:xfrm>
            <a:off x="1648123" y="4109293"/>
            <a:ext cx="296863" cy="396875"/>
          </a:xfrm>
          <a:prstGeom prst="rect">
            <a:avLst/>
          </a:prstGeom>
          <a:noFill/>
          <a:ln w="9525">
            <a:noFill/>
            <a:miter lim="800000"/>
            <a:headEnd/>
            <a:tailEnd/>
          </a:ln>
          <a:effectLst/>
        </p:spPr>
        <p:txBody>
          <a:bodyPr wrap="none">
            <a:spAutoFit/>
          </a:bodyPr>
          <a:lstStyle/>
          <a:p>
            <a:pPr algn="ctr"/>
            <a:r>
              <a:rPr lang="en-US" altLang="zh-CN" sz="2000" i="1">
                <a:ea typeface="宋体" charset="-122"/>
              </a:rPr>
              <a:t>y</a:t>
            </a:r>
          </a:p>
        </p:txBody>
      </p:sp>
      <p:sp>
        <p:nvSpPr>
          <p:cNvPr id="16" name="Text Box 32"/>
          <p:cNvSpPr txBox="1">
            <a:spLocks noChangeArrowheads="1"/>
          </p:cNvSpPr>
          <p:nvPr/>
        </p:nvSpPr>
        <p:spPr bwMode="auto">
          <a:xfrm>
            <a:off x="1403648" y="1701055"/>
            <a:ext cx="669925" cy="396875"/>
          </a:xfrm>
          <a:prstGeom prst="rect">
            <a:avLst/>
          </a:prstGeom>
          <a:noFill/>
          <a:ln w="9525">
            <a:noFill/>
            <a:miter lim="800000"/>
            <a:headEnd/>
            <a:tailEnd/>
          </a:ln>
          <a:effectLst/>
        </p:spPr>
        <p:txBody>
          <a:bodyPr wrap="none">
            <a:spAutoFit/>
          </a:bodyPr>
          <a:lstStyle/>
          <a:p>
            <a:pPr algn="ctr"/>
            <a:r>
              <a:rPr lang="en-US" altLang="zh-CN" sz="2000">
                <a:ea typeface="宋体" charset="-122"/>
              </a:rPr>
              <a:t>(0,0)</a:t>
            </a:r>
          </a:p>
        </p:txBody>
      </p:sp>
      <p:sp>
        <p:nvSpPr>
          <p:cNvPr id="17" name="Text Box 33"/>
          <p:cNvSpPr txBox="1">
            <a:spLocks noChangeArrowheads="1"/>
          </p:cNvSpPr>
          <p:nvPr/>
        </p:nvSpPr>
        <p:spPr bwMode="auto">
          <a:xfrm>
            <a:off x="3388023" y="6284168"/>
            <a:ext cx="3954463" cy="457200"/>
          </a:xfrm>
          <a:prstGeom prst="rect">
            <a:avLst/>
          </a:prstGeom>
          <a:noFill/>
          <a:ln w="9525">
            <a:noFill/>
            <a:miter lim="800000"/>
            <a:headEnd/>
            <a:tailEnd/>
          </a:ln>
          <a:effectLst/>
        </p:spPr>
        <p:txBody>
          <a:bodyPr wrap="none">
            <a:spAutoFit/>
          </a:bodyPr>
          <a:lstStyle/>
          <a:p>
            <a:pPr algn="ctr"/>
            <a:r>
              <a:rPr lang="en-US" altLang="zh-CN">
                <a:ea typeface="宋体" charset="-122"/>
              </a:rPr>
              <a:t>Conventional indexing method</a:t>
            </a:r>
          </a:p>
        </p:txBody>
      </p:sp>
      <p:grpSp>
        <p:nvGrpSpPr>
          <p:cNvPr id="18" name="Group 52"/>
          <p:cNvGrpSpPr>
            <a:grpSpLocks/>
          </p:cNvGrpSpPr>
          <p:nvPr/>
        </p:nvGrpSpPr>
        <p:grpSpPr bwMode="auto">
          <a:xfrm>
            <a:off x="2437111" y="2366218"/>
            <a:ext cx="3694112" cy="3665537"/>
            <a:chOff x="1035" y="1283"/>
            <a:chExt cx="2327" cy="2309"/>
          </a:xfrm>
        </p:grpSpPr>
        <p:grpSp>
          <p:nvGrpSpPr>
            <p:cNvPr id="19" name="Group 45"/>
            <p:cNvGrpSpPr>
              <a:grpSpLocks/>
            </p:cNvGrpSpPr>
            <p:nvPr/>
          </p:nvGrpSpPr>
          <p:grpSpPr bwMode="auto">
            <a:xfrm>
              <a:off x="1162" y="1283"/>
              <a:ext cx="2032" cy="2309"/>
              <a:chOff x="1162" y="1372"/>
              <a:chExt cx="2032" cy="2168"/>
            </a:xfrm>
          </p:grpSpPr>
          <p:sp>
            <p:nvSpPr>
              <p:cNvPr id="35" name="Line 41"/>
              <p:cNvSpPr>
                <a:spLocks noChangeShapeType="1"/>
              </p:cNvSpPr>
              <p:nvPr/>
            </p:nvSpPr>
            <p:spPr bwMode="auto">
              <a:xfrm>
                <a:off x="1162" y="1372"/>
                <a:ext cx="0" cy="2168"/>
              </a:xfrm>
              <a:prstGeom prst="line">
                <a:avLst/>
              </a:prstGeom>
              <a:noFill/>
              <a:ln w="9525">
                <a:solidFill>
                  <a:schemeClr val="tx1"/>
                </a:solidFill>
                <a:round/>
                <a:headEnd/>
                <a:tailEnd/>
              </a:ln>
              <a:effectLst/>
            </p:spPr>
            <p:txBody>
              <a:bodyPr/>
              <a:lstStyle/>
              <a:p>
                <a:endParaRPr lang="zh-CN" altLang="en-US"/>
              </a:p>
            </p:txBody>
          </p:sp>
          <p:sp>
            <p:nvSpPr>
              <p:cNvPr id="36" name="Line 42"/>
              <p:cNvSpPr>
                <a:spLocks noChangeShapeType="1"/>
              </p:cNvSpPr>
              <p:nvPr/>
            </p:nvSpPr>
            <p:spPr bwMode="auto">
              <a:xfrm>
                <a:off x="3194" y="1372"/>
                <a:ext cx="0" cy="2168"/>
              </a:xfrm>
              <a:prstGeom prst="line">
                <a:avLst/>
              </a:prstGeom>
              <a:noFill/>
              <a:ln w="9525">
                <a:solidFill>
                  <a:schemeClr val="tx1"/>
                </a:solidFill>
                <a:round/>
                <a:headEnd/>
                <a:tailEnd/>
              </a:ln>
              <a:effectLst/>
            </p:spPr>
            <p:txBody>
              <a:bodyPr/>
              <a:lstStyle/>
              <a:p>
                <a:endParaRPr lang="zh-CN" altLang="en-US"/>
              </a:p>
            </p:txBody>
          </p:sp>
          <p:sp>
            <p:nvSpPr>
              <p:cNvPr id="37" name="Line 43"/>
              <p:cNvSpPr>
                <a:spLocks noChangeShapeType="1"/>
              </p:cNvSpPr>
              <p:nvPr/>
            </p:nvSpPr>
            <p:spPr bwMode="auto">
              <a:xfrm>
                <a:off x="2516" y="1372"/>
                <a:ext cx="0" cy="2168"/>
              </a:xfrm>
              <a:prstGeom prst="line">
                <a:avLst/>
              </a:prstGeom>
              <a:noFill/>
              <a:ln w="9525">
                <a:solidFill>
                  <a:schemeClr val="tx1"/>
                </a:solidFill>
                <a:round/>
                <a:headEnd/>
                <a:tailEnd/>
              </a:ln>
              <a:effectLst/>
            </p:spPr>
            <p:txBody>
              <a:bodyPr/>
              <a:lstStyle/>
              <a:p>
                <a:endParaRPr lang="zh-CN" altLang="en-US"/>
              </a:p>
            </p:txBody>
          </p:sp>
          <p:sp>
            <p:nvSpPr>
              <p:cNvPr id="38" name="Line 44"/>
              <p:cNvSpPr>
                <a:spLocks noChangeShapeType="1"/>
              </p:cNvSpPr>
              <p:nvPr/>
            </p:nvSpPr>
            <p:spPr bwMode="auto">
              <a:xfrm>
                <a:off x="1839" y="1372"/>
                <a:ext cx="0" cy="2168"/>
              </a:xfrm>
              <a:prstGeom prst="line">
                <a:avLst/>
              </a:prstGeom>
              <a:noFill/>
              <a:ln w="9525">
                <a:solidFill>
                  <a:schemeClr val="tx1"/>
                </a:solidFill>
                <a:round/>
                <a:headEnd/>
                <a:tailEnd/>
              </a:ln>
              <a:effectLst/>
            </p:spPr>
            <p:txBody>
              <a:bodyPr/>
              <a:lstStyle/>
              <a:p>
                <a:endParaRPr lang="zh-CN" altLang="en-US"/>
              </a:p>
            </p:txBody>
          </p:sp>
        </p:grpSp>
        <p:grpSp>
          <p:nvGrpSpPr>
            <p:cNvPr id="20" name="Group 51"/>
            <p:cNvGrpSpPr>
              <a:grpSpLocks/>
            </p:cNvGrpSpPr>
            <p:nvPr/>
          </p:nvGrpSpPr>
          <p:grpSpPr bwMode="auto">
            <a:xfrm>
              <a:off x="1035" y="1412"/>
              <a:ext cx="2327" cy="2032"/>
              <a:chOff x="1035" y="1412"/>
              <a:chExt cx="2327" cy="2032"/>
            </a:xfrm>
          </p:grpSpPr>
          <p:sp>
            <p:nvSpPr>
              <p:cNvPr id="21" name="Text Box 16"/>
              <p:cNvSpPr txBox="1">
                <a:spLocks noChangeArrowheads="1"/>
              </p:cNvSpPr>
              <p:nvPr/>
            </p:nvSpPr>
            <p:spPr bwMode="auto">
              <a:xfrm>
                <a:off x="1972" y="2288"/>
                <a:ext cx="404" cy="250"/>
              </a:xfrm>
              <a:prstGeom prst="rect">
                <a:avLst/>
              </a:prstGeom>
              <a:noFill/>
              <a:ln w="9525">
                <a:noFill/>
                <a:miter lim="800000"/>
                <a:headEnd/>
                <a:tailEnd/>
              </a:ln>
              <a:effectLst/>
            </p:spPr>
            <p:txBody>
              <a:bodyPr wrap="none">
                <a:spAutoFit/>
              </a:bodyPr>
              <a:lstStyle/>
              <a:p>
                <a:pPr algn="ctr"/>
                <a:r>
                  <a:rPr lang="en-US" altLang="zh-CN" sz="2000">
                    <a:ea typeface="宋体" charset="-122"/>
                  </a:rPr>
                  <a:t>(</a:t>
                </a:r>
                <a:r>
                  <a:rPr lang="en-US" altLang="zh-CN" sz="2000" i="1">
                    <a:ea typeface="宋体" charset="-122"/>
                  </a:rPr>
                  <a:t>x</a:t>
                </a:r>
                <a:r>
                  <a:rPr lang="en-US" altLang="zh-CN" sz="2000">
                    <a:ea typeface="宋体" charset="-122"/>
                  </a:rPr>
                  <a:t>,</a:t>
                </a:r>
                <a:r>
                  <a:rPr lang="en-US" altLang="zh-CN" sz="2000" i="1">
                    <a:ea typeface="宋体" charset="-122"/>
                  </a:rPr>
                  <a:t>y</a:t>
                </a:r>
                <a:r>
                  <a:rPr lang="en-US" altLang="zh-CN" sz="2000">
                    <a:ea typeface="宋体" charset="-122"/>
                  </a:rPr>
                  <a:t>)</a:t>
                </a:r>
              </a:p>
            </p:txBody>
          </p:sp>
          <p:sp>
            <p:nvSpPr>
              <p:cNvPr id="22" name="Text Box 17"/>
              <p:cNvSpPr txBox="1">
                <a:spLocks noChangeArrowheads="1"/>
              </p:cNvSpPr>
              <p:nvPr/>
            </p:nvSpPr>
            <p:spPr bwMode="auto">
              <a:xfrm>
                <a:off x="2560" y="2288"/>
                <a:ext cx="592" cy="250"/>
              </a:xfrm>
              <a:prstGeom prst="rect">
                <a:avLst/>
              </a:prstGeom>
              <a:noFill/>
              <a:ln w="9525">
                <a:noFill/>
                <a:miter lim="800000"/>
                <a:headEnd/>
                <a:tailEnd/>
              </a:ln>
              <a:effectLst/>
            </p:spPr>
            <p:txBody>
              <a:bodyPr wrap="none">
                <a:spAutoFit/>
              </a:bodyPr>
              <a:lstStyle/>
              <a:p>
                <a:pPr algn="ctr"/>
                <a:r>
                  <a:rPr lang="en-US" altLang="zh-CN" sz="2000">
                    <a:ea typeface="宋体" charset="-122"/>
                  </a:rPr>
                  <a:t>(</a:t>
                </a:r>
                <a:r>
                  <a:rPr lang="en-US" altLang="zh-CN" sz="2000" i="1">
                    <a:ea typeface="宋体" charset="-122"/>
                  </a:rPr>
                  <a:t>x+1</a:t>
                </a:r>
                <a:r>
                  <a:rPr lang="en-US" altLang="zh-CN" sz="2000">
                    <a:ea typeface="宋体" charset="-122"/>
                  </a:rPr>
                  <a:t>,</a:t>
                </a:r>
                <a:r>
                  <a:rPr lang="en-US" altLang="zh-CN" sz="2000" i="1">
                    <a:ea typeface="宋体" charset="-122"/>
                  </a:rPr>
                  <a:t>y</a:t>
                </a:r>
                <a:r>
                  <a:rPr lang="en-US" altLang="zh-CN" sz="2000">
                    <a:ea typeface="宋体" charset="-122"/>
                  </a:rPr>
                  <a:t>)</a:t>
                </a:r>
              </a:p>
            </p:txBody>
          </p:sp>
          <p:sp>
            <p:nvSpPr>
              <p:cNvPr id="23" name="Text Box 18"/>
              <p:cNvSpPr txBox="1">
                <a:spLocks noChangeArrowheads="1"/>
              </p:cNvSpPr>
              <p:nvPr/>
            </p:nvSpPr>
            <p:spPr bwMode="auto">
              <a:xfrm>
                <a:off x="1235" y="2288"/>
                <a:ext cx="537" cy="250"/>
              </a:xfrm>
              <a:prstGeom prst="rect">
                <a:avLst/>
              </a:prstGeom>
              <a:noFill/>
              <a:ln w="9525">
                <a:noFill/>
                <a:miter lim="800000"/>
                <a:headEnd/>
                <a:tailEnd/>
              </a:ln>
              <a:effectLst/>
            </p:spPr>
            <p:txBody>
              <a:bodyPr wrap="none">
                <a:spAutoFit/>
              </a:bodyPr>
              <a:lstStyle/>
              <a:p>
                <a:pPr algn="ctr"/>
                <a:r>
                  <a:rPr lang="en-US" altLang="zh-CN" sz="2000">
                    <a:ea typeface="宋体" charset="-122"/>
                  </a:rPr>
                  <a:t>(</a:t>
                </a:r>
                <a:r>
                  <a:rPr lang="en-US" altLang="zh-CN" sz="2000" i="1">
                    <a:ea typeface="宋体" charset="-122"/>
                  </a:rPr>
                  <a:t>x-1</a:t>
                </a:r>
                <a:r>
                  <a:rPr lang="en-US" altLang="zh-CN" sz="2000">
                    <a:ea typeface="宋体" charset="-122"/>
                  </a:rPr>
                  <a:t>,</a:t>
                </a:r>
                <a:r>
                  <a:rPr lang="en-US" altLang="zh-CN" sz="2000" i="1">
                    <a:ea typeface="宋体" charset="-122"/>
                  </a:rPr>
                  <a:t>y</a:t>
                </a:r>
                <a:r>
                  <a:rPr lang="en-US" altLang="zh-CN" sz="2000">
                    <a:ea typeface="宋体" charset="-122"/>
                  </a:rPr>
                  <a:t>)</a:t>
                </a:r>
              </a:p>
            </p:txBody>
          </p:sp>
          <p:sp>
            <p:nvSpPr>
              <p:cNvPr id="24" name="Text Box 19"/>
              <p:cNvSpPr txBox="1">
                <a:spLocks noChangeArrowheads="1"/>
              </p:cNvSpPr>
              <p:nvPr/>
            </p:nvSpPr>
            <p:spPr bwMode="auto">
              <a:xfrm>
                <a:off x="1905" y="1612"/>
                <a:ext cx="537" cy="250"/>
              </a:xfrm>
              <a:prstGeom prst="rect">
                <a:avLst/>
              </a:prstGeom>
              <a:noFill/>
              <a:ln w="9525">
                <a:noFill/>
                <a:miter lim="800000"/>
                <a:headEnd/>
                <a:tailEnd/>
              </a:ln>
              <a:effectLst/>
            </p:spPr>
            <p:txBody>
              <a:bodyPr wrap="none">
                <a:spAutoFit/>
              </a:bodyPr>
              <a:lstStyle/>
              <a:p>
                <a:pPr algn="ctr"/>
                <a:r>
                  <a:rPr lang="en-US" altLang="zh-CN" sz="2000">
                    <a:ea typeface="宋体" charset="-122"/>
                  </a:rPr>
                  <a:t>(</a:t>
                </a:r>
                <a:r>
                  <a:rPr lang="en-US" altLang="zh-CN" sz="2000" i="1">
                    <a:ea typeface="宋体" charset="-122"/>
                  </a:rPr>
                  <a:t>x</a:t>
                </a:r>
                <a:r>
                  <a:rPr lang="en-US" altLang="zh-CN" sz="2000">
                    <a:ea typeface="宋体" charset="-122"/>
                  </a:rPr>
                  <a:t>,</a:t>
                </a:r>
                <a:r>
                  <a:rPr lang="en-US" altLang="zh-CN" sz="2000" i="1">
                    <a:ea typeface="宋体" charset="-122"/>
                  </a:rPr>
                  <a:t>y-1</a:t>
                </a:r>
                <a:r>
                  <a:rPr lang="en-US" altLang="zh-CN" sz="2000">
                    <a:ea typeface="宋体" charset="-122"/>
                  </a:rPr>
                  <a:t>)</a:t>
                </a:r>
              </a:p>
            </p:txBody>
          </p:sp>
          <p:sp>
            <p:nvSpPr>
              <p:cNvPr id="25" name="Text Box 20"/>
              <p:cNvSpPr txBox="1">
                <a:spLocks noChangeArrowheads="1"/>
              </p:cNvSpPr>
              <p:nvPr/>
            </p:nvSpPr>
            <p:spPr bwMode="auto">
              <a:xfrm>
                <a:off x="1878" y="2978"/>
                <a:ext cx="592" cy="250"/>
              </a:xfrm>
              <a:prstGeom prst="rect">
                <a:avLst/>
              </a:prstGeom>
              <a:noFill/>
              <a:ln w="9525">
                <a:noFill/>
                <a:miter lim="800000"/>
                <a:headEnd/>
                <a:tailEnd/>
              </a:ln>
              <a:effectLst/>
            </p:spPr>
            <p:txBody>
              <a:bodyPr wrap="none">
                <a:spAutoFit/>
              </a:bodyPr>
              <a:lstStyle/>
              <a:p>
                <a:pPr algn="ctr"/>
                <a:r>
                  <a:rPr lang="en-US" altLang="zh-CN" sz="2000">
                    <a:ea typeface="宋体" charset="-122"/>
                  </a:rPr>
                  <a:t>(</a:t>
                </a:r>
                <a:r>
                  <a:rPr lang="en-US" altLang="zh-CN" sz="2000" i="1">
                    <a:ea typeface="宋体" charset="-122"/>
                  </a:rPr>
                  <a:t>x</a:t>
                </a:r>
                <a:r>
                  <a:rPr lang="en-US" altLang="zh-CN" sz="2000">
                    <a:ea typeface="宋体" charset="-122"/>
                  </a:rPr>
                  <a:t>,</a:t>
                </a:r>
                <a:r>
                  <a:rPr lang="en-US" altLang="zh-CN" sz="2000" i="1">
                    <a:ea typeface="宋体" charset="-122"/>
                  </a:rPr>
                  <a:t>y+1</a:t>
                </a:r>
                <a:r>
                  <a:rPr lang="en-US" altLang="zh-CN" sz="2000">
                    <a:ea typeface="宋体" charset="-122"/>
                  </a:rPr>
                  <a:t>)</a:t>
                </a:r>
              </a:p>
            </p:txBody>
          </p:sp>
          <p:sp>
            <p:nvSpPr>
              <p:cNvPr id="26" name="Text Box 21"/>
              <p:cNvSpPr txBox="1">
                <a:spLocks noChangeArrowheads="1"/>
              </p:cNvSpPr>
              <p:nvPr/>
            </p:nvSpPr>
            <p:spPr bwMode="auto">
              <a:xfrm>
                <a:off x="2493" y="1612"/>
                <a:ext cx="725" cy="250"/>
              </a:xfrm>
              <a:prstGeom prst="rect">
                <a:avLst/>
              </a:prstGeom>
              <a:noFill/>
              <a:ln w="9525">
                <a:noFill/>
                <a:miter lim="800000"/>
                <a:headEnd/>
                <a:tailEnd/>
              </a:ln>
              <a:effectLst/>
            </p:spPr>
            <p:txBody>
              <a:bodyPr wrap="none">
                <a:spAutoFit/>
              </a:bodyPr>
              <a:lstStyle/>
              <a:p>
                <a:pPr algn="ctr"/>
                <a:r>
                  <a:rPr lang="en-US" altLang="zh-CN" sz="2000">
                    <a:ea typeface="宋体" charset="-122"/>
                  </a:rPr>
                  <a:t>(</a:t>
                </a:r>
                <a:r>
                  <a:rPr lang="en-US" altLang="zh-CN" sz="2000" i="1">
                    <a:ea typeface="宋体" charset="-122"/>
                  </a:rPr>
                  <a:t>x+1</a:t>
                </a:r>
                <a:r>
                  <a:rPr lang="en-US" altLang="zh-CN" sz="2000">
                    <a:ea typeface="宋体" charset="-122"/>
                  </a:rPr>
                  <a:t>,</a:t>
                </a:r>
                <a:r>
                  <a:rPr lang="en-US" altLang="zh-CN" sz="2000" i="1">
                    <a:ea typeface="宋体" charset="-122"/>
                  </a:rPr>
                  <a:t>y-1</a:t>
                </a:r>
                <a:r>
                  <a:rPr lang="en-US" altLang="zh-CN" sz="2000">
                    <a:ea typeface="宋体" charset="-122"/>
                  </a:rPr>
                  <a:t>)</a:t>
                </a:r>
              </a:p>
            </p:txBody>
          </p:sp>
          <p:sp>
            <p:nvSpPr>
              <p:cNvPr id="27" name="Text Box 22"/>
              <p:cNvSpPr txBox="1">
                <a:spLocks noChangeArrowheads="1"/>
              </p:cNvSpPr>
              <p:nvPr/>
            </p:nvSpPr>
            <p:spPr bwMode="auto">
              <a:xfrm>
                <a:off x="1169" y="1612"/>
                <a:ext cx="670" cy="250"/>
              </a:xfrm>
              <a:prstGeom prst="rect">
                <a:avLst/>
              </a:prstGeom>
              <a:noFill/>
              <a:ln w="9525">
                <a:noFill/>
                <a:miter lim="800000"/>
                <a:headEnd/>
                <a:tailEnd/>
              </a:ln>
              <a:effectLst/>
            </p:spPr>
            <p:txBody>
              <a:bodyPr wrap="none">
                <a:spAutoFit/>
              </a:bodyPr>
              <a:lstStyle/>
              <a:p>
                <a:pPr algn="ctr"/>
                <a:r>
                  <a:rPr lang="en-US" altLang="zh-CN" sz="2000">
                    <a:ea typeface="宋体" charset="-122"/>
                  </a:rPr>
                  <a:t>(</a:t>
                </a:r>
                <a:r>
                  <a:rPr lang="en-US" altLang="zh-CN" sz="2000" i="1">
                    <a:ea typeface="宋体" charset="-122"/>
                  </a:rPr>
                  <a:t>x-1</a:t>
                </a:r>
                <a:r>
                  <a:rPr lang="en-US" altLang="zh-CN" sz="2000">
                    <a:ea typeface="宋体" charset="-122"/>
                  </a:rPr>
                  <a:t>,</a:t>
                </a:r>
                <a:r>
                  <a:rPr lang="en-US" altLang="zh-CN" sz="2000" i="1">
                    <a:ea typeface="宋体" charset="-122"/>
                  </a:rPr>
                  <a:t>y-1</a:t>
                </a:r>
                <a:r>
                  <a:rPr lang="en-US" altLang="zh-CN" sz="2000">
                    <a:ea typeface="宋体" charset="-122"/>
                  </a:rPr>
                  <a:t>)</a:t>
                </a:r>
              </a:p>
            </p:txBody>
          </p:sp>
          <p:sp>
            <p:nvSpPr>
              <p:cNvPr id="28" name="Text Box 23"/>
              <p:cNvSpPr txBox="1">
                <a:spLocks noChangeArrowheads="1"/>
              </p:cNvSpPr>
              <p:nvPr/>
            </p:nvSpPr>
            <p:spPr bwMode="auto">
              <a:xfrm>
                <a:off x="1141" y="2978"/>
                <a:ext cx="725" cy="250"/>
              </a:xfrm>
              <a:prstGeom prst="rect">
                <a:avLst/>
              </a:prstGeom>
              <a:noFill/>
              <a:ln w="9525">
                <a:noFill/>
                <a:miter lim="800000"/>
                <a:headEnd/>
                <a:tailEnd/>
              </a:ln>
              <a:effectLst/>
            </p:spPr>
            <p:txBody>
              <a:bodyPr wrap="none">
                <a:spAutoFit/>
              </a:bodyPr>
              <a:lstStyle/>
              <a:p>
                <a:pPr algn="ctr"/>
                <a:r>
                  <a:rPr lang="en-US" altLang="zh-CN" sz="2000">
                    <a:ea typeface="宋体" charset="-122"/>
                  </a:rPr>
                  <a:t>(</a:t>
                </a:r>
                <a:r>
                  <a:rPr lang="en-US" altLang="zh-CN" sz="2000" i="1">
                    <a:ea typeface="宋体" charset="-122"/>
                  </a:rPr>
                  <a:t>x-1</a:t>
                </a:r>
                <a:r>
                  <a:rPr lang="en-US" altLang="zh-CN" sz="2000">
                    <a:ea typeface="宋体" charset="-122"/>
                  </a:rPr>
                  <a:t>,</a:t>
                </a:r>
                <a:r>
                  <a:rPr lang="en-US" altLang="zh-CN" sz="2000" i="1">
                    <a:ea typeface="宋体" charset="-122"/>
                  </a:rPr>
                  <a:t>y+1</a:t>
                </a:r>
                <a:r>
                  <a:rPr lang="en-US" altLang="zh-CN" sz="2000">
                    <a:ea typeface="宋体" charset="-122"/>
                  </a:rPr>
                  <a:t>)</a:t>
                </a:r>
              </a:p>
            </p:txBody>
          </p:sp>
          <p:sp>
            <p:nvSpPr>
              <p:cNvPr id="29" name="Text Box 24"/>
              <p:cNvSpPr txBox="1">
                <a:spLocks noChangeArrowheads="1"/>
              </p:cNvSpPr>
              <p:nvPr/>
            </p:nvSpPr>
            <p:spPr bwMode="auto">
              <a:xfrm>
                <a:off x="2466" y="2978"/>
                <a:ext cx="780" cy="250"/>
              </a:xfrm>
              <a:prstGeom prst="rect">
                <a:avLst/>
              </a:prstGeom>
              <a:noFill/>
              <a:ln w="9525">
                <a:noFill/>
                <a:miter lim="800000"/>
                <a:headEnd/>
                <a:tailEnd/>
              </a:ln>
              <a:effectLst/>
            </p:spPr>
            <p:txBody>
              <a:bodyPr wrap="none">
                <a:spAutoFit/>
              </a:bodyPr>
              <a:lstStyle/>
              <a:p>
                <a:pPr algn="ctr"/>
                <a:r>
                  <a:rPr lang="en-US" altLang="zh-CN" sz="2000">
                    <a:ea typeface="宋体" charset="-122"/>
                  </a:rPr>
                  <a:t>(</a:t>
                </a:r>
                <a:r>
                  <a:rPr lang="en-US" altLang="zh-CN" sz="2000" i="1">
                    <a:ea typeface="宋体" charset="-122"/>
                  </a:rPr>
                  <a:t>x+1</a:t>
                </a:r>
                <a:r>
                  <a:rPr lang="en-US" altLang="zh-CN" sz="2000">
                    <a:ea typeface="宋体" charset="-122"/>
                  </a:rPr>
                  <a:t>,</a:t>
                </a:r>
                <a:r>
                  <a:rPr lang="en-US" altLang="zh-CN" sz="2000" i="1">
                    <a:ea typeface="宋体" charset="-122"/>
                  </a:rPr>
                  <a:t>y+1</a:t>
                </a:r>
                <a:r>
                  <a:rPr lang="en-US" altLang="zh-CN" sz="2000">
                    <a:ea typeface="宋体" charset="-122"/>
                  </a:rPr>
                  <a:t>)</a:t>
                </a:r>
              </a:p>
            </p:txBody>
          </p:sp>
          <p:grpSp>
            <p:nvGrpSpPr>
              <p:cNvPr id="30" name="Group 46"/>
              <p:cNvGrpSpPr>
                <a:grpSpLocks/>
              </p:cNvGrpSpPr>
              <p:nvPr/>
            </p:nvGrpSpPr>
            <p:grpSpPr bwMode="auto">
              <a:xfrm rot="-5400000">
                <a:off x="1183" y="1264"/>
                <a:ext cx="2032" cy="2327"/>
                <a:chOff x="1162" y="1372"/>
                <a:chExt cx="2032" cy="2168"/>
              </a:xfrm>
            </p:grpSpPr>
            <p:sp>
              <p:nvSpPr>
                <p:cNvPr id="31" name="Line 47"/>
                <p:cNvSpPr>
                  <a:spLocks noChangeShapeType="1"/>
                </p:cNvSpPr>
                <p:nvPr/>
              </p:nvSpPr>
              <p:spPr bwMode="auto">
                <a:xfrm>
                  <a:off x="1162" y="1372"/>
                  <a:ext cx="0" cy="2168"/>
                </a:xfrm>
                <a:prstGeom prst="line">
                  <a:avLst/>
                </a:prstGeom>
                <a:noFill/>
                <a:ln w="9525">
                  <a:solidFill>
                    <a:schemeClr val="tx1"/>
                  </a:solidFill>
                  <a:round/>
                  <a:headEnd/>
                  <a:tailEnd/>
                </a:ln>
                <a:effectLst/>
              </p:spPr>
              <p:txBody>
                <a:bodyPr/>
                <a:lstStyle/>
                <a:p>
                  <a:endParaRPr lang="zh-CN" altLang="en-US"/>
                </a:p>
              </p:txBody>
            </p:sp>
            <p:sp>
              <p:nvSpPr>
                <p:cNvPr id="32" name="Line 48"/>
                <p:cNvSpPr>
                  <a:spLocks noChangeShapeType="1"/>
                </p:cNvSpPr>
                <p:nvPr/>
              </p:nvSpPr>
              <p:spPr bwMode="auto">
                <a:xfrm>
                  <a:off x="3194" y="1372"/>
                  <a:ext cx="0" cy="2168"/>
                </a:xfrm>
                <a:prstGeom prst="line">
                  <a:avLst/>
                </a:prstGeom>
                <a:noFill/>
                <a:ln w="9525">
                  <a:solidFill>
                    <a:schemeClr val="tx1"/>
                  </a:solidFill>
                  <a:round/>
                  <a:headEnd/>
                  <a:tailEnd/>
                </a:ln>
                <a:effectLst/>
              </p:spPr>
              <p:txBody>
                <a:bodyPr/>
                <a:lstStyle/>
                <a:p>
                  <a:endParaRPr lang="zh-CN" altLang="en-US"/>
                </a:p>
              </p:txBody>
            </p:sp>
            <p:sp>
              <p:nvSpPr>
                <p:cNvPr id="33" name="Line 49"/>
                <p:cNvSpPr>
                  <a:spLocks noChangeShapeType="1"/>
                </p:cNvSpPr>
                <p:nvPr/>
              </p:nvSpPr>
              <p:spPr bwMode="auto">
                <a:xfrm>
                  <a:off x="2516" y="1372"/>
                  <a:ext cx="0" cy="2168"/>
                </a:xfrm>
                <a:prstGeom prst="line">
                  <a:avLst/>
                </a:prstGeom>
                <a:noFill/>
                <a:ln w="9525">
                  <a:solidFill>
                    <a:schemeClr val="tx1"/>
                  </a:solidFill>
                  <a:round/>
                  <a:headEnd/>
                  <a:tailEnd/>
                </a:ln>
                <a:effectLst/>
              </p:spPr>
              <p:txBody>
                <a:bodyPr/>
                <a:lstStyle/>
                <a:p>
                  <a:endParaRPr lang="zh-CN" altLang="en-US"/>
                </a:p>
              </p:txBody>
            </p:sp>
            <p:sp>
              <p:nvSpPr>
                <p:cNvPr id="34" name="Line 50"/>
                <p:cNvSpPr>
                  <a:spLocks noChangeShapeType="1"/>
                </p:cNvSpPr>
                <p:nvPr/>
              </p:nvSpPr>
              <p:spPr bwMode="auto">
                <a:xfrm>
                  <a:off x="1839" y="1372"/>
                  <a:ext cx="0" cy="2168"/>
                </a:xfrm>
                <a:prstGeom prst="line">
                  <a:avLst/>
                </a:prstGeom>
                <a:noFill/>
                <a:ln w="9525">
                  <a:solidFill>
                    <a:schemeClr val="tx1"/>
                  </a:solidFill>
                  <a:round/>
                  <a:headEnd/>
                  <a:tailEnd/>
                </a:ln>
                <a:effectLst/>
              </p:spPr>
              <p:txBody>
                <a:bodyPr/>
                <a:lstStyle/>
                <a:p>
                  <a:endParaRPr lang="zh-CN" altLang="en-US"/>
                </a:p>
              </p:txBody>
            </p:sp>
          </p:grpSp>
        </p:grpSp>
      </p:grpSp>
      <p:sp>
        <p:nvSpPr>
          <p:cNvPr id="39" name="灯片编号占位符 38"/>
          <p:cNvSpPr>
            <a:spLocks noGrp="1"/>
          </p:cNvSpPr>
          <p:nvPr>
            <p:ph type="sldNum" sz="quarter" idx="12"/>
          </p:nvPr>
        </p:nvSpPr>
        <p:spPr/>
        <p:txBody>
          <a:bodyPr/>
          <a:lstStyle/>
          <a:p>
            <a:pPr>
              <a:defRPr/>
            </a:pPr>
            <a:fld id="{B701ACAC-19C0-42F4-8806-AB1540277696}" type="slidenum">
              <a:rPr lang="en-US" altLang="zh-CN" smtClean="0"/>
              <a:pPr>
                <a:defRPr/>
              </a:pPr>
              <a:t>67</a:t>
            </a:fld>
            <a:endParaRPr lang="en-US" altLang="zh-CN" dirty="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899592" y="214313"/>
            <a:ext cx="8044383" cy="1462087"/>
          </a:xfrm>
        </p:spPr>
        <p:txBody>
          <a:bodyPr/>
          <a:lstStyle/>
          <a:p>
            <a:pPr eaLnBrk="1" hangingPunct="1"/>
            <a:r>
              <a:rPr lang="en-US" altLang="zh-CN" sz="4000" dirty="0" smtClean="0">
                <a:ea typeface="宋体" charset="-122"/>
              </a:rPr>
              <a:t>Basic Relationships Between Pixels</a:t>
            </a:r>
          </a:p>
        </p:txBody>
      </p:sp>
      <p:sp>
        <p:nvSpPr>
          <p:cNvPr id="53251" name="Rectangle 3"/>
          <p:cNvSpPr>
            <a:spLocks noGrp="1" noChangeArrowheads="1"/>
          </p:cNvSpPr>
          <p:nvPr>
            <p:ph type="body" idx="1"/>
          </p:nvPr>
        </p:nvSpPr>
        <p:spPr>
          <a:xfrm>
            <a:off x="179512" y="3933056"/>
            <a:ext cx="8568952" cy="2520280"/>
          </a:xfrm>
        </p:spPr>
        <p:txBody>
          <a:bodyPr/>
          <a:lstStyle/>
          <a:p>
            <a:pPr marL="0" indent="0" eaLnBrk="1" hangingPunct="1"/>
            <a:r>
              <a:rPr lang="en-US" altLang="zh-CN" sz="2400" dirty="0" smtClean="0">
                <a:ea typeface="宋体" charset="-122"/>
              </a:rPr>
              <a:t>A pixel p at (</a:t>
            </a:r>
            <a:r>
              <a:rPr lang="en-US" altLang="zh-CN" sz="2400" dirty="0" err="1" smtClean="0">
                <a:ea typeface="宋体" charset="-122"/>
              </a:rPr>
              <a:t>x,y</a:t>
            </a:r>
            <a:r>
              <a:rPr lang="en-US" altLang="zh-CN" sz="2400" dirty="0" smtClean="0">
                <a:ea typeface="宋体" charset="-122"/>
              </a:rPr>
              <a:t>) has 2 horizontal and 2 vertical neighbors:</a:t>
            </a:r>
          </a:p>
          <a:p>
            <a:pPr lvl="1" eaLnBrk="1" hangingPunct="1"/>
            <a:r>
              <a:rPr lang="en-US" altLang="zh-CN" sz="2400" dirty="0" smtClean="0">
                <a:ea typeface="宋体" charset="-122"/>
              </a:rPr>
              <a:t>(x+1,y), (x-1,y), (x,y+1), (x,y-1)</a:t>
            </a:r>
          </a:p>
          <a:p>
            <a:pPr lvl="1" eaLnBrk="1" hangingPunct="1"/>
            <a:r>
              <a:rPr lang="en-US" altLang="zh-CN" sz="2400" dirty="0" smtClean="0">
                <a:ea typeface="宋体" charset="-122"/>
              </a:rPr>
              <a:t>This set of pixels is called the 4-neighbors of p: N</a:t>
            </a:r>
            <a:r>
              <a:rPr lang="en-US" altLang="zh-CN" sz="2400" baseline="-25000" dirty="0" smtClean="0">
                <a:ea typeface="宋体" charset="-122"/>
              </a:rPr>
              <a:t>4</a:t>
            </a:r>
            <a:r>
              <a:rPr lang="en-US" altLang="zh-CN" sz="2400" dirty="0" smtClean="0">
                <a:ea typeface="宋体" charset="-122"/>
              </a:rPr>
              <a:t>(p)</a:t>
            </a:r>
          </a:p>
          <a:p>
            <a:pPr lvl="1" eaLnBrk="1" hangingPunct="1"/>
            <a:endParaRPr lang="en-US" altLang="zh-CN" sz="2400" dirty="0" smtClean="0">
              <a:ea typeface="宋体" charset="-122"/>
            </a:endParaRPr>
          </a:p>
          <a:p>
            <a:r>
              <a:rPr lang="en-US" altLang="zh-CN" sz="2400" dirty="0" smtClean="0">
                <a:ea typeface="宋体" charset="-122"/>
              </a:rPr>
              <a:t>4-neighborhood relation considers only vertical and horizontal neighbors.</a:t>
            </a:r>
          </a:p>
          <a:p>
            <a:pPr lvl="1" eaLnBrk="1" hangingPunct="1">
              <a:buFontTx/>
              <a:buNone/>
            </a:pPr>
            <a:endParaRPr lang="en-US" altLang="zh-CN" dirty="0" smtClean="0">
              <a:ea typeface="宋体" charset="-122"/>
            </a:endParaRPr>
          </a:p>
        </p:txBody>
      </p:sp>
      <p:sp>
        <p:nvSpPr>
          <p:cNvPr id="5" name="Rectangle 3"/>
          <p:cNvSpPr txBox="1">
            <a:spLocks noChangeArrowheads="1"/>
          </p:cNvSpPr>
          <p:nvPr/>
        </p:nvSpPr>
        <p:spPr bwMode="auto">
          <a:xfrm>
            <a:off x="251520" y="2132856"/>
            <a:ext cx="8229600" cy="1512168"/>
          </a:xfrm>
          <a:prstGeom prst="rect">
            <a:avLst/>
          </a:prstGeom>
          <a:noFill/>
          <a:ln w="9525">
            <a:noFill/>
            <a:miter lim="800000"/>
            <a:headEnd/>
            <a:tailEnd/>
          </a:ln>
        </p:spPr>
        <p:txBody>
          <a:bodyPr/>
          <a:lstStyle/>
          <a:p>
            <a:pPr>
              <a:spcBef>
                <a:spcPct val="20000"/>
              </a:spcBef>
              <a:defRPr/>
            </a:pPr>
            <a:r>
              <a:rPr lang="en-US" altLang="zh-CN" kern="0" dirty="0">
                <a:latin typeface="+mn-lt"/>
                <a:ea typeface="宋体" pitchFamily="2" charset="-122"/>
              </a:rPr>
              <a:t>Definitions:</a:t>
            </a:r>
          </a:p>
          <a:p>
            <a:pPr marL="827088" lvl="1" indent="-285750">
              <a:spcBef>
                <a:spcPct val="20000"/>
              </a:spcBef>
              <a:buFontTx/>
              <a:buChar char="–"/>
              <a:defRPr/>
            </a:pPr>
            <a:r>
              <a:rPr lang="en-US" altLang="zh-CN" kern="0" dirty="0">
                <a:latin typeface="+mn-lt"/>
                <a:ea typeface="宋体" pitchFamily="2" charset="-122"/>
              </a:rPr>
              <a:t>f(</a:t>
            </a:r>
            <a:r>
              <a:rPr lang="en-US" altLang="zh-CN" kern="0" dirty="0" err="1">
                <a:latin typeface="+mn-lt"/>
                <a:ea typeface="宋体" pitchFamily="2" charset="-122"/>
              </a:rPr>
              <a:t>x,y</a:t>
            </a:r>
            <a:r>
              <a:rPr lang="en-US" altLang="zh-CN" kern="0" dirty="0">
                <a:latin typeface="+mn-lt"/>
                <a:ea typeface="宋体" pitchFamily="2" charset="-122"/>
              </a:rPr>
              <a:t>): digital image</a:t>
            </a:r>
          </a:p>
          <a:p>
            <a:pPr marL="827088" lvl="1" indent="-285750">
              <a:spcBef>
                <a:spcPct val="20000"/>
              </a:spcBef>
              <a:buFontTx/>
              <a:buChar char="–"/>
              <a:defRPr/>
            </a:pPr>
            <a:r>
              <a:rPr lang="en-US" altLang="zh-CN" kern="0" dirty="0">
                <a:latin typeface="+mn-lt"/>
                <a:ea typeface="宋体" pitchFamily="2" charset="-122"/>
              </a:rPr>
              <a:t>Pixels: q, p</a:t>
            </a:r>
          </a:p>
        </p:txBody>
      </p:sp>
      <p:graphicFrame>
        <p:nvGraphicFramePr>
          <p:cNvPr id="7" name="表格 6"/>
          <p:cNvGraphicFramePr>
            <a:graphicFrameLocks noGrp="1"/>
          </p:cNvGraphicFramePr>
          <p:nvPr/>
        </p:nvGraphicFramePr>
        <p:xfrm>
          <a:off x="6012160" y="2060848"/>
          <a:ext cx="1485900" cy="1524000"/>
        </p:xfrm>
        <a:graphic>
          <a:graphicData uri="http://schemas.openxmlformats.org/drawingml/2006/table">
            <a:tbl>
              <a:tblPr/>
              <a:tblGrid>
                <a:gridCol w="495300"/>
                <a:gridCol w="495300"/>
                <a:gridCol w="495300"/>
              </a:tblGrid>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charset="-122"/>
                        </a:rPr>
                        <a:t>N</a:t>
                      </a:r>
                      <a:r>
                        <a:rPr kumimoji="0" lang="en-US" altLang="zh-CN" sz="1800" b="0" i="0" u="none" strike="noStrike" cap="none" normalizeH="0" baseline="-25000" smtClean="0">
                          <a:ln>
                            <a:noFill/>
                          </a:ln>
                          <a:solidFill>
                            <a:schemeClr val="tx1"/>
                          </a:solidFill>
                          <a:effectLst/>
                          <a:latin typeface="Arial" charset="0"/>
                          <a:ea typeface="宋体" charset="-122"/>
                        </a:rPr>
                        <a:t>4</a:t>
                      </a:r>
                      <a:endParaRPr kumimoji="0" lang="zh-CN" altLang="en-US" sz="1800" b="0" i="0" u="none" strike="noStrike" cap="none" normalizeH="0" baseline="-25000" smtClean="0">
                        <a:ln>
                          <a:noFill/>
                        </a:ln>
                        <a:solidFill>
                          <a:schemeClr val="tx1"/>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rgbClr val="FFFFFF"/>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2D050"/>
                    </a:solid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charset="0"/>
                          <a:ea typeface="宋体" charset="-122"/>
                        </a:rPr>
                        <a:t>N</a:t>
                      </a:r>
                      <a:r>
                        <a:rPr kumimoji="0" lang="en-US" altLang="zh-CN" sz="1800" b="0" i="0" u="none" strike="noStrike" cap="none" normalizeH="0" baseline="-25000" smtClean="0">
                          <a:ln>
                            <a:noFill/>
                          </a:ln>
                          <a:solidFill>
                            <a:srgbClr val="000000"/>
                          </a:solidFill>
                          <a:effectLst/>
                          <a:latin typeface="Arial" charset="0"/>
                          <a:ea typeface="宋体" charset="-122"/>
                        </a:rPr>
                        <a:t>4</a:t>
                      </a: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charset="0"/>
                          <a:ea typeface="宋体" charset="-122"/>
                        </a:rPr>
                        <a:t>P</a:t>
                      </a: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charset="0"/>
                          <a:ea typeface="宋体" charset="-122"/>
                        </a:rPr>
                        <a:t>N</a:t>
                      </a:r>
                      <a:r>
                        <a:rPr kumimoji="0" lang="en-US" altLang="zh-CN" sz="1800" b="0" i="0" u="none" strike="noStrike" cap="none" normalizeH="0" baseline="-25000" smtClean="0">
                          <a:ln>
                            <a:noFill/>
                          </a:ln>
                          <a:solidFill>
                            <a:srgbClr val="000000"/>
                          </a:solidFill>
                          <a:effectLst/>
                          <a:latin typeface="Arial" charset="0"/>
                          <a:ea typeface="宋体" charset="-122"/>
                        </a:rPr>
                        <a:t>4</a:t>
                      </a: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charset="0"/>
                          <a:ea typeface="宋体" charset="-122"/>
                        </a:rPr>
                        <a:t>N</a:t>
                      </a:r>
                      <a:r>
                        <a:rPr kumimoji="0" lang="en-US" altLang="zh-CN" sz="1800" b="0" i="0" u="none" strike="noStrike" cap="none" normalizeH="0" baseline="-25000" smtClean="0">
                          <a:ln>
                            <a:noFill/>
                          </a:ln>
                          <a:solidFill>
                            <a:srgbClr val="000000"/>
                          </a:solidFill>
                          <a:effectLst/>
                          <a:latin typeface="Arial" charset="0"/>
                          <a:ea typeface="宋体" charset="-122"/>
                        </a:rPr>
                        <a:t>4</a:t>
                      </a: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r>
            </a:tbl>
          </a:graphicData>
        </a:graphic>
      </p:graphicFrame>
      <p:sp>
        <p:nvSpPr>
          <p:cNvPr id="11" name="Text Box 120"/>
          <p:cNvSpPr txBox="1">
            <a:spLocks noChangeArrowheads="1"/>
          </p:cNvSpPr>
          <p:nvPr/>
        </p:nvSpPr>
        <p:spPr bwMode="auto">
          <a:xfrm>
            <a:off x="3851920" y="6165304"/>
            <a:ext cx="4425950" cy="457200"/>
          </a:xfrm>
          <a:prstGeom prst="rect">
            <a:avLst/>
          </a:prstGeom>
          <a:noFill/>
          <a:ln w="9525">
            <a:noFill/>
            <a:miter lim="800000"/>
            <a:headEnd/>
            <a:tailEnd/>
          </a:ln>
          <a:effectLst/>
        </p:spPr>
        <p:txBody>
          <a:bodyPr wrap="none">
            <a:spAutoFit/>
          </a:bodyPr>
          <a:lstStyle/>
          <a:p>
            <a:r>
              <a:rPr lang="en-US" altLang="zh-CN" dirty="0">
                <a:ea typeface="宋体" charset="-122"/>
              </a:rPr>
              <a:t>Note: </a:t>
            </a:r>
            <a:r>
              <a:rPr lang="en-US" altLang="zh-CN" i="1" dirty="0">
                <a:ea typeface="宋体" charset="-122"/>
              </a:rPr>
              <a:t>q</a:t>
            </a:r>
            <a:r>
              <a:rPr lang="en-US" altLang="zh-CN" dirty="0">
                <a:ea typeface="宋体" charset="-122"/>
              </a:rPr>
              <a:t> </a:t>
            </a:r>
            <a:r>
              <a:rPr lang="en-US" altLang="zh-CN" dirty="0">
                <a:latin typeface="Symbol" pitchFamily="18" charset="2"/>
                <a:ea typeface="宋体" charset="-122"/>
              </a:rPr>
              <a:t>Î </a:t>
            </a:r>
            <a:r>
              <a:rPr lang="en-US" altLang="zh-CN" i="1" dirty="0">
                <a:ea typeface="宋体" charset="-122"/>
              </a:rPr>
              <a:t>N</a:t>
            </a:r>
            <a:r>
              <a:rPr lang="en-US" altLang="zh-CN" i="1" baseline="-25000" dirty="0">
                <a:ea typeface="宋体" charset="-122"/>
              </a:rPr>
              <a:t>4</a:t>
            </a:r>
            <a:r>
              <a:rPr lang="en-US" altLang="zh-CN" dirty="0">
                <a:ea typeface="宋体" charset="-122"/>
              </a:rPr>
              <a:t>(</a:t>
            </a:r>
            <a:r>
              <a:rPr lang="en-US" altLang="zh-CN" i="1" dirty="0">
                <a:ea typeface="宋体" charset="-122"/>
              </a:rPr>
              <a:t>p</a:t>
            </a:r>
            <a:r>
              <a:rPr lang="en-US" altLang="zh-CN" dirty="0">
                <a:ea typeface="宋体" charset="-122"/>
              </a:rPr>
              <a:t>) implies </a:t>
            </a:r>
            <a:r>
              <a:rPr lang="en-US" altLang="zh-CN" i="1" dirty="0">
                <a:ea typeface="宋体" charset="-122"/>
              </a:rPr>
              <a:t>p</a:t>
            </a:r>
            <a:r>
              <a:rPr lang="en-US" altLang="zh-CN" dirty="0">
                <a:ea typeface="宋体" charset="-122"/>
              </a:rPr>
              <a:t> </a:t>
            </a:r>
            <a:r>
              <a:rPr lang="en-US" altLang="zh-CN" dirty="0">
                <a:latin typeface="Symbol" pitchFamily="18" charset="2"/>
                <a:ea typeface="宋体" charset="-122"/>
              </a:rPr>
              <a:t>Î </a:t>
            </a:r>
            <a:r>
              <a:rPr lang="en-US" altLang="zh-CN" i="1" dirty="0">
                <a:ea typeface="宋体" charset="-122"/>
              </a:rPr>
              <a:t>N</a:t>
            </a:r>
            <a:r>
              <a:rPr lang="en-US" altLang="zh-CN" i="1" baseline="-25000" dirty="0">
                <a:ea typeface="宋体" charset="-122"/>
              </a:rPr>
              <a:t>4</a:t>
            </a:r>
            <a:r>
              <a:rPr lang="en-US" altLang="zh-CN" dirty="0">
                <a:ea typeface="宋体" charset="-122"/>
              </a:rPr>
              <a:t>(</a:t>
            </a:r>
            <a:r>
              <a:rPr lang="en-US" altLang="zh-CN" i="1" dirty="0">
                <a:ea typeface="宋体" charset="-122"/>
              </a:rPr>
              <a:t>q</a:t>
            </a:r>
            <a:r>
              <a:rPr lang="en-US" altLang="zh-CN" dirty="0">
                <a:ea typeface="宋体" charset="-122"/>
              </a:rPr>
              <a:t>) </a:t>
            </a:r>
          </a:p>
        </p:txBody>
      </p:sp>
      <p:sp>
        <p:nvSpPr>
          <p:cNvPr id="8" name="灯片编号占位符 7"/>
          <p:cNvSpPr>
            <a:spLocks noGrp="1"/>
          </p:cNvSpPr>
          <p:nvPr>
            <p:ph type="sldNum" sz="quarter" idx="12"/>
          </p:nvPr>
        </p:nvSpPr>
        <p:spPr/>
        <p:txBody>
          <a:bodyPr/>
          <a:lstStyle/>
          <a:p>
            <a:pPr>
              <a:defRPr/>
            </a:pPr>
            <a:fld id="{B701ACAC-19C0-42F4-8806-AB1540277696}" type="slidenum">
              <a:rPr lang="en-US" altLang="zh-CN" smtClean="0"/>
              <a:pPr>
                <a:defRPr/>
              </a:pPr>
              <a:t>68</a:t>
            </a:fld>
            <a:endParaRPr lang="en-US" altLang="zh-CN"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Basic Relationships Between Pixels</a:t>
            </a:r>
          </a:p>
        </p:txBody>
      </p:sp>
      <p:sp>
        <p:nvSpPr>
          <p:cNvPr id="62468" name="Rectangle 4"/>
          <p:cNvSpPr>
            <a:spLocks noChangeArrowheads="1"/>
          </p:cNvSpPr>
          <p:nvPr/>
        </p:nvSpPr>
        <p:spPr bwMode="auto">
          <a:xfrm>
            <a:off x="467544" y="2276872"/>
            <a:ext cx="8280920" cy="1384995"/>
          </a:xfrm>
          <a:prstGeom prst="rect">
            <a:avLst/>
          </a:prstGeom>
          <a:noFill/>
          <a:ln w="12700">
            <a:noFill/>
            <a:miter lim="800000"/>
            <a:headEnd/>
            <a:tailEnd/>
          </a:ln>
        </p:spPr>
        <p:txBody>
          <a:bodyPr wrap="square">
            <a:spAutoFit/>
          </a:bodyPr>
          <a:lstStyle/>
          <a:p>
            <a:pPr>
              <a:lnSpc>
                <a:spcPct val="150000"/>
              </a:lnSpc>
            </a:pPr>
            <a:r>
              <a:rPr lang="en-US" altLang="zh-CN" sz="2800" dirty="0">
                <a:ea typeface="宋体" charset="-122"/>
              </a:rPr>
              <a:t>The 4 diagonal neighbors of p are: (N</a:t>
            </a:r>
            <a:r>
              <a:rPr lang="en-US" altLang="zh-CN" sz="2800" baseline="-25000" dirty="0">
                <a:ea typeface="宋体" charset="-122"/>
              </a:rPr>
              <a:t>D</a:t>
            </a:r>
            <a:r>
              <a:rPr lang="en-US" altLang="zh-CN" sz="2800" dirty="0">
                <a:ea typeface="宋体" charset="-122"/>
              </a:rPr>
              <a:t>(p))</a:t>
            </a:r>
          </a:p>
          <a:p>
            <a:pPr lvl="1">
              <a:lnSpc>
                <a:spcPct val="150000"/>
              </a:lnSpc>
            </a:pPr>
            <a:r>
              <a:rPr lang="en-US" altLang="zh-CN" sz="2800" dirty="0">
                <a:ea typeface="宋体" charset="-122"/>
              </a:rPr>
              <a:t>      - (x+1,y+1), (x+1,y-1), (x-1,y+1), (x-1,y-1</a:t>
            </a:r>
            <a:r>
              <a:rPr lang="en-US" altLang="zh-CN" sz="2800" dirty="0" smtClean="0">
                <a:ea typeface="宋体" charset="-122"/>
              </a:rPr>
              <a:t>)</a:t>
            </a:r>
            <a:endParaRPr lang="en-US" altLang="zh-CN" sz="2800" dirty="0">
              <a:ea typeface="宋体" charset="-122"/>
            </a:endParaRPr>
          </a:p>
        </p:txBody>
      </p:sp>
      <p:graphicFrame>
        <p:nvGraphicFramePr>
          <p:cNvPr id="9" name="表格 8"/>
          <p:cNvGraphicFramePr>
            <a:graphicFrameLocks noGrp="1"/>
          </p:cNvGraphicFramePr>
          <p:nvPr/>
        </p:nvGraphicFramePr>
        <p:xfrm>
          <a:off x="1475656" y="3861048"/>
          <a:ext cx="1485900" cy="1524000"/>
        </p:xfrm>
        <a:graphic>
          <a:graphicData uri="http://schemas.openxmlformats.org/drawingml/2006/table">
            <a:tbl>
              <a:tblPr/>
              <a:tblGrid>
                <a:gridCol w="495300"/>
                <a:gridCol w="495300"/>
                <a:gridCol w="495300"/>
              </a:tblGrid>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ea typeface="宋体" charset="-122"/>
                        </a:rPr>
                        <a:t>N</a:t>
                      </a:r>
                      <a:r>
                        <a:rPr kumimoji="0" lang="en-US" altLang="zh-CN" sz="1800" b="0" i="0" u="none" strike="noStrike" cap="none" normalizeH="0" baseline="-25000" dirty="0" smtClean="0">
                          <a:ln>
                            <a:noFill/>
                          </a:ln>
                          <a:solidFill>
                            <a:schemeClr val="tx1"/>
                          </a:solidFill>
                          <a:effectLst/>
                          <a:latin typeface="Arial" charset="0"/>
                          <a:ea typeface="宋体" charset="-122"/>
                        </a:rPr>
                        <a:t>D</a:t>
                      </a:r>
                      <a:endParaRPr kumimoji="0" lang="zh-CN" altLang="en-US" sz="1800" b="0" i="0" u="none" strike="noStrike" cap="none" normalizeH="0" baseline="0" dirty="0" smtClean="0">
                        <a:ln>
                          <a:noFill/>
                        </a:ln>
                        <a:solidFill>
                          <a:schemeClr val="tx1"/>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dirty="0" smtClean="0">
                        <a:ln>
                          <a:noFill/>
                        </a:ln>
                        <a:solidFill>
                          <a:schemeClr val="tx1"/>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charset="-122"/>
                        </a:rPr>
                        <a:t>N</a:t>
                      </a:r>
                      <a:r>
                        <a:rPr kumimoji="0" lang="en-US" altLang="zh-CN" sz="1800" b="0" i="0" u="none" strike="noStrike" cap="none" normalizeH="0" baseline="-25000" smtClean="0">
                          <a:ln>
                            <a:noFill/>
                          </a:ln>
                          <a:solidFill>
                            <a:schemeClr val="tx1"/>
                          </a:solidFill>
                          <a:effectLst/>
                          <a:latin typeface="Arial" charset="0"/>
                          <a:ea typeface="宋体" charset="-122"/>
                        </a:rPr>
                        <a:t>D</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92D050"/>
                    </a:solid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Arial" charset="0"/>
                          <a:ea typeface="宋体" charset="-122"/>
                        </a:rPr>
                        <a:t>P</a:t>
                      </a:r>
                      <a:endParaRPr kumimoji="0" lang="zh-CN" altLang="en-US" sz="1800" b="0" i="0" u="none" strike="noStrike" cap="none" normalizeH="0" baseline="0" dirty="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r>
              <a:tr h="508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charset="0"/>
                          <a:ea typeface="宋体" charset="-122"/>
                        </a:rPr>
                        <a:t>N</a:t>
                      </a:r>
                      <a:r>
                        <a:rPr kumimoji="0" lang="en-US" altLang="zh-CN" sz="1800" b="0" i="0" u="none" strike="noStrike" cap="none" normalizeH="0" baseline="-25000" smtClean="0">
                          <a:ln>
                            <a:noFill/>
                          </a:ln>
                          <a:solidFill>
                            <a:srgbClr val="000000"/>
                          </a:solidFill>
                          <a:effectLst/>
                          <a:latin typeface="Arial" charset="0"/>
                          <a:ea typeface="宋体" charset="-122"/>
                        </a:rPr>
                        <a:t>D</a:t>
                      </a: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Arial" charset="0"/>
                          <a:ea typeface="宋体" charset="-122"/>
                        </a:rPr>
                        <a:t>N</a:t>
                      </a:r>
                      <a:r>
                        <a:rPr kumimoji="0" lang="en-US" altLang="zh-CN" sz="1800" b="0" i="0" u="none" strike="noStrike" cap="none" normalizeH="0" baseline="-25000" dirty="0" smtClean="0">
                          <a:ln>
                            <a:noFill/>
                          </a:ln>
                          <a:solidFill>
                            <a:srgbClr val="000000"/>
                          </a:solidFill>
                          <a:effectLst/>
                          <a:latin typeface="Arial" charset="0"/>
                          <a:ea typeface="宋体" charset="-122"/>
                        </a:rPr>
                        <a:t>D</a:t>
                      </a:r>
                      <a:endParaRPr kumimoji="0" lang="zh-CN" altLang="en-US" sz="1800" b="0" i="0" u="none" strike="noStrike" cap="none" normalizeH="0" baseline="0" dirty="0" smtClean="0">
                        <a:ln>
                          <a:noFill/>
                        </a:ln>
                        <a:solidFill>
                          <a:srgbClr val="000000"/>
                        </a:solidFill>
                        <a:effectLst/>
                        <a:latin typeface="Arial"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2D050"/>
                    </a:solidFill>
                  </a:tcPr>
                </a:tc>
              </a:tr>
            </a:tbl>
          </a:graphicData>
        </a:graphic>
      </p:graphicFrame>
      <p:sp>
        <p:nvSpPr>
          <p:cNvPr id="31" name="Text Box 25"/>
          <p:cNvSpPr txBox="1">
            <a:spLocks noChangeArrowheads="1"/>
          </p:cNvSpPr>
          <p:nvPr/>
        </p:nvSpPr>
        <p:spPr bwMode="auto">
          <a:xfrm>
            <a:off x="3995936" y="4293096"/>
            <a:ext cx="1390650" cy="579437"/>
          </a:xfrm>
          <a:prstGeom prst="rect">
            <a:avLst/>
          </a:prstGeom>
          <a:noFill/>
          <a:ln w="9525">
            <a:noFill/>
            <a:miter lim="800000"/>
            <a:headEnd/>
            <a:tailEnd/>
          </a:ln>
          <a:effectLst/>
        </p:spPr>
        <p:txBody>
          <a:bodyPr wrap="none">
            <a:spAutoFit/>
          </a:bodyPr>
          <a:lstStyle/>
          <a:p>
            <a:pPr algn="ctr"/>
            <a:r>
              <a:rPr lang="en-US" altLang="zh-CN" sz="3200" i="1" dirty="0">
                <a:ea typeface="宋体" charset="-122"/>
              </a:rPr>
              <a:t>N</a:t>
            </a:r>
            <a:r>
              <a:rPr lang="en-US" altLang="zh-CN" sz="3200" i="1" baseline="-25000" dirty="0">
                <a:ea typeface="宋体" charset="-122"/>
              </a:rPr>
              <a:t>D</a:t>
            </a:r>
            <a:r>
              <a:rPr lang="en-US" altLang="zh-CN" sz="3200" dirty="0">
                <a:ea typeface="宋体" charset="-122"/>
              </a:rPr>
              <a:t>(</a:t>
            </a:r>
            <a:r>
              <a:rPr lang="en-US" altLang="zh-CN" sz="3200" i="1" dirty="0">
                <a:ea typeface="宋体" charset="-122"/>
              </a:rPr>
              <a:t>p</a:t>
            </a:r>
            <a:r>
              <a:rPr lang="en-US" altLang="zh-CN" sz="3200" dirty="0">
                <a:ea typeface="宋体" charset="-122"/>
              </a:rPr>
              <a:t>)</a:t>
            </a:r>
            <a:r>
              <a:rPr lang="en-US" altLang="zh-CN" sz="2000" dirty="0">
                <a:ea typeface="宋体" charset="-122"/>
              </a:rPr>
              <a:t> = </a:t>
            </a:r>
          </a:p>
        </p:txBody>
      </p:sp>
      <p:sp>
        <p:nvSpPr>
          <p:cNvPr id="32" name="AutoShape 26"/>
          <p:cNvSpPr>
            <a:spLocks/>
          </p:cNvSpPr>
          <p:nvPr/>
        </p:nvSpPr>
        <p:spPr bwMode="auto">
          <a:xfrm>
            <a:off x="5494536" y="3894633"/>
            <a:ext cx="215900" cy="1376363"/>
          </a:xfrm>
          <a:prstGeom prst="leftBrace">
            <a:avLst>
              <a:gd name="adj1" fmla="val 53125"/>
              <a:gd name="adj2" fmla="val 50000"/>
            </a:avLst>
          </a:prstGeom>
          <a:noFill/>
          <a:ln w="9525">
            <a:solidFill>
              <a:schemeClr val="tx1"/>
            </a:solidFill>
            <a:round/>
            <a:headEnd/>
            <a:tailEnd/>
          </a:ln>
          <a:effectLst/>
        </p:spPr>
        <p:txBody>
          <a:bodyPr wrap="none" anchor="ctr"/>
          <a:lstStyle/>
          <a:p>
            <a:endParaRPr lang="zh-CN" altLang="en-US"/>
          </a:p>
        </p:txBody>
      </p:sp>
      <p:sp>
        <p:nvSpPr>
          <p:cNvPr id="33" name="AutoShape 27"/>
          <p:cNvSpPr>
            <a:spLocks/>
          </p:cNvSpPr>
          <p:nvPr/>
        </p:nvSpPr>
        <p:spPr bwMode="auto">
          <a:xfrm flipH="1">
            <a:off x="6883599" y="3894633"/>
            <a:ext cx="215900" cy="1376363"/>
          </a:xfrm>
          <a:prstGeom prst="leftBrace">
            <a:avLst>
              <a:gd name="adj1" fmla="val 53125"/>
              <a:gd name="adj2" fmla="val 50000"/>
            </a:avLst>
          </a:prstGeom>
          <a:noFill/>
          <a:ln w="9525">
            <a:solidFill>
              <a:schemeClr val="tx1"/>
            </a:solidFill>
            <a:round/>
            <a:headEnd/>
            <a:tailEnd/>
          </a:ln>
          <a:effectLst/>
        </p:spPr>
        <p:txBody>
          <a:bodyPr wrap="none" anchor="ctr"/>
          <a:lstStyle/>
          <a:p>
            <a:endParaRPr lang="zh-CN" altLang="en-US"/>
          </a:p>
        </p:txBody>
      </p:sp>
      <p:sp>
        <p:nvSpPr>
          <p:cNvPr id="34" name="Text Box 28"/>
          <p:cNvSpPr txBox="1">
            <a:spLocks noChangeArrowheads="1"/>
          </p:cNvSpPr>
          <p:nvPr/>
        </p:nvSpPr>
        <p:spPr bwMode="auto">
          <a:xfrm>
            <a:off x="5594549" y="3781921"/>
            <a:ext cx="1416050" cy="1552575"/>
          </a:xfrm>
          <a:prstGeom prst="rect">
            <a:avLst/>
          </a:prstGeom>
          <a:noFill/>
          <a:ln w="9525">
            <a:noFill/>
            <a:miter lim="800000"/>
            <a:headEnd/>
            <a:tailEnd/>
          </a:ln>
          <a:effectLst/>
        </p:spPr>
        <p:txBody>
          <a:bodyPr wrap="none">
            <a:spAutoFit/>
          </a:bodyPr>
          <a:lstStyle/>
          <a:p>
            <a:pPr algn="ctr"/>
            <a:r>
              <a:rPr lang="en-US" altLang="zh-CN">
                <a:ea typeface="宋体" charset="-122"/>
              </a:rPr>
              <a:t>(x</a:t>
            </a:r>
            <a:r>
              <a:rPr lang="en-US" altLang="zh-CN">
                <a:latin typeface="Symbol" pitchFamily="18" charset="2"/>
                <a:ea typeface="宋体" charset="-122"/>
              </a:rPr>
              <a:t>-</a:t>
            </a:r>
            <a:r>
              <a:rPr lang="en-US" altLang="zh-CN">
                <a:ea typeface="宋体" charset="-122"/>
              </a:rPr>
              <a:t>1,y</a:t>
            </a:r>
            <a:r>
              <a:rPr lang="en-US" altLang="zh-CN">
                <a:latin typeface="Symbol" pitchFamily="18" charset="2"/>
                <a:ea typeface="宋体" charset="-122"/>
              </a:rPr>
              <a:t>-</a:t>
            </a:r>
            <a:r>
              <a:rPr lang="en-US" altLang="zh-CN">
                <a:ea typeface="宋体" charset="-122"/>
              </a:rPr>
              <a:t>1)</a:t>
            </a:r>
          </a:p>
          <a:p>
            <a:pPr algn="ctr"/>
            <a:r>
              <a:rPr lang="en-US" altLang="zh-CN">
                <a:ea typeface="宋体" charset="-122"/>
              </a:rPr>
              <a:t>(x+1,y</a:t>
            </a:r>
            <a:r>
              <a:rPr lang="en-US" altLang="zh-CN">
                <a:latin typeface="Symbol" pitchFamily="18" charset="2"/>
                <a:ea typeface="宋体" charset="-122"/>
              </a:rPr>
              <a:t>-</a:t>
            </a:r>
            <a:r>
              <a:rPr lang="en-US" altLang="zh-CN">
                <a:ea typeface="宋体" charset="-122"/>
              </a:rPr>
              <a:t>1)</a:t>
            </a:r>
          </a:p>
          <a:p>
            <a:pPr algn="ctr"/>
            <a:r>
              <a:rPr lang="en-US" altLang="zh-CN">
                <a:ea typeface="宋体" charset="-122"/>
              </a:rPr>
              <a:t>(x</a:t>
            </a:r>
            <a:r>
              <a:rPr lang="en-US" altLang="zh-CN">
                <a:latin typeface="Symbol" pitchFamily="18" charset="2"/>
                <a:ea typeface="宋体" charset="-122"/>
              </a:rPr>
              <a:t>-</a:t>
            </a:r>
            <a:r>
              <a:rPr lang="en-US" altLang="zh-CN">
                <a:ea typeface="宋体" charset="-122"/>
              </a:rPr>
              <a:t>1,y</a:t>
            </a:r>
            <a:r>
              <a:rPr lang="en-US" altLang="zh-CN">
                <a:latin typeface="Symbol" pitchFamily="18" charset="2"/>
                <a:ea typeface="宋体" charset="-122"/>
              </a:rPr>
              <a:t>+</a:t>
            </a:r>
            <a:r>
              <a:rPr lang="en-US" altLang="zh-CN">
                <a:ea typeface="宋体" charset="-122"/>
              </a:rPr>
              <a:t>1)</a:t>
            </a:r>
          </a:p>
          <a:p>
            <a:pPr algn="ctr"/>
            <a:r>
              <a:rPr lang="en-US" altLang="zh-CN">
                <a:ea typeface="宋体" charset="-122"/>
              </a:rPr>
              <a:t>(x+1,y+1)</a:t>
            </a:r>
            <a:endParaRPr lang="en-US" altLang="zh-CN" sz="2000">
              <a:ea typeface="宋体" charset="-122"/>
            </a:endParaRPr>
          </a:p>
        </p:txBody>
      </p:sp>
      <p:sp>
        <p:nvSpPr>
          <p:cNvPr id="35" name="Text Box 31"/>
          <p:cNvSpPr txBox="1">
            <a:spLocks noChangeArrowheads="1"/>
          </p:cNvSpPr>
          <p:nvPr/>
        </p:nvSpPr>
        <p:spPr bwMode="auto">
          <a:xfrm>
            <a:off x="251520" y="5589240"/>
            <a:ext cx="8496944" cy="830997"/>
          </a:xfrm>
          <a:prstGeom prst="rect">
            <a:avLst/>
          </a:prstGeom>
          <a:noFill/>
          <a:ln w="9525">
            <a:noFill/>
            <a:miter lim="800000"/>
            <a:headEnd/>
            <a:tailEnd/>
          </a:ln>
          <a:effectLst/>
        </p:spPr>
        <p:txBody>
          <a:bodyPr wrap="square">
            <a:spAutoFit/>
          </a:bodyPr>
          <a:lstStyle/>
          <a:p>
            <a:r>
              <a:rPr lang="en-US" altLang="zh-CN" dirty="0">
                <a:ea typeface="宋体" charset="-122"/>
              </a:rPr>
              <a:t>     Diagonal -neighborhood relation considers only diagonal</a:t>
            </a:r>
          </a:p>
          <a:p>
            <a:r>
              <a:rPr lang="en-US" altLang="zh-CN" dirty="0">
                <a:ea typeface="宋体" charset="-122"/>
              </a:rPr>
              <a:t>neighbor pixels.</a:t>
            </a:r>
          </a:p>
        </p:txBody>
      </p:sp>
      <p:sp>
        <p:nvSpPr>
          <p:cNvPr id="10" name="灯片编号占位符 9"/>
          <p:cNvSpPr>
            <a:spLocks noGrp="1"/>
          </p:cNvSpPr>
          <p:nvPr>
            <p:ph type="sldNum" sz="quarter" idx="12"/>
          </p:nvPr>
        </p:nvSpPr>
        <p:spPr/>
        <p:txBody>
          <a:bodyPr/>
          <a:lstStyle/>
          <a:p>
            <a:pPr>
              <a:defRPr/>
            </a:pPr>
            <a:fld id="{B701ACAC-19C0-42F4-8806-AB1540277696}" type="slidenum">
              <a:rPr lang="en-US" altLang="zh-CN" smtClean="0"/>
              <a:pPr>
                <a:defRPr/>
              </a:pPr>
              <a:t>69</a:t>
            </a:fld>
            <a:endParaRPr lang="en-US" altLang="zh-CN"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4"/>
          <p:cNvPicPr>
            <a:picLocks noChangeAspect="1" noChangeArrowheads="1"/>
          </p:cNvPicPr>
          <p:nvPr/>
        </p:nvPicPr>
        <p:blipFill>
          <a:blip r:embed="rId3" cstate="print"/>
          <a:srcRect r="25061"/>
          <a:stretch>
            <a:fillRect/>
          </a:stretch>
        </p:blipFill>
        <p:spPr bwMode="auto">
          <a:xfrm>
            <a:off x="5424512" y="2060848"/>
            <a:ext cx="3539976" cy="3939882"/>
          </a:xfrm>
          <a:prstGeom prst="rect">
            <a:avLst/>
          </a:prstGeom>
          <a:noFill/>
          <a:ln w="9525">
            <a:noFill/>
            <a:miter lim="800000"/>
            <a:headEnd/>
            <a:tailEnd/>
          </a:ln>
        </p:spPr>
      </p:pic>
      <p:sp>
        <p:nvSpPr>
          <p:cNvPr id="21508" name="Rectangle 3"/>
          <p:cNvSpPr>
            <a:spLocks noGrp="1" noChangeArrowheads="1"/>
          </p:cNvSpPr>
          <p:nvPr>
            <p:ph type="body" idx="1"/>
          </p:nvPr>
        </p:nvSpPr>
        <p:spPr>
          <a:xfrm>
            <a:off x="827584" y="1844824"/>
            <a:ext cx="4896544" cy="4752528"/>
          </a:xfrm>
        </p:spPr>
        <p:txBody>
          <a:bodyPr/>
          <a:lstStyle/>
          <a:p>
            <a:r>
              <a:rPr lang="en-US" altLang="zh-CN" sz="2800" dirty="0" smtClean="0"/>
              <a:t>The iris diaphragm </a:t>
            </a:r>
            <a:r>
              <a:rPr lang="zh-CN" altLang="en-US" sz="2800" dirty="0" smtClean="0"/>
              <a:t>（</a:t>
            </a:r>
            <a:r>
              <a:rPr lang="zh-CN" altLang="zh-CN" sz="2800" dirty="0" smtClean="0"/>
              <a:t>虹膜膈</a:t>
            </a:r>
            <a:r>
              <a:rPr lang="zh-CN" altLang="en-US" sz="2800" dirty="0" smtClean="0"/>
              <a:t>）</a:t>
            </a:r>
            <a:endParaRPr lang="en-US" altLang="zh-CN" sz="2800" dirty="0" smtClean="0"/>
          </a:p>
          <a:p>
            <a:pPr lvl="1"/>
            <a:r>
              <a:rPr lang="en-US" altLang="zh-CN" sz="2400" dirty="0" smtClean="0">
                <a:ea typeface="宋体" charset="-122"/>
              </a:rPr>
              <a:t>Controls amount of light that enters the eye.</a:t>
            </a:r>
            <a:endParaRPr lang="en-US" altLang="zh-CN" sz="2400" dirty="0" smtClean="0"/>
          </a:p>
          <a:p>
            <a:pPr lvl="1"/>
            <a:r>
              <a:rPr lang="en-US" altLang="zh-CN" sz="2400" dirty="0" smtClean="0"/>
              <a:t>Contains the pigment(</a:t>
            </a:r>
            <a:r>
              <a:rPr lang="zh-CN" altLang="en-US" sz="2400" dirty="0" smtClean="0"/>
              <a:t>色素</a:t>
            </a:r>
            <a:r>
              <a:rPr lang="en-US" altLang="zh-CN" sz="2400" dirty="0" smtClean="0"/>
              <a:t>) that gives our eyes their color. </a:t>
            </a:r>
          </a:p>
          <a:p>
            <a:pPr lvl="1"/>
            <a:r>
              <a:rPr lang="en-US" altLang="zh-CN" sz="2400" dirty="0" smtClean="0"/>
              <a:t>The central opening in the iris is the pupil.</a:t>
            </a:r>
          </a:p>
          <a:p>
            <a:r>
              <a:rPr lang="en-US" altLang="zh-CN" sz="2800" dirty="0" smtClean="0"/>
              <a:t>Blind spot is the region of emergence of the optic nerve from the eye. </a:t>
            </a:r>
          </a:p>
          <a:p>
            <a:pPr lvl="1"/>
            <a:endParaRPr lang="zh-CN" altLang="zh-CN" dirty="0" smtClean="0">
              <a:cs typeface="+mn-cs"/>
            </a:endParaRPr>
          </a:p>
        </p:txBody>
      </p:sp>
      <p:sp>
        <p:nvSpPr>
          <p:cNvPr id="21506" name="Rectangle 2"/>
          <p:cNvSpPr>
            <a:spLocks noGrp="1" noChangeArrowheads="1"/>
          </p:cNvSpPr>
          <p:nvPr>
            <p:ph type="title"/>
          </p:nvPr>
        </p:nvSpPr>
        <p:spPr/>
        <p:txBody>
          <a:bodyPr/>
          <a:lstStyle/>
          <a:p>
            <a:pPr eaLnBrk="1" hangingPunct="1"/>
            <a:r>
              <a:rPr lang="en-IE" smtClean="0">
                <a:ea typeface="ＭＳ Ｐゴシック" pitchFamily="-110" charset="-128"/>
              </a:rPr>
              <a:t>Structure Of The Human Eye</a:t>
            </a:r>
            <a:endParaRPr lang="en-US" altLang="zh-CN" smtClean="0">
              <a:ea typeface="ＭＳ Ｐゴシック" pitchFamily="-110" charset="-128"/>
            </a:endParaRP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7</a:t>
            </a:fld>
            <a:endParaRPr lang="en-US" altLang="zh-CN"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Basic Relationships Between Pixels</a:t>
            </a:r>
          </a:p>
        </p:txBody>
      </p:sp>
      <p:sp>
        <p:nvSpPr>
          <p:cNvPr id="62468" name="Rectangle 4"/>
          <p:cNvSpPr>
            <a:spLocks noChangeArrowheads="1"/>
          </p:cNvSpPr>
          <p:nvPr/>
        </p:nvSpPr>
        <p:spPr bwMode="auto">
          <a:xfrm>
            <a:off x="467544" y="1988840"/>
            <a:ext cx="8280920" cy="1384995"/>
          </a:xfrm>
          <a:prstGeom prst="rect">
            <a:avLst/>
          </a:prstGeom>
          <a:noFill/>
          <a:ln w="12700">
            <a:noFill/>
            <a:miter lim="800000"/>
            <a:headEnd/>
            <a:tailEnd/>
          </a:ln>
        </p:spPr>
        <p:txBody>
          <a:bodyPr wrap="square">
            <a:spAutoFit/>
          </a:bodyPr>
          <a:lstStyle/>
          <a:p>
            <a:pPr>
              <a:lnSpc>
                <a:spcPct val="150000"/>
              </a:lnSpc>
            </a:pPr>
            <a:r>
              <a:rPr lang="en-US" altLang="zh-CN" sz="2800" dirty="0">
                <a:ea typeface="宋体" charset="-122"/>
              </a:rPr>
              <a:t>The </a:t>
            </a:r>
            <a:r>
              <a:rPr lang="en-US" altLang="zh-CN" sz="2800" dirty="0" smtClean="0">
                <a:ea typeface="宋体" charset="-122"/>
              </a:rPr>
              <a:t>8-neighbors </a:t>
            </a:r>
            <a:r>
              <a:rPr lang="en-US" altLang="zh-CN" sz="2800" dirty="0">
                <a:ea typeface="宋体" charset="-122"/>
              </a:rPr>
              <a:t>of p are: (</a:t>
            </a:r>
            <a:r>
              <a:rPr lang="en-US" altLang="zh-CN" sz="2800" dirty="0" smtClean="0">
                <a:ea typeface="宋体" charset="-122"/>
              </a:rPr>
              <a:t>N</a:t>
            </a:r>
            <a:r>
              <a:rPr lang="en-US" altLang="zh-CN" sz="2800" baseline="-25000" dirty="0" smtClean="0">
                <a:ea typeface="宋体" charset="-122"/>
              </a:rPr>
              <a:t>8</a:t>
            </a:r>
            <a:r>
              <a:rPr lang="en-US" altLang="zh-CN" sz="2800" dirty="0" smtClean="0">
                <a:ea typeface="宋体" charset="-122"/>
              </a:rPr>
              <a:t>(p</a:t>
            </a:r>
            <a:r>
              <a:rPr lang="en-US" altLang="zh-CN" sz="2800" dirty="0">
                <a:ea typeface="宋体" charset="-122"/>
              </a:rPr>
              <a:t>))</a:t>
            </a:r>
          </a:p>
          <a:p>
            <a:pPr lvl="1">
              <a:lnSpc>
                <a:spcPct val="150000"/>
              </a:lnSpc>
            </a:pPr>
            <a:r>
              <a:rPr lang="en-US" altLang="zh-CN" sz="2800" dirty="0" smtClean="0">
                <a:ea typeface="宋体" charset="-122"/>
              </a:rPr>
              <a:t>- </a:t>
            </a:r>
            <a:r>
              <a:rPr lang="en-US" altLang="zh-CN" sz="2800" dirty="0">
                <a:ea typeface="宋体" charset="-122"/>
              </a:rPr>
              <a:t>N</a:t>
            </a:r>
            <a:r>
              <a:rPr lang="en-US" altLang="zh-CN" sz="2800" baseline="-25000" dirty="0">
                <a:ea typeface="宋体" charset="-122"/>
              </a:rPr>
              <a:t>4</a:t>
            </a:r>
            <a:r>
              <a:rPr lang="en-US" altLang="zh-CN" sz="2800" dirty="0">
                <a:ea typeface="宋体" charset="-122"/>
              </a:rPr>
              <a:t>(p) + N</a:t>
            </a:r>
            <a:r>
              <a:rPr lang="en-US" altLang="zh-CN" sz="2800" baseline="-25000" dirty="0">
                <a:ea typeface="宋体" charset="-122"/>
              </a:rPr>
              <a:t>D</a:t>
            </a:r>
            <a:r>
              <a:rPr lang="en-US" altLang="zh-CN" sz="2800" dirty="0">
                <a:ea typeface="宋体" charset="-122"/>
              </a:rPr>
              <a:t>(p</a:t>
            </a:r>
            <a:r>
              <a:rPr lang="en-US" altLang="zh-CN" sz="2800" dirty="0" smtClean="0">
                <a:ea typeface="宋体" charset="-122"/>
              </a:rPr>
              <a:t>)</a:t>
            </a:r>
            <a:endParaRPr lang="en-US" altLang="zh-CN" sz="2800" dirty="0">
              <a:ea typeface="宋体" charset="-122"/>
              <a:sym typeface="Wingdings" pitchFamily="2" charset="2"/>
            </a:endParaRPr>
          </a:p>
        </p:txBody>
      </p:sp>
      <p:sp>
        <p:nvSpPr>
          <p:cNvPr id="6" name="Rectangle 25"/>
          <p:cNvSpPr>
            <a:spLocks noChangeArrowheads="1"/>
          </p:cNvSpPr>
          <p:nvPr/>
        </p:nvSpPr>
        <p:spPr bwMode="auto">
          <a:xfrm>
            <a:off x="936525" y="3454846"/>
            <a:ext cx="842962" cy="842963"/>
          </a:xfrm>
          <a:prstGeom prst="rect">
            <a:avLst/>
          </a:prstGeom>
          <a:solidFill>
            <a:srgbClr val="CCFFFF"/>
          </a:solidFill>
          <a:ln w="9525">
            <a:noFill/>
            <a:miter lim="800000"/>
            <a:headEnd/>
            <a:tailEnd/>
          </a:ln>
          <a:effectLst/>
        </p:spPr>
        <p:txBody>
          <a:bodyPr wrap="none" anchor="ctr"/>
          <a:lstStyle/>
          <a:p>
            <a:endParaRPr lang="zh-CN" altLang="en-US"/>
          </a:p>
        </p:txBody>
      </p:sp>
      <p:sp>
        <p:nvSpPr>
          <p:cNvPr id="7" name="Rectangle 26"/>
          <p:cNvSpPr>
            <a:spLocks noChangeArrowheads="1"/>
          </p:cNvSpPr>
          <p:nvPr/>
        </p:nvSpPr>
        <p:spPr bwMode="auto">
          <a:xfrm>
            <a:off x="2639912" y="3454846"/>
            <a:ext cx="842963" cy="842963"/>
          </a:xfrm>
          <a:prstGeom prst="rect">
            <a:avLst/>
          </a:prstGeom>
          <a:solidFill>
            <a:srgbClr val="CCFFFF"/>
          </a:solidFill>
          <a:ln w="9525">
            <a:noFill/>
            <a:miter lim="800000"/>
            <a:headEnd/>
            <a:tailEnd/>
          </a:ln>
          <a:effectLst/>
        </p:spPr>
        <p:txBody>
          <a:bodyPr wrap="none" anchor="ctr"/>
          <a:lstStyle/>
          <a:p>
            <a:endParaRPr lang="zh-CN" altLang="en-US"/>
          </a:p>
        </p:txBody>
      </p:sp>
      <p:sp>
        <p:nvSpPr>
          <p:cNvPr id="8" name="Rectangle 27"/>
          <p:cNvSpPr>
            <a:spLocks noChangeArrowheads="1"/>
          </p:cNvSpPr>
          <p:nvPr/>
        </p:nvSpPr>
        <p:spPr bwMode="auto">
          <a:xfrm>
            <a:off x="936525" y="5158234"/>
            <a:ext cx="842962" cy="842962"/>
          </a:xfrm>
          <a:prstGeom prst="rect">
            <a:avLst/>
          </a:prstGeom>
          <a:solidFill>
            <a:srgbClr val="CCFFFF"/>
          </a:solidFill>
          <a:ln w="9525">
            <a:noFill/>
            <a:miter lim="800000"/>
            <a:headEnd/>
            <a:tailEnd/>
          </a:ln>
          <a:effectLst/>
        </p:spPr>
        <p:txBody>
          <a:bodyPr wrap="none" anchor="ctr"/>
          <a:lstStyle/>
          <a:p>
            <a:endParaRPr lang="zh-CN" altLang="en-US"/>
          </a:p>
        </p:txBody>
      </p:sp>
      <p:sp>
        <p:nvSpPr>
          <p:cNvPr id="11" name="Rectangle 28"/>
          <p:cNvSpPr>
            <a:spLocks noChangeArrowheads="1"/>
          </p:cNvSpPr>
          <p:nvPr/>
        </p:nvSpPr>
        <p:spPr bwMode="auto">
          <a:xfrm>
            <a:off x="2639912" y="5158234"/>
            <a:ext cx="842963" cy="842962"/>
          </a:xfrm>
          <a:prstGeom prst="rect">
            <a:avLst/>
          </a:prstGeom>
          <a:solidFill>
            <a:srgbClr val="CCFFFF"/>
          </a:solidFill>
          <a:ln w="9525">
            <a:noFill/>
            <a:miter lim="800000"/>
            <a:headEnd/>
            <a:tailEnd/>
          </a:ln>
          <a:effectLst/>
        </p:spPr>
        <p:txBody>
          <a:bodyPr wrap="none" anchor="ctr"/>
          <a:lstStyle/>
          <a:p>
            <a:endParaRPr lang="zh-CN" altLang="en-US"/>
          </a:p>
        </p:txBody>
      </p:sp>
      <p:sp>
        <p:nvSpPr>
          <p:cNvPr id="12" name="Rectangle 2"/>
          <p:cNvSpPr>
            <a:spLocks noChangeArrowheads="1"/>
          </p:cNvSpPr>
          <p:nvPr/>
        </p:nvSpPr>
        <p:spPr bwMode="auto">
          <a:xfrm>
            <a:off x="1787425" y="5158234"/>
            <a:ext cx="842962" cy="842962"/>
          </a:xfrm>
          <a:prstGeom prst="rect">
            <a:avLst/>
          </a:prstGeom>
          <a:solidFill>
            <a:srgbClr val="CCFFFF"/>
          </a:solidFill>
          <a:ln w="9525">
            <a:noFill/>
            <a:miter lim="800000"/>
            <a:headEnd/>
            <a:tailEnd/>
          </a:ln>
          <a:effectLst/>
        </p:spPr>
        <p:txBody>
          <a:bodyPr wrap="none" anchor="ctr"/>
          <a:lstStyle/>
          <a:p>
            <a:endParaRPr lang="zh-CN" altLang="en-US"/>
          </a:p>
        </p:txBody>
      </p:sp>
      <p:sp>
        <p:nvSpPr>
          <p:cNvPr id="13" name="Rectangle 3"/>
          <p:cNvSpPr>
            <a:spLocks noChangeArrowheads="1"/>
          </p:cNvSpPr>
          <p:nvPr/>
        </p:nvSpPr>
        <p:spPr bwMode="auto">
          <a:xfrm>
            <a:off x="1787425" y="3453259"/>
            <a:ext cx="842962" cy="842962"/>
          </a:xfrm>
          <a:prstGeom prst="rect">
            <a:avLst/>
          </a:prstGeom>
          <a:solidFill>
            <a:srgbClr val="CCFFFF"/>
          </a:solidFill>
          <a:ln w="9525">
            <a:noFill/>
            <a:miter lim="800000"/>
            <a:headEnd/>
            <a:tailEnd/>
          </a:ln>
          <a:effectLst/>
        </p:spPr>
        <p:txBody>
          <a:bodyPr wrap="none" anchor="ctr"/>
          <a:lstStyle/>
          <a:p>
            <a:endParaRPr lang="zh-CN" altLang="en-US"/>
          </a:p>
        </p:txBody>
      </p:sp>
      <p:sp>
        <p:nvSpPr>
          <p:cNvPr id="14" name="Rectangle 4"/>
          <p:cNvSpPr>
            <a:spLocks noChangeArrowheads="1"/>
          </p:cNvSpPr>
          <p:nvPr/>
        </p:nvSpPr>
        <p:spPr bwMode="auto">
          <a:xfrm>
            <a:off x="934937" y="4307334"/>
            <a:ext cx="842963" cy="842962"/>
          </a:xfrm>
          <a:prstGeom prst="rect">
            <a:avLst/>
          </a:prstGeom>
          <a:solidFill>
            <a:srgbClr val="CCFFFF"/>
          </a:solidFill>
          <a:ln w="9525">
            <a:noFill/>
            <a:miter lim="800000"/>
            <a:headEnd/>
            <a:tailEnd/>
          </a:ln>
          <a:effectLst/>
        </p:spPr>
        <p:txBody>
          <a:bodyPr wrap="none" anchor="ctr"/>
          <a:lstStyle/>
          <a:p>
            <a:endParaRPr lang="zh-CN" altLang="en-US"/>
          </a:p>
        </p:txBody>
      </p:sp>
      <p:sp>
        <p:nvSpPr>
          <p:cNvPr id="15" name="Rectangle 5"/>
          <p:cNvSpPr>
            <a:spLocks noChangeArrowheads="1"/>
          </p:cNvSpPr>
          <p:nvPr/>
        </p:nvSpPr>
        <p:spPr bwMode="auto">
          <a:xfrm>
            <a:off x="2639912" y="4305746"/>
            <a:ext cx="842963" cy="842963"/>
          </a:xfrm>
          <a:prstGeom prst="rect">
            <a:avLst/>
          </a:prstGeom>
          <a:solidFill>
            <a:srgbClr val="CCFFFF"/>
          </a:solidFill>
          <a:ln w="9525">
            <a:noFill/>
            <a:miter lim="800000"/>
            <a:headEnd/>
            <a:tailEnd/>
          </a:ln>
          <a:effectLst/>
        </p:spPr>
        <p:txBody>
          <a:bodyPr wrap="none" anchor="ctr"/>
          <a:lstStyle/>
          <a:p>
            <a:endParaRPr lang="zh-CN" altLang="en-US"/>
          </a:p>
        </p:txBody>
      </p:sp>
      <p:sp>
        <p:nvSpPr>
          <p:cNvPr id="16" name="Line 6"/>
          <p:cNvSpPr>
            <a:spLocks noChangeShapeType="1"/>
          </p:cNvSpPr>
          <p:nvPr/>
        </p:nvSpPr>
        <p:spPr bwMode="auto">
          <a:xfrm>
            <a:off x="928587" y="3284984"/>
            <a:ext cx="0" cy="2906712"/>
          </a:xfrm>
          <a:prstGeom prst="line">
            <a:avLst/>
          </a:prstGeom>
          <a:noFill/>
          <a:ln w="9525">
            <a:solidFill>
              <a:schemeClr val="tx1"/>
            </a:solidFill>
            <a:round/>
            <a:headEnd/>
            <a:tailEnd/>
          </a:ln>
          <a:effectLst/>
        </p:spPr>
        <p:txBody>
          <a:bodyPr/>
          <a:lstStyle/>
          <a:p>
            <a:endParaRPr lang="zh-CN" altLang="en-US"/>
          </a:p>
        </p:txBody>
      </p:sp>
      <p:sp>
        <p:nvSpPr>
          <p:cNvPr id="17" name="Line 7"/>
          <p:cNvSpPr>
            <a:spLocks noChangeShapeType="1"/>
          </p:cNvSpPr>
          <p:nvPr/>
        </p:nvSpPr>
        <p:spPr bwMode="auto">
          <a:xfrm>
            <a:off x="3486050" y="3284984"/>
            <a:ext cx="0" cy="2906712"/>
          </a:xfrm>
          <a:prstGeom prst="line">
            <a:avLst/>
          </a:prstGeom>
          <a:noFill/>
          <a:ln w="9525">
            <a:solidFill>
              <a:schemeClr val="tx1"/>
            </a:solidFill>
            <a:round/>
            <a:headEnd/>
            <a:tailEnd/>
          </a:ln>
          <a:effectLst/>
        </p:spPr>
        <p:txBody>
          <a:bodyPr/>
          <a:lstStyle/>
          <a:p>
            <a:endParaRPr lang="zh-CN" altLang="en-US"/>
          </a:p>
        </p:txBody>
      </p:sp>
      <p:sp>
        <p:nvSpPr>
          <p:cNvPr id="18" name="Line 8"/>
          <p:cNvSpPr>
            <a:spLocks noChangeShapeType="1"/>
          </p:cNvSpPr>
          <p:nvPr/>
        </p:nvSpPr>
        <p:spPr bwMode="auto">
          <a:xfrm>
            <a:off x="2631975" y="3284984"/>
            <a:ext cx="0" cy="2906712"/>
          </a:xfrm>
          <a:prstGeom prst="line">
            <a:avLst/>
          </a:prstGeom>
          <a:noFill/>
          <a:ln w="9525">
            <a:solidFill>
              <a:schemeClr val="tx1"/>
            </a:solidFill>
            <a:round/>
            <a:headEnd/>
            <a:tailEnd/>
          </a:ln>
          <a:effectLst/>
        </p:spPr>
        <p:txBody>
          <a:bodyPr/>
          <a:lstStyle/>
          <a:p>
            <a:endParaRPr lang="zh-CN" altLang="en-US"/>
          </a:p>
        </p:txBody>
      </p:sp>
      <p:sp>
        <p:nvSpPr>
          <p:cNvPr id="19" name="Line 9"/>
          <p:cNvSpPr>
            <a:spLocks noChangeShapeType="1"/>
          </p:cNvSpPr>
          <p:nvPr/>
        </p:nvSpPr>
        <p:spPr bwMode="auto">
          <a:xfrm>
            <a:off x="1781075" y="3284984"/>
            <a:ext cx="0" cy="2906712"/>
          </a:xfrm>
          <a:prstGeom prst="line">
            <a:avLst/>
          </a:prstGeom>
          <a:noFill/>
          <a:ln w="9525">
            <a:solidFill>
              <a:schemeClr val="tx1"/>
            </a:solidFill>
            <a:round/>
            <a:headEnd/>
            <a:tailEnd/>
          </a:ln>
          <a:effectLst/>
        </p:spPr>
        <p:txBody>
          <a:bodyPr/>
          <a:lstStyle/>
          <a:p>
            <a:endParaRPr lang="zh-CN" altLang="en-US"/>
          </a:p>
        </p:txBody>
      </p:sp>
      <p:sp>
        <p:nvSpPr>
          <p:cNvPr id="20" name="Text Box 10"/>
          <p:cNvSpPr txBox="1">
            <a:spLocks noChangeArrowheads="1"/>
          </p:cNvSpPr>
          <p:nvPr/>
        </p:nvSpPr>
        <p:spPr bwMode="auto">
          <a:xfrm>
            <a:off x="2063650" y="4623246"/>
            <a:ext cx="273050" cy="304800"/>
          </a:xfrm>
          <a:prstGeom prst="rect">
            <a:avLst/>
          </a:prstGeom>
          <a:noFill/>
          <a:ln w="9525">
            <a:noFill/>
            <a:miter lim="800000"/>
            <a:headEnd/>
            <a:tailEnd/>
          </a:ln>
          <a:effectLst/>
        </p:spPr>
        <p:txBody>
          <a:bodyPr wrap="none">
            <a:spAutoFit/>
          </a:bodyPr>
          <a:lstStyle/>
          <a:p>
            <a:pPr algn="ctr"/>
            <a:r>
              <a:rPr lang="en-US" altLang="zh-CN" sz="1400" b="1" i="1">
                <a:ea typeface="宋体" charset="-122"/>
              </a:rPr>
              <a:t>p</a:t>
            </a:r>
          </a:p>
        </p:txBody>
      </p:sp>
      <p:sp>
        <p:nvSpPr>
          <p:cNvPr id="21" name="Text Box 11"/>
          <p:cNvSpPr txBox="1">
            <a:spLocks noChangeArrowheads="1"/>
          </p:cNvSpPr>
          <p:nvPr/>
        </p:nvSpPr>
        <p:spPr bwMode="auto">
          <a:xfrm>
            <a:off x="2706587" y="4623246"/>
            <a:ext cx="704850" cy="304800"/>
          </a:xfrm>
          <a:prstGeom prst="rect">
            <a:avLst/>
          </a:prstGeom>
          <a:noFill/>
          <a:ln w="9525">
            <a:noFill/>
            <a:miter lim="800000"/>
            <a:headEnd/>
            <a:tailEnd/>
          </a:ln>
          <a:effectLst/>
        </p:spPr>
        <p:txBody>
          <a:bodyPr wrap="none">
            <a:spAutoFit/>
          </a:bodyPr>
          <a:lstStyle/>
          <a:p>
            <a:pPr algn="ctr"/>
            <a:r>
              <a:rPr lang="en-US" altLang="zh-CN" sz="1400" b="1">
                <a:ea typeface="宋体" charset="-122"/>
              </a:rPr>
              <a:t>(</a:t>
            </a:r>
            <a:r>
              <a:rPr lang="en-US" altLang="zh-CN" sz="1400" b="1" i="1">
                <a:ea typeface="宋体" charset="-122"/>
              </a:rPr>
              <a:t>x+1</a:t>
            </a:r>
            <a:r>
              <a:rPr lang="en-US" altLang="zh-CN" sz="1400" b="1">
                <a:ea typeface="宋体" charset="-122"/>
              </a:rPr>
              <a:t>,</a:t>
            </a:r>
            <a:r>
              <a:rPr lang="en-US" altLang="zh-CN" sz="1400" b="1" i="1">
                <a:ea typeface="宋体" charset="-122"/>
              </a:rPr>
              <a:t>y</a:t>
            </a:r>
            <a:r>
              <a:rPr lang="en-US" altLang="zh-CN" sz="1400" b="1">
                <a:ea typeface="宋体" charset="-122"/>
              </a:rPr>
              <a:t>)</a:t>
            </a:r>
          </a:p>
        </p:txBody>
      </p:sp>
      <p:sp>
        <p:nvSpPr>
          <p:cNvPr id="22" name="Text Box 12"/>
          <p:cNvSpPr txBox="1">
            <a:spLocks noChangeArrowheads="1"/>
          </p:cNvSpPr>
          <p:nvPr/>
        </p:nvSpPr>
        <p:spPr bwMode="auto">
          <a:xfrm>
            <a:off x="1025425" y="4623246"/>
            <a:ext cx="661987" cy="304800"/>
          </a:xfrm>
          <a:prstGeom prst="rect">
            <a:avLst/>
          </a:prstGeom>
          <a:noFill/>
          <a:ln w="9525">
            <a:noFill/>
            <a:miter lim="800000"/>
            <a:headEnd/>
            <a:tailEnd/>
          </a:ln>
          <a:effectLst/>
        </p:spPr>
        <p:txBody>
          <a:bodyPr wrap="none">
            <a:spAutoFit/>
          </a:bodyPr>
          <a:lstStyle/>
          <a:p>
            <a:pPr algn="ctr"/>
            <a:r>
              <a:rPr lang="en-US" altLang="zh-CN" sz="1400" b="1">
                <a:ea typeface="宋体" charset="-122"/>
              </a:rPr>
              <a:t>(</a:t>
            </a:r>
            <a:r>
              <a:rPr lang="en-US" altLang="zh-CN" sz="1400" b="1" i="1">
                <a:ea typeface="宋体" charset="-122"/>
              </a:rPr>
              <a:t>x-1</a:t>
            </a:r>
            <a:r>
              <a:rPr lang="en-US" altLang="zh-CN" sz="1400" b="1">
                <a:ea typeface="宋体" charset="-122"/>
              </a:rPr>
              <a:t>,</a:t>
            </a:r>
            <a:r>
              <a:rPr lang="en-US" altLang="zh-CN" sz="1400" b="1" i="1">
                <a:ea typeface="宋体" charset="-122"/>
              </a:rPr>
              <a:t>y</a:t>
            </a:r>
            <a:r>
              <a:rPr lang="en-US" altLang="zh-CN" sz="1400" b="1">
                <a:ea typeface="宋体" charset="-122"/>
              </a:rPr>
              <a:t>)</a:t>
            </a:r>
          </a:p>
        </p:txBody>
      </p:sp>
      <p:sp>
        <p:nvSpPr>
          <p:cNvPr id="23" name="Text Box 13"/>
          <p:cNvSpPr txBox="1">
            <a:spLocks noChangeArrowheads="1"/>
          </p:cNvSpPr>
          <p:nvPr/>
        </p:nvSpPr>
        <p:spPr bwMode="auto">
          <a:xfrm>
            <a:off x="1869975" y="3772346"/>
            <a:ext cx="661987" cy="304800"/>
          </a:xfrm>
          <a:prstGeom prst="rect">
            <a:avLst/>
          </a:prstGeom>
          <a:noFill/>
          <a:ln w="9525">
            <a:noFill/>
            <a:miter lim="800000"/>
            <a:headEnd/>
            <a:tailEnd/>
          </a:ln>
          <a:effectLst/>
        </p:spPr>
        <p:txBody>
          <a:bodyPr wrap="none">
            <a:spAutoFit/>
          </a:bodyPr>
          <a:lstStyle/>
          <a:p>
            <a:pPr algn="ctr"/>
            <a:r>
              <a:rPr lang="en-US" altLang="zh-CN" sz="1400" b="1">
                <a:ea typeface="宋体" charset="-122"/>
              </a:rPr>
              <a:t>(</a:t>
            </a:r>
            <a:r>
              <a:rPr lang="en-US" altLang="zh-CN" sz="1400" b="1" i="1">
                <a:ea typeface="宋体" charset="-122"/>
              </a:rPr>
              <a:t>x</a:t>
            </a:r>
            <a:r>
              <a:rPr lang="en-US" altLang="zh-CN" sz="1400" b="1">
                <a:ea typeface="宋体" charset="-122"/>
              </a:rPr>
              <a:t>,</a:t>
            </a:r>
            <a:r>
              <a:rPr lang="en-US" altLang="zh-CN" sz="1400" b="1" i="1">
                <a:ea typeface="宋体" charset="-122"/>
              </a:rPr>
              <a:t>y-1</a:t>
            </a:r>
            <a:r>
              <a:rPr lang="en-US" altLang="zh-CN" sz="1400" b="1">
                <a:ea typeface="宋体" charset="-122"/>
              </a:rPr>
              <a:t>)</a:t>
            </a:r>
          </a:p>
        </p:txBody>
      </p:sp>
      <p:sp>
        <p:nvSpPr>
          <p:cNvPr id="24" name="Text Box 14"/>
          <p:cNvSpPr txBox="1">
            <a:spLocks noChangeArrowheads="1"/>
          </p:cNvSpPr>
          <p:nvPr/>
        </p:nvSpPr>
        <p:spPr bwMode="auto">
          <a:xfrm>
            <a:off x="1847750" y="5491609"/>
            <a:ext cx="704850" cy="304800"/>
          </a:xfrm>
          <a:prstGeom prst="rect">
            <a:avLst/>
          </a:prstGeom>
          <a:noFill/>
          <a:ln w="9525">
            <a:noFill/>
            <a:miter lim="800000"/>
            <a:headEnd/>
            <a:tailEnd/>
          </a:ln>
          <a:effectLst/>
        </p:spPr>
        <p:txBody>
          <a:bodyPr wrap="none">
            <a:spAutoFit/>
          </a:bodyPr>
          <a:lstStyle/>
          <a:p>
            <a:pPr algn="ctr"/>
            <a:r>
              <a:rPr lang="en-US" altLang="zh-CN" sz="1400" b="1">
                <a:ea typeface="宋体" charset="-122"/>
              </a:rPr>
              <a:t>(</a:t>
            </a:r>
            <a:r>
              <a:rPr lang="en-US" altLang="zh-CN" sz="1400" b="1" i="1">
                <a:ea typeface="宋体" charset="-122"/>
              </a:rPr>
              <a:t>x</a:t>
            </a:r>
            <a:r>
              <a:rPr lang="en-US" altLang="zh-CN" sz="1400" b="1">
                <a:ea typeface="宋体" charset="-122"/>
              </a:rPr>
              <a:t>,</a:t>
            </a:r>
            <a:r>
              <a:rPr lang="en-US" altLang="zh-CN" sz="1400" b="1" i="1">
                <a:ea typeface="宋体" charset="-122"/>
              </a:rPr>
              <a:t>y+1</a:t>
            </a:r>
            <a:r>
              <a:rPr lang="en-US" altLang="zh-CN" sz="1400" b="1">
                <a:ea typeface="宋体" charset="-122"/>
              </a:rPr>
              <a:t>)</a:t>
            </a:r>
          </a:p>
        </p:txBody>
      </p:sp>
      <p:sp>
        <p:nvSpPr>
          <p:cNvPr id="25" name="Text Box 15"/>
          <p:cNvSpPr txBox="1">
            <a:spLocks noChangeArrowheads="1"/>
          </p:cNvSpPr>
          <p:nvPr/>
        </p:nvSpPr>
        <p:spPr bwMode="auto">
          <a:xfrm>
            <a:off x="2633562" y="3772346"/>
            <a:ext cx="852488" cy="304800"/>
          </a:xfrm>
          <a:prstGeom prst="rect">
            <a:avLst/>
          </a:prstGeom>
          <a:noFill/>
          <a:ln w="9525">
            <a:noFill/>
            <a:miter lim="800000"/>
            <a:headEnd/>
            <a:tailEnd/>
          </a:ln>
          <a:effectLst/>
        </p:spPr>
        <p:txBody>
          <a:bodyPr wrap="none">
            <a:spAutoFit/>
          </a:bodyPr>
          <a:lstStyle/>
          <a:p>
            <a:pPr algn="ctr"/>
            <a:r>
              <a:rPr lang="en-US" altLang="zh-CN" sz="1400" b="1">
                <a:ea typeface="宋体" charset="-122"/>
              </a:rPr>
              <a:t>(</a:t>
            </a:r>
            <a:r>
              <a:rPr lang="en-US" altLang="zh-CN" sz="1400" b="1" i="1">
                <a:ea typeface="宋体" charset="-122"/>
              </a:rPr>
              <a:t>x+1</a:t>
            </a:r>
            <a:r>
              <a:rPr lang="en-US" altLang="zh-CN" sz="1400" b="1">
                <a:ea typeface="宋体" charset="-122"/>
              </a:rPr>
              <a:t>,</a:t>
            </a:r>
            <a:r>
              <a:rPr lang="en-US" altLang="zh-CN" sz="1400" b="1" i="1">
                <a:ea typeface="宋体" charset="-122"/>
              </a:rPr>
              <a:t>y-1</a:t>
            </a:r>
            <a:r>
              <a:rPr lang="en-US" altLang="zh-CN" sz="1400" b="1">
                <a:ea typeface="宋体" charset="-122"/>
              </a:rPr>
              <a:t>)</a:t>
            </a:r>
          </a:p>
        </p:txBody>
      </p:sp>
      <p:sp>
        <p:nvSpPr>
          <p:cNvPr id="26" name="Text Box 16"/>
          <p:cNvSpPr txBox="1">
            <a:spLocks noChangeArrowheads="1"/>
          </p:cNvSpPr>
          <p:nvPr/>
        </p:nvSpPr>
        <p:spPr bwMode="auto">
          <a:xfrm>
            <a:off x="953987" y="3772346"/>
            <a:ext cx="809625" cy="304800"/>
          </a:xfrm>
          <a:prstGeom prst="rect">
            <a:avLst/>
          </a:prstGeom>
          <a:noFill/>
          <a:ln w="9525">
            <a:noFill/>
            <a:miter lim="800000"/>
            <a:headEnd/>
            <a:tailEnd/>
          </a:ln>
          <a:effectLst/>
        </p:spPr>
        <p:txBody>
          <a:bodyPr wrap="none">
            <a:spAutoFit/>
          </a:bodyPr>
          <a:lstStyle/>
          <a:p>
            <a:pPr algn="ctr"/>
            <a:r>
              <a:rPr lang="en-US" altLang="zh-CN" sz="1400" b="1">
                <a:ea typeface="宋体" charset="-122"/>
              </a:rPr>
              <a:t>(</a:t>
            </a:r>
            <a:r>
              <a:rPr lang="en-US" altLang="zh-CN" sz="1400" b="1" i="1">
                <a:ea typeface="宋体" charset="-122"/>
              </a:rPr>
              <a:t>x-1</a:t>
            </a:r>
            <a:r>
              <a:rPr lang="en-US" altLang="zh-CN" sz="1400" b="1">
                <a:ea typeface="宋体" charset="-122"/>
              </a:rPr>
              <a:t>,</a:t>
            </a:r>
            <a:r>
              <a:rPr lang="en-US" altLang="zh-CN" sz="1400" b="1" i="1">
                <a:ea typeface="宋体" charset="-122"/>
              </a:rPr>
              <a:t>y-1</a:t>
            </a:r>
            <a:r>
              <a:rPr lang="en-US" altLang="zh-CN" sz="1400" b="1">
                <a:ea typeface="宋体" charset="-122"/>
              </a:rPr>
              <a:t>)</a:t>
            </a:r>
          </a:p>
        </p:txBody>
      </p:sp>
      <p:sp>
        <p:nvSpPr>
          <p:cNvPr id="27" name="Text Box 17"/>
          <p:cNvSpPr txBox="1">
            <a:spLocks noChangeArrowheads="1"/>
          </p:cNvSpPr>
          <p:nvPr/>
        </p:nvSpPr>
        <p:spPr bwMode="auto">
          <a:xfrm>
            <a:off x="931762" y="5491609"/>
            <a:ext cx="852488" cy="304800"/>
          </a:xfrm>
          <a:prstGeom prst="rect">
            <a:avLst/>
          </a:prstGeom>
          <a:noFill/>
          <a:ln w="9525">
            <a:noFill/>
            <a:miter lim="800000"/>
            <a:headEnd/>
            <a:tailEnd/>
          </a:ln>
          <a:effectLst/>
        </p:spPr>
        <p:txBody>
          <a:bodyPr wrap="none">
            <a:spAutoFit/>
          </a:bodyPr>
          <a:lstStyle/>
          <a:p>
            <a:pPr algn="ctr"/>
            <a:r>
              <a:rPr lang="en-US" altLang="zh-CN" sz="1400" b="1">
                <a:ea typeface="宋体" charset="-122"/>
              </a:rPr>
              <a:t>(</a:t>
            </a:r>
            <a:r>
              <a:rPr lang="en-US" altLang="zh-CN" sz="1400" b="1" i="1">
                <a:ea typeface="宋体" charset="-122"/>
              </a:rPr>
              <a:t>x-1</a:t>
            </a:r>
            <a:r>
              <a:rPr lang="en-US" altLang="zh-CN" sz="1400" b="1">
                <a:ea typeface="宋体" charset="-122"/>
              </a:rPr>
              <a:t>,</a:t>
            </a:r>
            <a:r>
              <a:rPr lang="en-US" altLang="zh-CN" sz="1400" b="1" i="1">
                <a:ea typeface="宋体" charset="-122"/>
              </a:rPr>
              <a:t>y+1</a:t>
            </a:r>
            <a:r>
              <a:rPr lang="en-US" altLang="zh-CN" sz="1400" b="1">
                <a:ea typeface="宋体" charset="-122"/>
              </a:rPr>
              <a:t>)</a:t>
            </a:r>
          </a:p>
        </p:txBody>
      </p:sp>
      <p:sp>
        <p:nvSpPr>
          <p:cNvPr id="28" name="Text Box 18"/>
          <p:cNvSpPr txBox="1">
            <a:spLocks noChangeArrowheads="1"/>
          </p:cNvSpPr>
          <p:nvPr/>
        </p:nvSpPr>
        <p:spPr bwMode="auto">
          <a:xfrm>
            <a:off x="2612925" y="5491609"/>
            <a:ext cx="895350" cy="304800"/>
          </a:xfrm>
          <a:prstGeom prst="rect">
            <a:avLst/>
          </a:prstGeom>
          <a:noFill/>
          <a:ln w="9525">
            <a:noFill/>
            <a:miter lim="800000"/>
            <a:headEnd/>
            <a:tailEnd/>
          </a:ln>
          <a:effectLst/>
        </p:spPr>
        <p:txBody>
          <a:bodyPr wrap="none">
            <a:spAutoFit/>
          </a:bodyPr>
          <a:lstStyle/>
          <a:p>
            <a:pPr algn="ctr"/>
            <a:r>
              <a:rPr lang="en-US" altLang="zh-CN" sz="1400" b="1">
                <a:ea typeface="宋体" charset="-122"/>
              </a:rPr>
              <a:t>(</a:t>
            </a:r>
            <a:r>
              <a:rPr lang="en-US" altLang="zh-CN" sz="1400" b="1" i="1">
                <a:ea typeface="宋体" charset="-122"/>
              </a:rPr>
              <a:t>x+1</a:t>
            </a:r>
            <a:r>
              <a:rPr lang="en-US" altLang="zh-CN" sz="1400" b="1">
                <a:ea typeface="宋体" charset="-122"/>
              </a:rPr>
              <a:t>,</a:t>
            </a:r>
            <a:r>
              <a:rPr lang="en-US" altLang="zh-CN" sz="1400" b="1" i="1">
                <a:ea typeface="宋体" charset="-122"/>
              </a:rPr>
              <a:t>y+1</a:t>
            </a:r>
            <a:r>
              <a:rPr lang="en-US" altLang="zh-CN" sz="1400" b="1">
                <a:ea typeface="宋体" charset="-122"/>
              </a:rPr>
              <a:t>)</a:t>
            </a:r>
          </a:p>
        </p:txBody>
      </p:sp>
      <p:grpSp>
        <p:nvGrpSpPr>
          <p:cNvPr id="29" name="Group 19"/>
          <p:cNvGrpSpPr>
            <a:grpSpLocks/>
          </p:cNvGrpSpPr>
          <p:nvPr/>
        </p:nvGrpSpPr>
        <p:grpSpPr bwMode="auto">
          <a:xfrm rot="-5400000">
            <a:off x="953194" y="3261965"/>
            <a:ext cx="2559050" cy="2928937"/>
            <a:chOff x="1162" y="1372"/>
            <a:chExt cx="2032" cy="2168"/>
          </a:xfrm>
        </p:grpSpPr>
        <p:sp>
          <p:nvSpPr>
            <p:cNvPr id="30" name="Line 20"/>
            <p:cNvSpPr>
              <a:spLocks noChangeShapeType="1"/>
            </p:cNvSpPr>
            <p:nvPr/>
          </p:nvSpPr>
          <p:spPr bwMode="auto">
            <a:xfrm>
              <a:off x="1162" y="1372"/>
              <a:ext cx="0" cy="2168"/>
            </a:xfrm>
            <a:prstGeom prst="line">
              <a:avLst/>
            </a:prstGeom>
            <a:noFill/>
            <a:ln w="9525">
              <a:solidFill>
                <a:schemeClr val="tx1"/>
              </a:solidFill>
              <a:round/>
              <a:headEnd/>
              <a:tailEnd/>
            </a:ln>
            <a:effectLst/>
          </p:spPr>
          <p:txBody>
            <a:bodyPr/>
            <a:lstStyle/>
            <a:p>
              <a:endParaRPr lang="zh-CN" altLang="en-US"/>
            </a:p>
          </p:txBody>
        </p:sp>
        <p:sp>
          <p:nvSpPr>
            <p:cNvPr id="31" name="Line 21"/>
            <p:cNvSpPr>
              <a:spLocks noChangeShapeType="1"/>
            </p:cNvSpPr>
            <p:nvPr/>
          </p:nvSpPr>
          <p:spPr bwMode="auto">
            <a:xfrm>
              <a:off x="3194" y="1372"/>
              <a:ext cx="0" cy="2168"/>
            </a:xfrm>
            <a:prstGeom prst="line">
              <a:avLst/>
            </a:prstGeom>
            <a:noFill/>
            <a:ln w="9525">
              <a:solidFill>
                <a:schemeClr val="tx1"/>
              </a:solidFill>
              <a:round/>
              <a:headEnd/>
              <a:tailEnd/>
            </a:ln>
            <a:effectLst/>
          </p:spPr>
          <p:txBody>
            <a:bodyPr/>
            <a:lstStyle/>
            <a:p>
              <a:endParaRPr lang="zh-CN" altLang="en-US"/>
            </a:p>
          </p:txBody>
        </p:sp>
        <p:sp>
          <p:nvSpPr>
            <p:cNvPr id="32" name="Line 22"/>
            <p:cNvSpPr>
              <a:spLocks noChangeShapeType="1"/>
            </p:cNvSpPr>
            <p:nvPr/>
          </p:nvSpPr>
          <p:spPr bwMode="auto">
            <a:xfrm>
              <a:off x="2516" y="1372"/>
              <a:ext cx="0" cy="2168"/>
            </a:xfrm>
            <a:prstGeom prst="line">
              <a:avLst/>
            </a:prstGeom>
            <a:noFill/>
            <a:ln w="9525">
              <a:solidFill>
                <a:schemeClr val="tx1"/>
              </a:solidFill>
              <a:round/>
              <a:headEnd/>
              <a:tailEnd/>
            </a:ln>
            <a:effectLst/>
          </p:spPr>
          <p:txBody>
            <a:bodyPr/>
            <a:lstStyle/>
            <a:p>
              <a:endParaRPr lang="zh-CN" altLang="en-US"/>
            </a:p>
          </p:txBody>
        </p:sp>
        <p:sp>
          <p:nvSpPr>
            <p:cNvPr id="33" name="Line 23"/>
            <p:cNvSpPr>
              <a:spLocks noChangeShapeType="1"/>
            </p:cNvSpPr>
            <p:nvPr/>
          </p:nvSpPr>
          <p:spPr bwMode="auto">
            <a:xfrm>
              <a:off x="1839" y="1372"/>
              <a:ext cx="0" cy="2168"/>
            </a:xfrm>
            <a:prstGeom prst="line">
              <a:avLst/>
            </a:prstGeom>
            <a:noFill/>
            <a:ln w="9525">
              <a:solidFill>
                <a:schemeClr val="tx1"/>
              </a:solidFill>
              <a:round/>
              <a:headEnd/>
              <a:tailEnd/>
            </a:ln>
            <a:effectLst/>
          </p:spPr>
          <p:txBody>
            <a:bodyPr/>
            <a:lstStyle/>
            <a:p>
              <a:endParaRPr lang="zh-CN" altLang="en-US"/>
            </a:p>
          </p:txBody>
        </p:sp>
      </p:grpSp>
      <p:sp>
        <p:nvSpPr>
          <p:cNvPr id="35" name="Text Box 30"/>
          <p:cNvSpPr txBox="1">
            <a:spLocks noChangeArrowheads="1"/>
          </p:cNvSpPr>
          <p:nvPr/>
        </p:nvSpPr>
        <p:spPr bwMode="auto">
          <a:xfrm>
            <a:off x="5670450" y="3068960"/>
            <a:ext cx="1416050" cy="3013075"/>
          </a:xfrm>
          <a:prstGeom prst="rect">
            <a:avLst/>
          </a:prstGeom>
          <a:noFill/>
          <a:ln w="9525">
            <a:noFill/>
            <a:miter lim="800000"/>
            <a:headEnd/>
            <a:tailEnd/>
          </a:ln>
          <a:effectLst/>
        </p:spPr>
        <p:txBody>
          <a:bodyPr wrap="none">
            <a:spAutoFit/>
          </a:bodyPr>
          <a:lstStyle/>
          <a:p>
            <a:pPr algn="ctr"/>
            <a:r>
              <a:rPr lang="en-US" altLang="zh-CN" dirty="0">
                <a:ea typeface="宋体" charset="-122"/>
              </a:rPr>
              <a:t>(x</a:t>
            </a:r>
            <a:r>
              <a:rPr lang="en-US" altLang="zh-CN" dirty="0">
                <a:latin typeface="Symbol" pitchFamily="18" charset="2"/>
                <a:ea typeface="宋体" charset="-122"/>
              </a:rPr>
              <a:t>-</a:t>
            </a:r>
            <a:r>
              <a:rPr lang="en-US" altLang="zh-CN" dirty="0">
                <a:ea typeface="宋体" charset="-122"/>
              </a:rPr>
              <a:t>1,y</a:t>
            </a:r>
            <a:r>
              <a:rPr lang="en-US" altLang="zh-CN" dirty="0">
                <a:latin typeface="Symbol" pitchFamily="18" charset="2"/>
                <a:ea typeface="宋体" charset="-122"/>
              </a:rPr>
              <a:t>-</a:t>
            </a:r>
            <a:r>
              <a:rPr lang="en-US" altLang="zh-CN" dirty="0">
                <a:ea typeface="宋体" charset="-122"/>
              </a:rPr>
              <a:t>1)</a:t>
            </a:r>
          </a:p>
          <a:p>
            <a:pPr algn="ctr"/>
            <a:r>
              <a:rPr lang="en-US" altLang="zh-CN" dirty="0">
                <a:ea typeface="宋体" charset="-122"/>
              </a:rPr>
              <a:t>(x,y</a:t>
            </a:r>
            <a:r>
              <a:rPr lang="en-US" altLang="zh-CN" dirty="0">
                <a:latin typeface="Symbol" pitchFamily="18" charset="2"/>
                <a:ea typeface="宋体" charset="-122"/>
              </a:rPr>
              <a:t>-</a:t>
            </a:r>
            <a:r>
              <a:rPr lang="en-US" altLang="zh-CN" dirty="0">
                <a:ea typeface="宋体" charset="-122"/>
              </a:rPr>
              <a:t>1)</a:t>
            </a:r>
          </a:p>
          <a:p>
            <a:pPr algn="ctr"/>
            <a:r>
              <a:rPr lang="en-US" altLang="zh-CN" dirty="0">
                <a:ea typeface="宋体" charset="-122"/>
              </a:rPr>
              <a:t>(x+1,y</a:t>
            </a:r>
            <a:r>
              <a:rPr lang="en-US" altLang="zh-CN" dirty="0">
                <a:latin typeface="Symbol" pitchFamily="18" charset="2"/>
                <a:ea typeface="宋体" charset="-122"/>
              </a:rPr>
              <a:t>-</a:t>
            </a:r>
            <a:r>
              <a:rPr lang="en-US" altLang="zh-CN" dirty="0">
                <a:ea typeface="宋体" charset="-122"/>
              </a:rPr>
              <a:t>1)</a:t>
            </a:r>
          </a:p>
          <a:p>
            <a:pPr algn="ctr"/>
            <a:r>
              <a:rPr lang="en-US" altLang="zh-CN" dirty="0">
                <a:ea typeface="宋体" charset="-122"/>
              </a:rPr>
              <a:t>(x</a:t>
            </a:r>
            <a:r>
              <a:rPr lang="en-US" altLang="zh-CN" dirty="0">
                <a:latin typeface="Symbol" pitchFamily="18" charset="2"/>
                <a:ea typeface="宋体" charset="-122"/>
              </a:rPr>
              <a:t>-</a:t>
            </a:r>
            <a:r>
              <a:rPr lang="en-US" altLang="zh-CN" dirty="0">
                <a:ea typeface="宋体" charset="-122"/>
              </a:rPr>
              <a:t>1,y)</a:t>
            </a:r>
          </a:p>
          <a:p>
            <a:pPr algn="ctr"/>
            <a:r>
              <a:rPr lang="en-US" altLang="zh-CN" dirty="0">
                <a:ea typeface="宋体" charset="-122"/>
              </a:rPr>
              <a:t>(x+1,y)</a:t>
            </a:r>
          </a:p>
          <a:p>
            <a:pPr algn="ctr"/>
            <a:r>
              <a:rPr lang="en-US" altLang="zh-CN" dirty="0">
                <a:ea typeface="宋体" charset="-122"/>
              </a:rPr>
              <a:t>(x</a:t>
            </a:r>
            <a:r>
              <a:rPr lang="en-US" altLang="zh-CN" dirty="0">
                <a:latin typeface="Symbol" pitchFamily="18" charset="2"/>
                <a:ea typeface="宋体" charset="-122"/>
              </a:rPr>
              <a:t>-</a:t>
            </a:r>
            <a:r>
              <a:rPr lang="en-US" altLang="zh-CN" dirty="0">
                <a:ea typeface="宋体" charset="-122"/>
              </a:rPr>
              <a:t>1,y+1)</a:t>
            </a:r>
          </a:p>
          <a:p>
            <a:pPr algn="ctr"/>
            <a:r>
              <a:rPr lang="en-US" altLang="zh-CN" dirty="0">
                <a:ea typeface="宋体" charset="-122"/>
              </a:rPr>
              <a:t>(x,y+1)</a:t>
            </a:r>
          </a:p>
          <a:p>
            <a:pPr algn="ctr"/>
            <a:r>
              <a:rPr lang="en-US" altLang="zh-CN" dirty="0">
                <a:ea typeface="宋体" charset="-122"/>
              </a:rPr>
              <a:t>(x+1,y+1)</a:t>
            </a:r>
            <a:endParaRPr lang="en-US" altLang="zh-CN" sz="2000" dirty="0">
              <a:ea typeface="宋体" charset="-122"/>
            </a:endParaRPr>
          </a:p>
        </p:txBody>
      </p:sp>
      <p:sp>
        <p:nvSpPr>
          <p:cNvPr id="36" name="Text Box 31"/>
          <p:cNvSpPr txBox="1">
            <a:spLocks noChangeArrowheads="1"/>
          </p:cNvSpPr>
          <p:nvPr/>
        </p:nvSpPr>
        <p:spPr bwMode="auto">
          <a:xfrm>
            <a:off x="4075012" y="4318322"/>
            <a:ext cx="1331913" cy="579438"/>
          </a:xfrm>
          <a:prstGeom prst="rect">
            <a:avLst/>
          </a:prstGeom>
          <a:noFill/>
          <a:ln w="9525">
            <a:noFill/>
            <a:miter lim="800000"/>
            <a:headEnd/>
            <a:tailEnd/>
          </a:ln>
          <a:effectLst/>
        </p:spPr>
        <p:txBody>
          <a:bodyPr wrap="none">
            <a:spAutoFit/>
          </a:bodyPr>
          <a:lstStyle/>
          <a:p>
            <a:pPr algn="ctr"/>
            <a:r>
              <a:rPr lang="en-US" altLang="zh-CN" sz="3200" i="1">
                <a:ea typeface="宋体" charset="-122"/>
              </a:rPr>
              <a:t>N</a:t>
            </a:r>
            <a:r>
              <a:rPr lang="en-US" altLang="zh-CN" sz="3200" i="1" baseline="-25000">
                <a:ea typeface="宋体" charset="-122"/>
              </a:rPr>
              <a:t>8</a:t>
            </a:r>
            <a:r>
              <a:rPr lang="en-US" altLang="zh-CN" sz="3200">
                <a:ea typeface="宋体" charset="-122"/>
              </a:rPr>
              <a:t>(</a:t>
            </a:r>
            <a:r>
              <a:rPr lang="en-US" altLang="zh-CN" sz="3200" i="1">
                <a:ea typeface="宋体" charset="-122"/>
              </a:rPr>
              <a:t>p</a:t>
            </a:r>
            <a:r>
              <a:rPr lang="en-US" altLang="zh-CN" sz="3200">
                <a:ea typeface="宋体" charset="-122"/>
              </a:rPr>
              <a:t>)</a:t>
            </a:r>
            <a:r>
              <a:rPr lang="en-US" altLang="zh-CN" sz="2000">
                <a:ea typeface="宋体" charset="-122"/>
              </a:rPr>
              <a:t> = </a:t>
            </a:r>
          </a:p>
        </p:txBody>
      </p:sp>
      <p:sp>
        <p:nvSpPr>
          <p:cNvPr id="37" name="AutoShape 32"/>
          <p:cNvSpPr>
            <a:spLocks/>
          </p:cNvSpPr>
          <p:nvPr/>
        </p:nvSpPr>
        <p:spPr bwMode="auto">
          <a:xfrm>
            <a:off x="5570437" y="3181672"/>
            <a:ext cx="215900" cy="2870200"/>
          </a:xfrm>
          <a:prstGeom prst="leftBrace">
            <a:avLst>
              <a:gd name="adj1" fmla="val 110784"/>
              <a:gd name="adj2" fmla="val 50000"/>
            </a:avLst>
          </a:prstGeom>
          <a:noFill/>
          <a:ln w="9525">
            <a:solidFill>
              <a:schemeClr val="tx1"/>
            </a:solidFill>
            <a:round/>
            <a:headEnd/>
            <a:tailEnd/>
          </a:ln>
          <a:effectLst/>
        </p:spPr>
        <p:txBody>
          <a:bodyPr wrap="none" anchor="ctr"/>
          <a:lstStyle/>
          <a:p>
            <a:endParaRPr lang="zh-CN" altLang="en-US"/>
          </a:p>
        </p:txBody>
      </p:sp>
      <p:sp>
        <p:nvSpPr>
          <p:cNvPr id="38" name="AutoShape 33"/>
          <p:cNvSpPr>
            <a:spLocks/>
          </p:cNvSpPr>
          <p:nvPr/>
        </p:nvSpPr>
        <p:spPr bwMode="auto">
          <a:xfrm flipH="1">
            <a:off x="6959500" y="3181672"/>
            <a:ext cx="215900" cy="2870200"/>
          </a:xfrm>
          <a:prstGeom prst="leftBrace">
            <a:avLst>
              <a:gd name="adj1" fmla="val 110784"/>
              <a:gd name="adj2" fmla="val 50000"/>
            </a:avLst>
          </a:prstGeom>
          <a:noFill/>
          <a:ln w="9525">
            <a:solidFill>
              <a:schemeClr val="tx1"/>
            </a:solidFill>
            <a:round/>
            <a:headEnd/>
            <a:tailEnd/>
          </a:ln>
          <a:effectLst/>
        </p:spPr>
        <p:txBody>
          <a:bodyPr wrap="none" anchor="ctr"/>
          <a:lstStyle/>
          <a:p>
            <a:endParaRPr lang="zh-CN" altLang="en-US"/>
          </a:p>
        </p:txBody>
      </p:sp>
      <p:sp>
        <p:nvSpPr>
          <p:cNvPr id="39" name="Text Box 34"/>
          <p:cNvSpPr txBox="1">
            <a:spLocks noChangeArrowheads="1"/>
          </p:cNvSpPr>
          <p:nvPr/>
        </p:nvSpPr>
        <p:spPr bwMode="auto">
          <a:xfrm>
            <a:off x="755576" y="6269360"/>
            <a:ext cx="7161213" cy="457200"/>
          </a:xfrm>
          <a:prstGeom prst="rect">
            <a:avLst/>
          </a:prstGeom>
          <a:noFill/>
          <a:ln w="9525">
            <a:noFill/>
            <a:miter lim="800000"/>
            <a:headEnd/>
            <a:tailEnd/>
          </a:ln>
          <a:effectLst/>
        </p:spPr>
        <p:txBody>
          <a:bodyPr wrap="none">
            <a:spAutoFit/>
          </a:bodyPr>
          <a:lstStyle/>
          <a:p>
            <a:r>
              <a:rPr lang="en-US" altLang="zh-CN" dirty="0">
                <a:ea typeface="宋体" charset="-122"/>
              </a:rPr>
              <a:t>     8-neighborhood relation considers all neighbor pixels.</a:t>
            </a:r>
          </a:p>
        </p:txBody>
      </p:sp>
      <p:sp>
        <p:nvSpPr>
          <p:cNvPr id="40" name="灯片编号占位符 39"/>
          <p:cNvSpPr>
            <a:spLocks noGrp="1"/>
          </p:cNvSpPr>
          <p:nvPr>
            <p:ph type="sldNum" sz="quarter" idx="12"/>
          </p:nvPr>
        </p:nvSpPr>
        <p:spPr/>
        <p:txBody>
          <a:bodyPr/>
          <a:lstStyle/>
          <a:p>
            <a:pPr>
              <a:defRPr/>
            </a:pPr>
            <a:fld id="{B701ACAC-19C0-42F4-8806-AB1540277696}" type="slidenum">
              <a:rPr lang="en-US" altLang="zh-CN" smtClean="0"/>
              <a:pPr>
                <a:defRPr/>
              </a:pPr>
              <a:t>70</a:t>
            </a:fld>
            <a:endParaRPr lang="en-US" altLang="zh-CN"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50938" y="214313"/>
            <a:ext cx="7993062" cy="1462087"/>
          </a:xfrm>
        </p:spPr>
        <p:txBody>
          <a:bodyPr/>
          <a:lstStyle/>
          <a:p>
            <a:r>
              <a:rPr lang="en-US" altLang="zh-CN" sz="4000" dirty="0" smtClean="0">
                <a:ea typeface="宋体" charset="-122"/>
              </a:rPr>
              <a:t>Basic Relationships Between Pixels</a:t>
            </a:r>
          </a:p>
        </p:txBody>
      </p:sp>
      <p:graphicFrame>
        <p:nvGraphicFramePr>
          <p:cNvPr id="183584" name="Group 288"/>
          <p:cNvGraphicFramePr>
            <a:graphicFrameLocks noGrp="1"/>
          </p:cNvGraphicFramePr>
          <p:nvPr/>
        </p:nvGraphicFramePr>
        <p:xfrm>
          <a:off x="1392238" y="1700808"/>
          <a:ext cx="6219825" cy="5060954"/>
        </p:xfrm>
        <a:graphic>
          <a:graphicData uri="http://schemas.openxmlformats.org/drawingml/2006/table">
            <a:tbl>
              <a:tblPr/>
              <a:tblGrid>
                <a:gridCol w="509587"/>
                <a:gridCol w="519113"/>
                <a:gridCol w="519112"/>
                <a:gridCol w="519113"/>
                <a:gridCol w="519112"/>
                <a:gridCol w="519113"/>
                <a:gridCol w="519112"/>
                <a:gridCol w="519113"/>
                <a:gridCol w="519112"/>
                <a:gridCol w="519113"/>
                <a:gridCol w="519112"/>
                <a:gridCol w="519113"/>
              </a:tblGrid>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4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1</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6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smtClean="0">
                          <a:ln>
                            <a:noFill/>
                          </a:ln>
                          <a:solidFill>
                            <a:schemeClr val="tx1"/>
                          </a:solidFill>
                          <a:effectLst/>
                          <a:latin typeface="Arial" pitchFamily="34" charset="0"/>
                        </a:rPr>
                        <a:t>0</a:t>
                      </a:r>
                      <a:endParaRPr kumimoji="0" lang="en-US" altLang="zh-CN" sz="2400" b="0" i="0" u="none" strike="noStrike" cap="none" normalizeH="0" baseline="0" smtClean="0">
                        <a:ln>
                          <a:noFill/>
                        </a:ln>
                        <a:solidFill>
                          <a:schemeClr val="tx1"/>
                        </a:solidFill>
                        <a:effectLst/>
                        <a:latin typeface="Arial"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2" name="组合 28"/>
          <p:cNvGrpSpPr>
            <a:grpSpLocks/>
          </p:cNvGrpSpPr>
          <p:nvPr/>
        </p:nvGrpSpPr>
        <p:grpSpPr bwMode="auto">
          <a:xfrm>
            <a:off x="4521200" y="4745633"/>
            <a:ext cx="4221163" cy="1492250"/>
            <a:chOff x="4521200" y="4479925"/>
            <a:chExt cx="4221770" cy="1492250"/>
          </a:xfrm>
        </p:grpSpPr>
        <p:grpSp>
          <p:nvGrpSpPr>
            <p:cNvPr id="3" name="组合 11"/>
            <p:cNvGrpSpPr>
              <a:grpSpLocks/>
            </p:cNvGrpSpPr>
            <p:nvPr/>
          </p:nvGrpSpPr>
          <p:grpSpPr bwMode="auto">
            <a:xfrm>
              <a:off x="4521200" y="4479925"/>
              <a:ext cx="1536700" cy="1492250"/>
              <a:chOff x="3924300" y="4518025"/>
              <a:chExt cx="1536700" cy="1492250"/>
            </a:xfrm>
          </p:grpSpPr>
          <p:sp>
            <p:nvSpPr>
              <p:cNvPr id="54437" name="Rectangle 319"/>
              <p:cNvSpPr>
                <a:spLocks noChangeArrowheads="1"/>
              </p:cNvSpPr>
              <p:nvPr/>
            </p:nvSpPr>
            <p:spPr bwMode="auto">
              <a:xfrm>
                <a:off x="4419600" y="4518025"/>
                <a:ext cx="520700" cy="1492250"/>
              </a:xfrm>
              <a:prstGeom prst="rect">
                <a:avLst/>
              </a:prstGeom>
              <a:solidFill>
                <a:srgbClr val="FF6600">
                  <a:alpha val="20000"/>
                </a:srgbClr>
              </a:solidFill>
              <a:ln w="38100">
                <a:solidFill>
                  <a:srgbClr val="FF6600"/>
                </a:solidFill>
                <a:miter lim="800000"/>
                <a:headEnd/>
                <a:tailEnd/>
              </a:ln>
            </p:spPr>
            <p:txBody>
              <a:bodyPr wrap="none" anchor="ctr"/>
              <a:lstStyle/>
              <a:p>
                <a:pPr algn="ctr"/>
                <a:r>
                  <a:rPr lang="en-IE" altLang="zh-CN" sz="3600" b="1">
                    <a:solidFill>
                      <a:srgbClr val="FF6600"/>
                    </a:solidFill>
                    <a:ea typeface="宋体" charset="-122"/>
                  </a:rPr>
                  <a:t>S</a:t>
                </a:r>
                <a:endParaRPr lang="en-US" altLang="zh-CN" sz="3600" b="1">
                  <a:solidFill>
                    <a:srgbClr val="FF6600"/>
                  </a:solidFill>
                  <a:ea typeface="宋体" charset="-122"/>
                </a:endParaRPr>
              </a:p>
            </p:txBody>
          </p:sp>
          <p:sp>
            <p:nvSpPr>
              <p:cNvPr id="54438" name="Rectangle 319"/>
              <p:cNvSpPr>
                <a:spLocks noChangeArrowheads="1"/>
              </p:cNvSpPr>
              <p:nvPr/>
            </p:nvSpPr>
            <p:spPr bwMode="auto">
              <a:xfrm>
                <a:off x="3924300" y="5016499"/>
                <a:ext cx="1536700" cy="520701"/>
              </a:xfrm>
              <a:prstGeom prst="rect">
                <a:avLst/>
              </a:prstGeom>
              <a:solidFill>
                <a:srgbClr val="FF6600">
                  <a:alpha val="20000"/>
                </a:srgbClr>
              </a:solidFill>
              <a:ln w="38100">
                <a:solidFill>
                  <a:srgbClr val="FF6600"/>
                </a:solidFill>
                <a:miter lim="800000"/>
                <a:headEnd/>
                <a:tailEnd/>
              </a:ln>
            </p:spPr>
            <p:txBody>
              <a:bodyPr wrap="none" anchor="ctr"/>
              <a:lstStyle/>
              <a:p>
                <a:pPr algn="ctr"/>
                <a:endParaRPr lang="en-US" altLang="zh-CN" sz="3600" b="1">
                  <a:solidFill>
                    <a:srgbClr val="FF6600"/>
                  </a:solidFill>
                  <a:ea typeface="宋体" charset="-122"/>
                </a:endParaRPr>
              </a:p>
            </p:txBody>
          </p:sp>
        </p:grpSp>
        <p:sp>
          <p:nvSpPr>
            <p:cNvPr id="54435" name="矩形 18"/>
            <p:cNvSpPr>
              <a:spLocks noChangeArrowheads="1"/>
            </p:cNvSpPr>
            <p:nvPr/>
          </p:nvSpPr>
          <p:spPr bwMode="auto">
            <a:xfrm>
              <a:off x="7844967" y="5022334"/>
              <a:ext cx="898003" cy="461665"/>
            </a:xfrm>
            <a:prstGeom prst="rect">
              <a:avLst/>
            </a:prstGeom>
            <a:noFill/>
            <a:ln w="9525">
              <a:noFill/>
              <a:miter lim="800000"/>
              <a:headEnd/>
              <a:tailEnd/>
            </a:ln>
          </p:spPr>
          <p:txBody>
            <a:bodyPr wrap="none">
              <a:spAutoFit/>
            </a:bodyPr>
            <a:lstStyle/>
            <a:p>
              <a:r>
                <a:rPr lang="en-US" altLang="zh-CN" sz="2400">
                  <a:ea typeface="宋体" charset="-122"/>
                </a:rPr>
                <a:t>N</a:t>
              </a:r>
              <a:r>
                <a:rPr lang="en-US" altLang="zh-CN" sz="2400" baseline="-25000">
                  <a:ea typeface="宋体" charset="-122"/>
                </a:rPr>
                <a:t>4</a:t>
              </a:r>
              <a:r>
                <a:rPr lang="en-US" altLang="zh-CN" sz="2400">
                  <a:ea typeface="宋体" charset="-122"/>
                </a:rPr>
                <a:t>(p)</a:t>
              </a:r>
              <a:endParaRPr lang="zh-CN" altLang="en-US" sz="2400">
                <a:ea typeface="宋体" charset="-122"/>
              </a:endParaRPr>
            </a:p>
          </p:txBody>
        </p:sp>
        <p:cxnSp>
          <p:nvCxnSpPr>
            <p:cNvPr id="54436" name="直接箭头连接符 20"/>
            <p:cNvCxnSpPr>
              <a:cxnSpLocks noChangeShapeType="1"/>
              <a:stCxn id="54435" idx="1"/>
            </p:cNvCxnSpPr>
            <p:nvPr/>
          </p:nvCxnSpPr>
          <p:spPr bwMode="auto">
            <a:xfrm rot="10800000">
              <a:off x="5918201" y="5245101"/>
              <a:ext cx="1926767" cy="8067"/>
            </a:xfrm>
            <a:prstGeom prst="straightConnector1">
              <a:avLst/>
            </a:prstGeom>
            <a:noFill/>
            <a:ln w="12700" algn="ctr">
              <a:solidFill>
                <a:srgbClr val="FF0000"/>
              </a:solidFill>
              <a:round/>
              <a:headEnd/>
              <a:tailEnd type="arrow" w="med" len="med"/>
            </a:ln>
          </p:spPr>
        </p:cxnSp>
      </p:grpSp>
      <p:grpSp>
        <p:nvGrpSpPr>
          <p:cNvPr id="4" name="组合 29"/>
          <p:cNvGrpSpPr>
            <a:grpSpLocks/>
          </p:cNvGrpSpPr>
          <p:nvPr/>
        </p:nvGrpSpPr>
        <p:grpSpPr bwMode="auto">
          <a:xfrm>
            <a:off x="5021263" y="2208808"/>
            <a:ext cx="3708400" cy="1492250"/>
            <a:chOff x="5021263" y="1943100"/>
            <a:chExt cx="3709007" cy="1492250"/>
          </a:xfrm>
        </p:grpSpPr>
        <p:sp>
          <p:nvSpPr>
            <p:cNvPr id="54431" name="Rectangle 318"/>
            <p:cNvSpPr>
              <a:spLocks noChangeArrowheads="1"/>
            </p:cNvSpPr>
            <p:nvPr/>
          </p:nvSpPr>
          <p:spPr bwMode="auto">
            <a:xfrm>
              <a:off x="5021263" y="1943100"/>
              <a:ext cx="1549400" cy="1492250"/>
            </a:xfrm>
            <a:prstGeom prst="rect">
              <a:avLst/>
            </a:prstGeom>
            <a:solidFill>
              <a:srgbClr val="FF6600">
                <a:alpha val="20000"/>
              </a:srgbClr>
            </a:solidFill>
            <a:ln w="38100">
              <a:solidFill>
                <a:srgbClr val="FF6600"/>
              </a:solidFill>
              <a:miter lim="800000"/>
              <a:headEnd/>
              <a:tailEnd/>
            </a:ln>
          </p:spPr>
          <p:txBody>
            <a:bodyPr wrap="none" anchor="ctr"/>
            <a:lstStyle/>
            <a:p>
              <a:pPr algn="ctr"/>
              <a:r>
                <a:rPr lang="en-IE" altLang="zh-CN" sz="3600" b="1">
                  <a:solidFill>
                    <a:srgbClr val="FF6600"/>
                  </a:solidFill>
                  <a:ea typeface="宋体" charset="-122"/>
                </a:rPr>
                <a:t>Q</a:t>
              </a:r>
              <a:endParaRPr lang="en-US" altLang="zh-CN" sz="3600" b="1">
                <a:solidFill>
                  <a:srgbClr val="FF6600"/>
                </a:solidFill>
                <a:ea typeface="宋体" charset="-122"/>
              </a:endParaRPr>
            </a:p>
          </p:txBody>
        </p:sp>
        <p:sp>
          <p:nvSpPr>
            <p:cNvPr id="54432" name="矩形 22"/>
            <p:cNvSpPr>
              <a:spLocks noChangeArrowheads="1"/>
            </p:cNvSpPr>
            <p:nvPr/>
          </p:nvSpPr>
          <p:spPr bwMode="auto">
            <a:xfrm>
              <a:off x="7832267" y="2495034"/>
              <a:ext cx="898003" cy="461665"/>
            </a:xfrm>
            <a:prstGeom prst="rect">
              <a:avLst/>
            </a:prstGeom>
            <a:noFill/>
            <a:ln w="9525">
              <a:noFill/>
              <a:miter lim="800000"/>
              <a:headEnd/>
              <a:tailEnd/>
            </a:ln>
          </p:spPr>
          <p:txBody>
            <a:bodyPr wrap="none">
              <a:spAutoFit/>
            </a:bodyPr>
            <a:lstStyle/>
            <a:p>
              <a:r>
                <a:rPr lang="en-US" altLang="zh-CN" sz="2400">
                  <a:ea typeface="宋体" charset="-122"/>
                </a:rPr>
                <a:t>N</a:t>
              </a:r>
              <a:r>
                <a:rPr lang="en-US" altLang="zh-CN" sz="2400" baseline="-25000">
                  <a:ea typeface="宋体" charset="-122"/>
                </a:rPr>
                <a:t>8</a:t>
              </a:r>
              <a:r>
                <a:rPr lang="en-US" altLang="zh-CN" sz="2400">
                  <a:ea typeface="宋体" charset="-122"/>
                </a:rPr>
                <a:t>(p)</a:t>
              </a:r>
              <a:endParaRPr lang="zh-CN" altLang="en-US" sz="2400">
                <a:ea typeface="宋体" charset="-122"/>
              </a:endParaRPr>
            </a:p>
          </p:txBody>
        </p:sp>
        <p:cxnSp>
          <p:nvCxnSpPr>
            <p:cNvPr id="54433" name="直接箭头连接符 23"/>
            <p:cNvCxnSpPr>
              <a:cxnSpLocks noChangeShapeType="1"/>
              <a:stCxn id="54432" idx="1"/>
            </p:cNvCxnSpPr>
            <p:nvPr/>
          </p:nvCxnSpPr>
          <p:spPr bwMode="auto">
            <a:xfrm rot="10800000">
              <a:off x="6375405" y="2725867"/>
              <a:ext cx="1456863" cy="1588"/>
            </a:xfrm>
            <a:prstGeom prst="straightConnector1">
              <a:avLst/>
            </a:prstGeom>
            <a:noFill/>
            <a:ln w="12700" algn="ctr">
              <a:solidFill>
                <a:srgbClr val="FF0000"/>
              </a:solidFill>
              <a:round/>
              <a:headEnd/>
              <a:tailEnd type="arrow" w="med" len="med"/>
            </a:ln>
          </p:spPr>
        </p:cxnSp>
      </p:grpSp>
      <p:grpSp>
        <p:nvGrpSpPr>
          <p:cNvPr id="5" name="组合 30"/>
          <p:cNvGrpSpPr>
            <a:grpSpLocks/>
          </p:cNvGrpSpPr>
          <p:nvPr/>
        </p:nvGrpSpPr>
        <p:grpSpPr bwMode="auto">
          <a:xfrm>
            <a:off x="200025" y="2205633"/>
            <a:ext cx="3775075" cy="1514475"/>
            <a:chOff x="199567" y="1939925"/>
            <a:chExt cx="3775533" cy="1514475"/>
          </a:xfrm>
        </p:grpSpPr>
        <p:grpSp>
          <p:nvGrpSpPr>
            <p:cNvPr id="6" name="组合 17"/>
            <p:cNvGrpSpPr>
              <a:grpSpLocks/>
            </p:cNvGrpSpPr>
            <p:nvPr/>
          </p:nvGrpSpPr>
          <p:grpSpPr bwMode="auto">
            <a:xfrm>
              <a:off x="2439988" y="1939925"/>
              <a:ext cx="1535112" cy="1514475"/>
              <a:chOff x="1843088" y="1978025"/>
              <a:chExt cx="1535112" cy="1514475"/>
            </a:xfrm>
          </p:grpSpPr>
          <p:sp>
            <p:nvSpPr>
              <p:cNvPr id="54426" name="Rectangle 315"/>
              <p:cNvSpPr>
                <a:spLocks noChangeArrowheads="1"/>
              </p:cNvSpPr>
              <p:nvPr/>
            </p:nvSpPr>
            <p:spPr bwMode="auto">
              <a:xfrm>
                <a:off x="1843088" y="1990725"/>
                <a:ext cx="493712" cy="498475"/>
              </a:xfrm>
              <a:prstGeom prst="rect">
                <a:avLst/>
              </a:prstGeom>
              <a:solidFill>
                <a:srgbClr val="FF6600">
                  <a:alpha val="20000"/>
                </a:srgbClr>
              </a:solidFill>
              <a:ln w="38100">
                <a:solidFill>
                  <a:srgbClr val="FF6600"/>
                </a:solidFill>
                <a:miter lim="800000"/>
                <a:headEnd/>
                <a:tailEnd/>
              </a:ln>
            </p:spPr>
            <p:txBody>
              <a:bodyPr wrap="none" anchor="ctr"/>
              <a:lstStyle/>
              <a:p>
                <a:pPr algn="ctr"/>
                <a:endParaRPr lang="en-US" altLang="zh-CN" sz="3600" b="1">
                  <a:solidFill>
                    <a:srgbClr val="FF6600"/>
                  </a:solidFill>
                  <a:ea typeface="宋体" charset="-122"/>
                </a:endParaRPr>
              </a:p>
            </p:txBody>
          </p:sp>
          <p:sp>
            <p:nvSpPr>
              <p:cNvPr id="54427" name="Rectangle 315"/>
              <p:cNvSpPr>
                <a:spLocks noChangeArrowheads="1"/>
              </p:cNvSpPr>
              <p:nvPr/>
            </p:nvSpPr>
            <p:spPr bwMode="auto">
              <a:xfrm>
                <a:off x="2363788" y="2511425"/>
                <a:ext cx="493712" cy="498475"/>
              </a:xfrm>
              <a:prstGeom prst="rect">
                <a:avLst/>
              </a:prstGeom>
              <a:solidFill>
                <a:srgbClr val="FF6600">
                  <a:alpha val="20000"/>
                </a:srgbClr>
              </a:solidFill>
              <a:ln w="38100">
                <a:solidFill>
                  <a:srgbClr val="FF6600"/>
                </a:solidFill>
                <a:miter lim="800000"/>
                <a:headEnd/>
                <a:tailEnd/>
              </a:ln>
            </p:spPr>
            <p:txBody>
              <a:bodyPr wrap="none" anchor="ctr"/>
              <a:lstStyle/>
              <a:p>
                <a:pPr algn="ctr"/>
                <a:r>
                  <a:rPr lang="en-IE" altLang="zh-CN" sz="3600" b="1">
                    <a:solidFill>
                      <a:srgbClr val="FF6600"/>
                    </a:solidFill>
                    <a:ea typeface="宋体" charset="-122"/>
                  </a:rPr>
                  <a:t>P</a:t>
                </a:r>
                <a:endParaRPr lang="en-US" altLang="zh-CN" sz="3600" b="1">
                  <a:solidFill>
                    <a:srgbClr val="FF6600"/>
                  </a:solidFill>
                  <a:ea typeface="宋体" charset="-122"/>
                </a:endParaRPr>
              </a:p>
            </p:txBody>
          </p:sp>
          <p:sp>
            <p:nvSpPr>
              <p:cNvPr id="54428" name="Rectangle 315"/>
              <p:cNvSpPr>
                <a:spLocks noChangeArrowheads="1"/>
              </p:cNvSpPr>
              <p:nvPr/>
            </p:nvSpPr>
            <p:spPr bwMode="auto">
              <a:xfrm>
                <a:off x="2871788" y="2981325"/>
                <a:ext cx="493712" cy="498475"/>
              </a:xfrm>
              <a:prstGeom prst="rect">
                <a:avLst/>
              </a:prstGeom>
              <a:solidFill>
                <a:srgbClr val="FF6600">
                  <a:alpha val="20000"/>
                </a:srgbClr>
              </a:solidFill>
              <a:ln w="38100">
                <a:solidFill>
                  <a:srgbClr val="FF6600"/>
                </a:solidFill>
                <a:miter lim="800000"/>
                <a:headEnd/>
                <a:tailEnd/>
              </a:ln>
            </p:spPr>
            <p:txBody>
              <a:bodyPr wrap="none" anchor="ctr"/>
              <a:lstStyle/>
              <a:p>
                <a:pPr algn="ctr"/>
                <a:endParaRPr lang="en-US" altLang="zh-CN" sz="3600" b="1">
                  <a:solidFill>
                    <a:srgbClr val="FF6600"/>
                  </a:solidFill>
                  <a:ea typeface="宋体" charset="-122"/>
                </a:endParaRPr>
              </a:p>
            </p:txBody>
          </p:sp>
          <p:sp>
            <p:nvSpPr>
              <p:cNvPr id="54429" name="Rectangle 315"/>
              <p:cNvSpPr>
                <a:spLocks noChangeArrowheads="1"/>
              </p:cNvSpPr>
              <p:nvPr/>
            </p:nvSpPr>
            <p:spPr bwMode="auto">
              <a:xfrm>
                <a:off x="2884488" y="1978025"/>
                <a:ext cx="493712" cy="498475"/>
              </a:xfrm>
              <a:prstGeom prst="rect">
                <a:avLst/>
              </a:prstGeom>
              <a:solidFill>
                <a:srgbClr val="FF6600">
                  <a:alpha val="20000"/>
                </a:srgbClr>
              </a:solidFill>
              <a:ln w="38100">
                <a:solidFill>
                  <a:srgbClr val="FF6600"/>
                </a:solidFill>
                <a:miter lim="800000"/>
                <a:headEnd/>
                <a:tailEnd/>
              </a:ln>
            </p:spPr>
            <p:txBody>
              <a:bodyPr wrap="none" anchor="ctr"/>
              <a:lstStyle/>
              <a:p>
                <a:pPr algn="ctr"/>
                <a:endParaRPr lang="en-US" altLang="zh-CN" sz="3600" b="1">
                  <a:solidFill>
                    <a:srgbClr val="FF6600"/>
                  </a:solidFill>
                  <a:ea typeface="宋体" charset="-122"/>
                </a:endParaRPr>
              </a:p>
            </p:txBody>
          </p:sp>
          <p:sp>
            <p:nvSpPr>
              <p:cNvPr id="54430" name="Rectangle 315"/>
              <p:cNvSpPr>
                <a:spLocks noChangeArrowheads="1"/>
              </p:cNvSpPr>
              <p:nvPr/>
            </p:nvSpPr>
            <p:spPr bwMode="auto">
              <a:xfrm>
                <a:off x="1843088" y="2994025"/>
                <a:ext cx="493712" cy="498475"/>
              </a:xfrm>
              <a:prstGeom prst="rect">
                <a:avLst/>
              </a:prstGeom>
              <a:solidFill>
                <a:srgbClr val="FF6600">
                  <a:alpha val="20000"/>
                </a:srgbClr>
              </a:solidFill>
              <a:ln w="38100">
                <a:solidFill>
                  <a:srgbClr val="FF6600"/>
                </a:solidFill>
                <a:miter lim="800000"/>
                <a:headEnd/>
                <a:tailEnd/>
              </a:ln>
            </p:spPr>
            <p:txBody>
              <a:bodyPr wrap="none" anchor="ctr"/>
              <a:lstStyle/>
              <a:p>
                <a:pPr algn="ctr"/>
                <a:endParaRPr lang="en-US" altLang="zh-CN" sz="3600" b="1">
                  <a:solidFill>
                    <a:srgbClr val="FF6600"/>
                  </a:solidFill>
                  <a:ea typeface="宋体" charset="-122"/>
                </a:endParaRPr>
              </a:p>
            </p:txBody>
          </p:sp>
        </p:grpSp>
        <p:sp>
          <p:nvSpPr>
            <p:cNvPr id="54424" name="矩形 25"/>
            <p:cNvSpPr>
              <a:spLocks noChangeArrowheads="1"/>
            </p:cNvSpPr>
            <p:nvPr/>
          </p:nvSpPr>
          <p:spPr bwMode="auto">
            <a:xfrm>
              <a:off x="199567" y="2507734"/>
              <a:ext cx="931665" cy="461665"/>
            </a:xfrm>
            <a:prstGeom prst="rect">
              <a:avLst/>
            </a:prstGeom>
            <a:noFill/>
            <a:ln w="9525">
              <a:noFill/>
              <a:miter lim="800000"/>
              <a:headEnd/>
              <a:tailEnd/>
            </a:ln>
          </p:spPr>
          <p:txBody>
            <a:bodyPr wrap="none">
              <a:spAutoFit/>
            </a:bodyPr>
            <a:lstStyle/>
            <a:p>
              <a:r>
                <a:rPr lang="en-US" altLang="zh-CN" sz="2400">
                  <a:ea typeface="宋体" charset="-122"/>
                </a:rPr>
                <a:t>N</a:t>
              </a:r>
              <a:r>
                <a:rPr lang="en-US" altLang="zh-CN" sz="2400" baseline="-25000">
                  <a:ea typeface="宋体" charset="-122"/>
                </a:rPr>
                <a:t>D</a:t>
              </a:r>
              <a:r>
                <a:rPr lang="en-US" altLang="zh-CN" sz="2400">
                  <a:ea typeface="宋体" charset="-122"/>
                </a:rPr>
                <a:t>(p)</a:t>
              </a:r>
              <a:endParaRPr lang="zh-CN" altLang="en-US" sz="2400">
                <a:ea typeface="宋体" charset="-122"/>
              </a:endParaRPr>
            </a:p>
          </p:txBody>
        </p:sp>
        <p:cxnSp>
          <p:nvCxnSpPr>
            <p:cNvPr id="54425" name="直接箭头连接符 27"/>
            <p:cNvCxnSpPr>
              <a:cxnSpLocks noChangeShapeType="1"/>
              <a:stCxn id="54424" idx="3"/>
            </p:cNvCxnSpPr>
            <p:nvPr/>
          </p:nvCxnSpPr>
          <p:spPr bwMode="auto">
            <a:xfrm>
              <a:off x="1131232" y="2738567"/>
              <a:ext cx="951568" cy="4633"/>
            </a:xfrm>
            <a:prstGeom prst="straightConnector1">
              <a:avLst/>
            </a:prstGeom>
            <a:noFill/>
            <a:ln w="12700" algn="ctr">
              <a:solidFill>
                <a:srgbClr val="FF0000"/>
              </a:solidFill>
              <a:round/>
              <a:headEnd/>
              <a:tailEnd type="arrow" w="med" len="med"/>
            </a:ln>
          </p:spPr>
        </p:cxnSp>
      </p:grpSp>
      <p:sp>
        <p:nvSpPr>
          <p:cNvPr id="23" name="灯片编号占位符 22"/>
          <p:cNvSpPr>
            <a:spLocks noGrp="1"/>
          </p:cNvSpPr>
          <p:nvPr>
            <p:ph type="sldNum" sz="quarter" idx="12"/>
          </p:nvPr>
        </p:nvSpPr>
        <p:spPr/>
        <p:txBody>
          <a:bodyPr/>
          <a:lstStyle/>
          <a:p>
            <a:pPr>
              <a:defRPr/>
            </a:pPr>
            <a:fld id="{B701ACAC-19C0-42F4-8806-AB1540277696}" type="slidenum">
              <a:rPr lang="en-US" altLang="zh-CN" smtClean="0"/>
              <a:pPr>
                <a:defRPr/>
              </a:pPr>
              <a:t>71</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zh-CN" smtClean="0">
                <a:ea typeface="宋体" charset="-122"/>
              </a:rPr>
              <a:t>Connectivity</a:t>
            </a:r>
          </a:p>
        </p:txBody>
      </p:sp>
      <p:sp>
        <p:nvSpPr>
          <p:cNvPr id="55299" name="Rectangle 3"/>
          <p:cNvSpPr>
            <a:spLocks noGrp="1" noChangeArrowheads="1"/>
          </p:cNvSpPr>
          <p:nvPr>
            <p:ph type="body" idx="1"/>
          </p:nvPr>
        </p:nvSpPr>
        <p:spPr>
          <a:xfrm>
            <a:off x="393700" y="1903536"/>
            <a:ext cx="8291513" cy="1813496"/>
          </a:xfrm>
        </p:spPr>
        <p:txBody>
          <a:bodyPr/>
          <a:lstStyle/>
          <a:p>
            <a:pPr marL="0" indent="0" eaLnBrk="1" hangingPunct="1"/>
            <a:r>
              <a:rPr lang="en-US" altLang="zh-CN" sz="2800" dirty="0" smtClean="0">
                <a:ea typeface="宋体" charset="-122"/>
              </a:rPr>
              <a:t>Connectivity between pixels is important:</a:t>
            </a:r>
          </a:p>
          <a:p>
            <a:pPr lvl="1" eaLnBrk="1" hangingPunct="1"/>
            <a:r>
              <a:rPr lang="en-US" altLang="zh-CN" dirty="0" smtClean="0">
                <a:ea typeface="宋体" charset="-122"/>
              </a:rPr>
              <a:t>Because it is used in establishing boundaries of objects and components of regions in an image</a:t>
            </a:r>
          </a:p>
        </p:txBody>
      </p:sp>
      <p:sp>
        <p:nvSpPr>
          <p:cNvPr id="55300" name="Rectangle 4"/>
          <p:cNvSpPr>
            <a:spLocks noChangeArrowheads="1"/>
          </p:cNvSpPr>
          <p:nvPr/>
        </p:nvSpPr>
        <p:spPr bwMode="auto">
          <a:xfrm>
            <a:off x="425450" y="3775680"/>
            <a:ext cx="8450263" cy="2677656"/>
          </a:xfrm>
          <a:prstGeom prst="rect">
            <a:avLst/>
          </a:prstGeom>
          <a:noFill/>
          <a:ln w="12700">
            <a:noFill/>
            <a:miter lim="800000"/>
            <a:headEnd/>
            <a:tailEnd/>
          </a:ln>
        </p:spPr>
        <p:txBody>
          <a:bodyPr>
            <a:spAutoFit/>
          </a:bodyPr>
          <a:lstStyle/>
          <a:p>
            <a:r>
              <a:rPr lang="en-US" altLang="zh-CN" sz="2800" dirty="0" smtClean="0">
                <a:ea typeface="宋体" charset="-122"/>
              </a:rPr>
              <a:t>Two </a:t>
            </a:r>
            <a:r>
              <a:rPr lang="en-US" altLang="zh-CN" sz="2800" dirty="0">
                <a:ea typeface="宋体" charset="-122"/>
              </a:rPr>
              <a:t>pixels are connected if</a:t>
            </a:r>
            <a:r>
              <a:rPr lang="en-US" altLang="zh-CN" sz="2800" dirty="0" smtClean="0">
                <a:ea typeface="宋体" charset="-122"/>
              </a:rPr>
              <a:t>:</a:t>
            </a:r>
            <a:endParaRPr lang="en-US" altLang="zh-CN" sz="2800" dirty="0">
              <a:ea typeface="宋体" charset="-122"/>
            </a:endParaRPr>
          </a:p>
          <a:p>
            <a:pPr lvl="1">
              <a:buClr>
                <a:schemeClr val="accent2"/>
              </a:buClr>
              <a:buSzPct val="80000"/>
              <a:buFont typeface="Wingdings" pitchFamily="2" charset="2"/>
              <a:buChar char="u"/>
            </a:pPr>
            <a:r>
              <a:rPr lang="en-US" altLang="zh-CN" sz="2800" dirty="0">
                <a:ea typeface="宋体" charset="-122"/>
              </a:rPr>
              <a:t>They are neighbors (i.e. adjacent in some sense -- e.g. N</a:t>
            </a:r>
            <a:r>
              <a:rPr lang="en-US" altLang="zh-CN" sz="2800" baseline="-25000" dirty="0">
                <a:ea typeface="宋体" charset="-122"/>
              </a:rPr>
              <a:t>4</a:t>
            </a:r>
            <a:r>
              <a:rPr lang="en-US" altLang="zh-CN" sz="2800" dirty="0">
                <a:ea typeface="宋体" charset="-122"/>
              </a:rPr>
              <a:t>(p), N</a:t>
            </a:r>
            <a:r>
              <a:rPr lang="en-US" altLang="zh-CN" sz="2800" baseline="-25000" dirty="0">
                <a:ea typeface="宋体" charset="-122"/>
              </a:rPr>
              <a:t>8</a:t>
            </a:r>
            <a:r>
              <a:rPr lang="en-US" altLang="zh-CN" sz="2800" dirty="0">
                <a:ea typeface="宋体" charset="-122"/>
              </a:rPr>
              <a:t>(p), …)</a:t>
            </a:r>
          </a:p>
          <a:p>
            <a:pPr lvl="1">
              <a:buClr>
                <a:schemeClr val="accent2"/>
              </a:buClr>
              <a:buSzPct val="80000"/>
              <a:buFont typeface="Wingdings" pitchFamily="2" charset="2"/>
              <a:buChar char="u"/>
            </a:pPr>
            <a:r>
              <a:rPr lang="en-US" altLang="zh-CN" sz="2800" dirty="0">
                <a:ea typeface="宋体" charset="-122"/>
              </a:rPr>
              <a:t>Their gray levels satisfy a specified criterion of similarity (e.g. equality, …)</a:t>
            </a:r>
          </a:p>
          <a:p>
            <a:pPr lvl="4"/>
            <a:endParaRPr lang="en-US" altLang="zh-CN" sz="2800" dirty="0">
              <a:ea typeface="宋体" charset="-122"/>
            </a:endParaRP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72</a:t>
            </a:fld>
            <a:endParaRPr lang="en-US" altLang="zh-CN" dirty="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dirty="0" smtClean="0">
                <a:ea typeface="宋体" charset="-122"/>
              </a:rPr>
              <a:t>Adjacency(</a:t>
            </a:r>
            <a:r>
              <a:rPr lang="zh-CN" altLang="en-US" dirty="0" smtClean="0">
                <a:ea typeface="宋体" charset="-122"/>
              </a:rPr>
              <a:t>邻接</a:t>
            </a:r>
            <a:r>
              <a:rPr lang="en-US" altLang="zh-CN" dirty="0" smtClean="0">
                <a:ea typeface="宋体" charset="-122"/>
              </a:rPr>
              <a:t>)</a:t>
            </a:r>
          </a:p>
        </p:txBody>
      </p:sp>
      <p:sp>
        <p:nvSpPr>
          <p:cNvPr id="56323" name="Rectangle 3"/>
          <p:cNvSpPr>
            <a:spLocks noGrp="1" noChangeArrowheads="1"/>
          </p:cNvSpPr>
          <p:nvPr>
            <p:ph type="body" idx="1"/>
          </p:nvPr>
        </p:nvSpPr>
        <p:spPr>
          <a:xfrm>
            <a:off x="539552" y="1988840"/>
            <a:ext cx="8415536" cy="4680520"/>
          </a:xfrm>
        </p:spPr>
        <p:txBody>
          <a:bodyPr/>
          <a:lstStyle/>
          <a:p>
            <a:pPr>
              <a:lnSpc>
                <a:spcPct val="90000"/>
              </a:lnSpc>
            </a:pPr>
            <a:r>
              <a:rPr lang="en-US" altLang="zh-CN" sz="2800" dirty="0" smtClean="0"/>
              <a:t>Adjacency</a:t>
            </a:r>
          </a:p>
          <a:p>
            <a:pPr lvl="1">
              <a:lnSpc>
                <a:spcPct val="90000"/>
              </a:lnSpc>
            </a:pPr>
            <a:r>
              <a:rPr lang="en-US" altLang="zh-CN" sz="2400" dirty="0" smtClean="0"/>
              <a:t>Let V be the set of gray-level values used to define adjacency. Three types of adjacency:</a:t>
            </a:r>
          </a:p>
          <a:p>
            <a:pPr lvl="1">
              <a:lnSpc>
                <a:spcPct val="90000"/>
              </a:lnSpc>
            </a:pPr>
            <a:r>
              <a:rPr lang="en-US" altLang="zh-CN" sz="2400" dirty="0" smtClean="0">
                <a:solidFill>
                  <a:srgbClr val="FF0000"/>
                </a:solidFill>
              </a:rPr>
              <a:t>4-adjacency.</a:t>
            </a:r>
            <a:r>
              <a:rPr lang="en-US" altLang="zh-CN" sz="2400" dirty="0" smtClean="0"/>
              <a:t> Two pixels </a:t>
            </a:r>
            <a:r>
              <a:rPr lang="en-US" altLang="zh-CN" sz="2400" i="1" dirty="0" smtClean="0"/>
              <a:t>p</a:t>
            </a:r>
            <a:r>
              <a:rPr lang="en-US" altLang="zh-CN" sz="2400" dirty="0" smtClean="0"/>
              <a:t> and </a:t>
            </a:r>
            <a:r>
              <a:rPr lang="en-US" altLang="zh-CN" sz="2400" i="1" dirty="0" smtClean="0"/>
              <a:t>q</a:t>
            </a:r>
            <a:r>
              <a:rPr lang="en-US" altLang="zh-CN" sz="2400" dirty="0" smtClean="0"/>
              <a:t> with values from </a:t>
            </a:r>
            <a:r>
              <a:rPr lang="en-US" altLang="zh-CN" sz="2400" i="1" dirty="0" smtClean="0"/>
              <a:t>V</a:t>
            </a:r>
            <a:r>
              <a:rPr lang="en-US" altLang="zh-CN" sz="2400" dirty="0" smtClean="0"/>
              <a:t> are 4-adjacent if </a:t>
            </a:r>
            <a:r>
              <a:rPr lang="en-US" altLang="zh-CN" sz="2400" i="1" dirty="0" smtClean="0"/>
              <a:t>q</a:t>
            </a:r>
            <a:r>
              <a:rPr lang="en-US" altLang="zh-CN" sz="2400" dirty="0" smtClean="0"/>
              <a:t> is in the set </a:t>
            </a:r>
            <a:r>
              <a:rPr lang="en-US" altLang="zh-CN" sz="2400" i="1" dirty="0" smtClean="0"/>
              <a:t>N</a:t>
            </a:r>
            <a:r>
              <a:rPr lang="en-US" altLang="zh-CN" sz="2400" baseline="-25000" dirty="0" smtClean="0"/>
              <a:t>4</a:t>
            </a:r>
            <a:r>
              <a:rPr lang="en-US" altLang="zh-CN" sz="2400" dirty="0" smtClean="0"/>
              <a:t>(</a:t>
            </a:r>
            <a:r>
              <a:rPr lang="en-US" altLang="zh-CN" sz="2400" i="1" dirty="0" smtClean="0"/>
              <a:t>p</a:t>
            </a:r>
            <a:r>
              <a:rPr lang="en-US" altLang="zh-CN" sz="2400" dirty="0" smtClean="0"/>
              <a:t>).</a:t>
            </a:r>
          </a:p>
          <a:p>
            <a:pPr lvl="1">
              <a:lnSpc>
                <a:spcPct val="90000"/>
              </a:lnSpc>
            </a:pPr>
            <a:r>
              <a:rPr lang="en-US" altLang="zh-CN" sz="2400" dirty="0" smtClean="0">
                <a:solidFill>
                  <a:srgbClr val="FF0000"/>
                </a:solidFill>
              </a:rPr>
              <a:t>8-adjacency.</a:t>
            </a:r>
            <a:r>
              <a:rPr lang="en-US" altLang="zh-CN" sz="2400" dirty="0" smtClean="0"/>
              <a:t> Two pixels </a:t>
            </a:r>
            <a:r>
              <a:rPr lang="en-US" altLang="zh-CN" sz="2400" i="1" dirty="0" smtClean="0"/>
              <a:t>p</a:t>
            </a:r>
            <a:r>
              <a:rPr lang="en-US" altLang="zh-CN" sz="2400" dirty="0" smtClean="0"/>
              <a:t> and </a:t>
            </a:r>
            <a:r>
              <a:rPr lang="en-US" altLang="zh-CN" sz="2400" i="1" dirty="0" smtClean="0"/>
              <a:t>q</a:t>
            </a:r>
            <a:r>
              <a:rPr lang="en-US" altLang="zh-CN" sz="2400" dirty="0" smtClean="0"/>
              <a:t> with values from </a:t>
            </a:r>
            <a:r>
              <a:rPr lang="en-US" altLang="zh-CN" sz="2400" i="1" dirty="0" smtClean="0"/>
              <a:t>V</a:t>
            </a:r>
            <a:r>
              <a:rPr lang="en-US" altLang="zh-CN" sz="2400" dirty="0" smtClean="0"/>
              <a:t> are 8-adjacent if </a:t>
            </a:r>
            <a:r>
              <a:rPr lang="en-US" altLang="zh-CN" sz="2400" i="1" dirty="0" smtClean="0"/>
              <a:t>q</a:t>
            </a:r>
            <a:r>
              <a:rPr lang="en-US" altLang="zh-CN" sz="2400" dirty="0" smtClean="0"/>
              <a:t> is in the set </a:t>
            </a:r>
            <a:r>
              <a:rPr lang="en-US" altLang="zh-CN" sz="2400" i="1" dirty="0" smtClean="0"/>
              <a:t>N</a:t>
            </a:r>
            <a:r>
              <a:rPr lang="en-US" altLang="zh-CN" sz="2400" baseline="-25000" dirty="0" smtClean="0"/>
              <a:t>8</a:t>
            </a:r>
            <a:r>
              <a:rPr lang="en-US" altLang="zh-CN" sz="2400" dirty="0" smtClean="0"/>
              <a:t>(</a:t>
            </a:r>
            <a:r>
              <a:rPr lang="en-US" altLang="zh-CN" sz="2400" i="1" dirty="0" smtClean="0"/>
              <a:t>p</a:t>
            </a:r>
            <a:r>
              <a:rPr lang="en-US" altLang="zh-CN" sz="2400" dirty="0" smtClean="0"/>
              <a:t>).</a:t>
            </a:r>
          </a:p>
          <a:p>
            <a:pPr lvl="1">
              <a:lnSpc>
                <a:spcPct val="90000"/>
              </a:lnSpc>
            </a:pPr>
            <a:r>
              <a:rPr lang="en-US" altLang="zh-CN" sz="2400" dirty="0" smtClean="0">
                <a:solidFill>
                  <a:srgbClr val="FF0000"/>
                </a:solidFill>
              </a:rPr>
              <a:t>m-adjacency </a:t>
            </a:r>
            <a:r>
              <a:rPr lang="en-US" altLang="zh-CN" sz="2400" dirty="0" smtClean="0"/>
              <a:t>(mixed adjacency). Two pixels </a:t>
            </a:r>
            <a:r>
              <a:rPr lang="en-US" altLang="zh-CN" sz="2400" i="1" dirty="0" smtClean="0"/>
              <a:t>p</a:t>
            </a:r>
            <a:r>
              <a:rPr lang="en-US" altLang="zh-CN" sz="2400" dirty="0" smtClean="0"/>
              <a:t> and </a:t>
            </a:r>
            <a:r>
              <a:rPr lang="en-US" altLang="zh-CN" sz="2400" i="1" dirty="0" smtClean="0"/>
              <a:t>q</a:t>
            </a:r>
            <a:r>
              <a:rPr lang="en-US" altLang="zh-CN" sz="2400" dirty="0" smtClean="0"/>
              <a:t> with values from </a:t>
            </a:r>
            <a:r>
              <a:rPr lang="en-US" altLang="zh-CN" sz="2400" i="1" dirty="0" smtClean="0"/>
              <a:t>V</a:t>
            </a:r>
            <a:r>
              <a:rPr lang="en-US" altLang="zh-CN" sz="2400" dirty="0" smtClean="0"/>
              <a:t> are </a:t>
            </a:r>
            <a:r>
              <a:rPr lang="en-US" altLang="zh-CN" sz="2400" i="1" dirty="0" smtClean="0"/>
              <a:t>m</a:t>
            </a:r>
            <a:r>
              <a:rPr lang="en-US" altLang="zh-CN" sz="2400" dirty="0" smtClean="0"/>
              <a:t> -adjacent if </a:t>
            </a:r>
          </a:p>
          <a:p>
            <a:pPr lvl="2">
              <a:lnSpc>
                <a:spcPct val="90000"/>
              </a:lnSpc>
            </a:pPr>
            <a:r>
              <a:rPr lang="en-US" altLang="zh-CN" i="1" dirty="0" smtClean="0"/>
              <a:t>q</a:t>
            </a:r>
            <a:r>
              <a:rPr lang="en-US" altLang="zh-CN" dirty="0" smtClean="0"/>
              <a:t> is in </a:t>
            </a:r>
            <a:r>
              <a:rPr lang="en-US" altLang="zh-CN" i="1" dirty="0" smtClean="0"/>
              <a:t>N</a:t>
            </a:r>
            <a:r>
              <a:rPr lang="en-US" altLang="zh-CN" baseline="-25000" dirty="0" smtClean="0"/>
              <a:t>4</a:t>
            </a:r>
            <a:r>
              <a:rPr lang="en-US" altLang="zh-CN" dirty="0" smtClean="0"/>
              <a:t>(</a:t>
            </a:r>
            <a:r>
              <a:rPr lang="en-US" altLang="zh-CN" baseline="-25000" dirty="0" smtClean="0"/>
              <a:t> </a:t>
            </a:r>
            <a:r>
              <a:rPr lang="en-US" altLang="zh-CN" i="1" dirty="0" smtClean="0"/>
              <a:t>p</a:t>
            </a:r>
            <a:r>
              <a:rPr lang="en-US" altLang="zh-CN" dirty="0" smtClean="0"/>
              <a:t>), </a:t>
            </a:r>
            <a:r>
              <a:rPr lang="en-US" altLang="zh-CN" i="1" dirty="0" smtClean="0"/>
              <a:t>or</a:t>
            </a:r>
          </a:p>
          <a:p>
            <a:pPr lvl="2">
              <a:lnSpc>
                <a:spcPct val="90000"/>
              </a:lnSpc>
            </a:pPr>
            <a:r>
              <a:rPr lang="en-US" altLang="zh-CN" i="1" dirty="0" smtClean="0"/>
              <a:t>q </a:t>
            </a:r>
            <a:r>
              <a:rPr lang="en-US" altLang="zh-CN" dirty="0" smtClean="0"/>
              <a:t>is in </a:t>
            </a:r>
            <a:r>
              <a:rPr lang="en-US" altLang="zh-CN" i="1" dirty="0" smtClean="0"/>
              <a:t>N</a:t>
            </a:r>
            <a:r>
              <a:rPr lang="en-US" altLang="zh-CN" baseline="-25000" dirty="0" smtClean="0"/>
              <a:t>8</a:t>
            </a:r>
            <a:r>
              <a:rPr lang="en-US" altLang="zh-CN" dirty="0" smtClean="0"/>
              <a:t>(</a:t>
            </a:r>
            <a:r>
              <a:rPr lang="en-US" altLang="zh-CN" baseline="-25000" dirty="0" smtClean="0"/>
              <a:t> </a:t>
            </a:r>
            <a:r>
              <a:rPr lang="en-US" altLang="zh-CN" i="1" dirty="0" smtClean="0"/>
              <a:t>p</a:t>
            </a:r>
            <a:r>
              <a:rPr lang="en-US" altLang="zh-CN" dirty="0" smtClean="0"/>
              <a:t>) </a:t>
            </a:r>
            <a:r>
              <a:rPr lang="en-US" altLang="zh-CN" i="1" dirty="0" smtClean="0"/>
              <a:t>and </a:t>
            </a:r>
            <a:r>
              <a:rPr lang="en-US" altLang="zh-CN" dirty="0" smtClean="0"/>
              <a:t>the set </a:t>
            </a:r>
            <a:r>
              <a:rPr lang="en-US" altLang="zh-CN" i="1" dirty="0" smtClean="0"/>
              <a:t>N</a:t>
            </a:r>
            <a:r>
              <a:rPr lang="en-US" altLang="zh-CN" baseline="-25000" dirty="0" smtClean="0"/>
              <a:t>4</a:t>
            </a:r>
            <a:r>
              <a:rPr lang="en-US" altLang="zh-CN" dirty="0" smtClean="0"/>
              <a:t>(</a:t>
            </a:r>
            <a:r>
              <a:rPr lang="en-US" altLang="zh-CN" baseline="-25000" dirty="0" smtClean="0"/>
              <a:t> </a:t>
            </a:r>
            <a:r>
              <a:rPr lang="en-US" altLang="zh-CN" i="1" dirty="0" smtClean="0"/>
              <a:t>p</a:t>
            </a:r>
            <a:r>
              <a:rPr lang="en-US" altLang="zh-CN" dirty="0" smtClean="0"/>
              <a:t>)</a:t>
            </a:r>
            <a:r>
              <a:rPr lang="en-US" altLang="zh-CN" dirty="0" smtClean="0">
                <a:cs typeface="Times New Roman" pitchFamily="18" charset="0"/>
              </a:rPr>
              <a:t>∩</a:t>
            </a:r>
            <a:r>
              <a:rPr lang="en-US" altLang="zh-CN" i="1" dirty="0" smtClean="0"/>
              <a:t>N</a:t>
            </a:r>
            <a:r>
              <a:rPr lang="en-US" altLang="zh-CN" baseline="-25000" dirty="0" smtClean="0"/>
              <a:t>4</a:t>
            </a:r>
            <a:r>
              <a:rPr lang="en-US" altLang="zh-CN" dirty="0" smtClean="0"/>
              <a:t>(</a:t>
            </a:r>
            <a:r>
              <a:rPr lang="en-US" altLang="zh-CN" i="1" dirty="0" smtClean="0"/>
              <a:t>q</a:t>
            </a:r>
            <a:r>
              <a:rPr lang="en-US" altLang="zh-CN" dirty="0" smtClean="0"/>
              <a:t>) has no pixels whose values are from </a:t>
            </a:r>
            <a:r>
              <a:rPr lang="en-US" altLang="zh-CN" i="1" dirty="0" smtClean="0"/>
              <a:t>V</a:t>
            </a:r>
            <a:r>
              <a:rPr lang="en-US" altLang="zh-CN" dirty="0" smtClean="0"/>
              <a:t>.</a:t>
            </a:r>
            <a:endParaRPr lang="en-US" altLang="zh-CN" i="1" dirty="0" smtClean="0"/>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73</a:t>
            </a:fld>
            <a:endParaRPr lang="en-US" altLang="zh-CN" dirty="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eaLnBrk="1" hangingPunct="1"/>
            <a:r>
              <a:rPr lang="en-US" altLang="zh-CN" smtClean="0">
                <a:ea typeface="宋体" charset="-122"/>
              </a:rPr>
              <a:t>Adjacency</a:t>
            </a:r>
          </a:p>
        </p:txBody>
      </p:sp>
      <p:sp>
        <p:nvSpPr>
          <p:cNvPr id="6150" name="Rectangle 3"/>
          <p:cNvSpPr>
            <a:spLocks noGrp="1" noChangeArrowheads="1"/>
          </p:cNvSpPr>
          <p:nvPr>
            <p:ph type="body" idx="1"/>
          </p:nvPr>
        </p:nvSpPr>
        <p:spPr>
          <a:xfrm>
            <a:off x="395536" y="2108200"/>
            <a:ext cx="8229600" cy="4749800"/>
          </a:xfrm>
        </p:spPr>
        <p:txBody>
          <a:bodyPr/>
          <a:lstStyle/>
          <a:p>
            <a:pPr marL="0" indent="0" eaLnBrk="1" hangingPunct="1"/>
            <a:r>
              <a:rPr lang="en-US" altLang="zh-CN" dirty="0" smtClean="0">
                <a:latin typeface="Times New Roman" pitchFamily="18" charset="0"/>
                <a:ea typeface="宋体" charset="-122"/>
                <a:cs typeface="Times New Roman" pitchFamily="18" charset="0"/>
              </a:rPr>
              <a:t>Mixed adjacency is a modification of 8-adjacency and is used to eliminate the multiple path connections that often arise when 8-adjacency is used.</a:t>
            </a:r>
          </a:p>
        </p:txBody>
      </p:sp>
      <p:grpSp>
        <p:nvGrpSpPr>
          <p:cNvPr id="2" name="Group 16"/>
          <p:cNvGrpSpPr>
            <a:grpSpLocks/>
          </p:cNvGrpSpPr>
          <p:nvPr/>
        </p:nvGrpSpPr>
        <p:grpSpPr bwMode="auto">
          <a:xfrm>
            <a:off x="1420813" y="4152900"/>
            <a:ext cx="6375400" cy="2014537"/>
            <a:chOff x="1296" y="2592"/>
            <a:chExt cx="3013" cy="912"/>
          </a:xfrm>
        </p:grpSpPr>
        <p:graphicFrame>
          <p:nvGraphicFramePr>
            <p:cNvPr id="6146" name="Object 4"/>
            <p:cNvGraphicFramePr>
              <a:graphicFrameLocks noChangeAspect="1"/>
            </p:cNvGraphicFramePr>
            <p:nvPr/>
          </p:nvGraphicFramePr>
          <p:xfrm>
            <a:off x="1296" y="2592"/>
            <a:ext cx="757" cy="912"/>
          </p:xfrm>
          <a:graphic>
            <a:graphicData uri="http://schemas.openxmlformats.org/presentationml/2006/ole">
              <mc:AlternateContent xmlns:mc="http://schemas.openxmlformats.org/markup-compatibility/2006">
                <mc:Choice xmlns:v="urn:schemas-microsoft-com:vml" Requires="v">
                  <p:oleObj spid="_x0000_s52244" name="Equation" r:id="rId3" imgW="558720" imgH="672840" progId="Equation.3">
                    <p:embed/>
                  </p:oleObj>
                </mc:Choice>
                <mc:Fallback>
                  <p:oleObj name="Equation" r:id="rId3" imgW="558720" imgH="6728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 y="2592"/>
                          <a:ext cx="757" cy="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5"/>
            <p:cNvGrpSpPr>
              <a:grpSpLocks/>
            </p:cNvGrpSpPr>
            <p:nvPr/>
          </p:nvGrpSpPr>
          <p:grpSpPr bwMode="auto">
            <a:xfrm>
              <a:off x="3552" y="2592"/>
              <a:ext cx="757" cy="912"/>
              <a:chOff x="3552" y="2592"/>
              <a:chExt cx="757" cy="912"/>
            </a:xfrm>
          </p:grpSpPr>
          <p:graphicFrame>
            <p:nvGraphicFramePr>
              <p:cNvPr id="6148" name="Object 6"/>
              <p:cNvGraphicFramePr>
                <a:graphicFrameLocks noChangeAspect="1"/>
              </p:cNvGraphicFramePr>
              <p:nvPr/>
            </p:nvGraphicFramePr>
            <p:xfrm>
              <a:off x="3552" y="2592"/>
              <a:ext cx="757" cy="912"/>
            </p:xfrm>
            <a:graphic>
              <a:graphicData uri="http://schemas.openxmlformats.org/presentationml/2006/ole">
                <mc:AlternateContent xmlns:mc="http://schemas.openxmlformats.org/markup-compatibility/2006">
                  <mc:Choice xmlns:v="urn:schemas-microsoft-com:vml" Requires="v">
                    <p:oleObj spid="_x0000_s52245" name="Equation" r:id="rId5" imgW="558720" imgH="672840" progId="Equation.3">
                      <p:embed/>
                    </p:oleObj>
                  </mc:Choice>
                  <mc:Fallback>
                    <p:oleObj name="Equation" r:id="rId5" imgW="558720" imgH="6728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592"/>
                            <a:ext cx="757" cy="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1" name="Line 7"/>
              <p:cNvSpPr>
                <a:spLocks noChangeShapeType="1"/>
              </p:cNvSpPr>
              <p:nvPr/>
            </p:nvSpPr>
            <p:spPr bwMode="auto">
              <a:xfrm>
                <a:off x="3984" y="2736"/>
                <a:ext cx="192" cy="0"/>
              </a:xfrm>
              <a:prstGeom prst="line">
                <a:avLst/>
              </a:prstGeom>
              <a:noFill/>
              <a:ln w="9525">
                <a:solidFill>
                  <a:schemeClr val="tx1"/>
                </a:solidFill>
                <a:round/>
                <a:headEnd/>
                <a:tailEnd/>
              </a:ln>
            </p:spPr>
            <p:txBody>
              <a:bodyPr/>
              <a:lstStyle/>
              <a:p>
                <a:endParaRPr lang="zh-CN" altLang="en-US"/>
              </a:p>
            </p:txBody>
          </p:sp>
          <p:sp>
            <p:nvSpPr>
              <p:cNvPr id="6162" name="Line 8"/>
              <p:cNvSpPr>
                <a:spLocks noChangeShapeType="1"/>
              </p:cNvSpPr>
              <p:nvPr/>
            </p:nvSpPr>
            <p:spPr bwMode="auto">
              <a:xfrm>
                <a:off x="3936" y="2832"/>
                <a:ext cx="0" cy="96"/>
              </a:xfrm>
              <a:prstGeom prst="line">
                <a:avLst/>
              </a:prstGeom>
              <a:noFill/>
              <a:ln w="9525">
                <a:solidFill>
                  <a:schemeClr val="tx1"/>
                </a:solidFill>
                <a:round/>
                <a:headEnd/>
                <a:tailEnd/>
              </a:ln>
            </p:spPr>
            <p:txBody>
              <a:bodyPr/>
              <a:lstStyle/>
              <a:p>
                <a:endParaRPr lang="zh-CN" altLang="en-US"/>
              </a:p>
            </p:txBody>
          </p:sp>
          <p:sp>
            <p:nvSpPr>
              <p:cNvPr id="6163" name="Line 9"/>
              <p:cNvSpPr>
                <a:spLocks noChangeShapeType="1"/>
              </p:cNvSpPr>
              <p:nvPr/>
            </p:nvSpPr>
            <p:spPr bwMode="auto">
              <a:xfrm>
                <a:off x="3984" y="3120"/>
                <a:ext cx="192" cy="144"/>
              </a:xfrm>
              <a:prstGeom prst="line">
                <a:avLst/>
              </a:prstGeom>
              <a:noFill/>
              <a:ln w="9525">
                <a:solidFill>
                  <a:schemeClr val="tx1"/>
                </a:solidFill>
                <a:round/>
                <a:headEnd/>
                <a:tailEnd/>
              </a:ln>
            </p:spPr>
            <p:txBody>
              <a:bodyPr/>
              <a:lstStyle/>
              <a:p>
                <a:endParaRPr lang="zh-CN" altLang="en-US"/>
              </a:p>
            </p:txBody>
          </p:sp>
        </p:grpSp>
        <p:grpSp>
          <p:nvGrpSpPr>
            <p:cNvPr id="4" name="Group 10"/>
            <p:cNvGrpSpPr>
              <a:grpSpLocks/>
            </p:cNvGrpSpPr>
            <p:nvPr/>
          </p:nvGrpSpPr>
          <p:grpSpPr bwMode="auto">
            <a:xfrm>
              <a:off x="2448" y="2592"/>
              <a:ext cx="757" cy="912"/>
              <a:chOff x="2400" y="2592"/>
              <a:chExt cx="757" cy="912"/>
            </a:xfrm>
          </p:grpSpPr>
          <p:graphicFrame>
            <p:nvGraphicFramePr>
              <p:cNvPr id="6147" name="Object 11"/>
              <p:cNvGraphicFramePr>
                <a:graphicFrameLocks noChangeAspect="1"/>
              </p:cNvGraphicFramePr>
              <p:nvPr/>
            </p:nvGraphicFramePr>
            <p:xfrm>
              <a:off x="2400" y="2592"/>
              <a:ext cx="757" cy="912"/>
            </p:xfrm>
            <a:graphic>
              <a:graphicData uri="http://schemas.openxmlformats.org/presentationml/2006/ole">
                <mc:AlternateContent xmlns:mc="http://schemas.openxmlformats.org/markup-compatibility/2006">
                  <mc:Choice xmlns:v="urn:schemas-microsoft-com:vml" Requires="v">
                    <p:oleObj spid="_x0000_s52246" name="Equation" r:id="rId6" imgW="558720" imgH="672840" progId="Equation.3">
                      <p:embed/>
                    </p:oleObj>
                  </mc:Choice>
                  <mc:Fallback>
                    <p:oleObj name="Equation" r:id="rId6" imgW="558720" imgH="67284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2592"/>
                            <a:ext cx="757" cy="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7" name="Line 12"/>
              <p:cNvSpPr>
                <a:spLocks noChangeShapeType="1"/>
              </p:cNvSpPr>
              <p:nvPr/>
            </p:nvSpPr>
            <p:spPr bwMode="auto">
              <a:xfrm>
                <a:off x="2784" y="2832"/>
                <a:ext cx="0" cy="96"/>
              </a:xfrm>
              <a:prstGeom prst="line">
                <a:avLst/>
              </a:prstGeom>
              <a:noFill/>
              <a:ln w="9525">
                <a:solidFill>
                  <a:schemeClr val="tx1"/>
                </a:solidFill>
                <a:round/>
                <a:headEnd/>
                <a:tailEnd/>
              </a:ln>
            </p:spPr>
            <p:txBody>
              <a:bodyPr/>
              <a:lstStyle/>
              <a:p>
                <a:endParaRPr lang="zh-CN" altLang="en-US"/>
              </a:p>
            </p:txBody>
          </p:sp>
          <p:sp>
            <p:nvSpPr>
              <p:cNvPr id="6158" name="Line 13"/>
              <p:cNvSpPr>
                <a:spLocks noChangeShapeType="1"/>
              </p:cNvSpPr>
              <p:nvPr/>
            </p:nvSpPr>
            <p:spPr bwMode="auto">
              <a:xfrm>
                <a:off x="2832" y="2736"/>
                <a:ext cx="144" cy="0"/>
              </a:xfrm>
              <a:prstGeom prst="line">
                <a:avLst/>
              </a:prstGeom>
              <a:noFill/>
              <a:ln w="9525">
                <a:solidFill>
                  <a:schemeClr val="tx1"/>
                </a:solidFill>
                <a:round/>
                <a:headEnd/>
                <a:tailEnd/>
              </a:ln>
            </p:spPr>
            <p:txBody>
              <a:bodyPr/>
              <a:lstStyle/>
              <a:p>
                <a:endParaRPr lang="zh-CN" altLang="en-US"/>
              </a:p>
            </p:txBody>
          </p:sp>
          <p:sp>
            <p:nvSpPr>
              <p:cNvPr id="6159" name="Line 14"/>
              <p:cNvSpPr>
                <a:spLocks noChangeShapeType="1"/>
              </p:cNvSpPr>
              <p:nvPr/>
            </p:nvSpPr>
            <p:spPr bwMode="auto">
              <a:xfrm flipH="1">
                <a:off x="2880" y="2832"/>
                <a:ext cx="144" cy="144"/>
              </a:xfrm>
              <a:prstGeom prst="line">
                <a:avLst/>
              </a:prstGeom>
              <a:noFill/>
              <a:ln w="9525">
                <a:solidFill>
                  <a:schemeClr val="tx1"/>
                </a:solidFill>
                <a:round/>
                <a:headEnd/>
                <a:tailEnd/>
              </a:ln>
            </p:spPr>
            <p:txBody>
              <a:bodyPr/>
              <a:lstStyle/>
              <a:p>
                <a:endParaRPr lang="zh-CN" altLang="en-US"/>
              </a:p>
            </p:txBody>
          </p:sp>
          <p:sp>
            <p:nvSpPr>
              <p:cNvPr id="6160" name="Line 15"/>
              <p:cNvSpPr>
                <a:spLocks noChangeShapeType="1"/>
              </p:cNvSpPr>
              <p:nvPr/>
            </p:nvSpPr>
            <p:spPr bwMode="auto">
              <a:xfrm>
                <a:off x="2832" y="3120"/>
                <a:ext cx="192" cy="144"/>
              </a:xfrm>
              <a:prstGeom prst="line">
                <a:avLst/>
              </a:prstGeom>
              <a:noFill/>
              <a:ln w="9525">
                <a:solidFill>
                  <a:schemeClr val="tx1"/>
                </a:solidFill>
                <a:round/>
                <a:headEnd/>
                <a:tailEnd/>
              </a:ln>
            </p:spPr>
            <p:txBody>
              <a:bodyPr/>
              <a:lstStyle/>
              <a:p>
                <a:endParaRPr lang="zh-CN" altLang="en-US"/>
              </a:p>
            </p:txBody>
          </p:sp>
        </p:grpSp>
      </p:grpSp>
      <p:sp>
        <p:nvSpPr>
          <p:cNvPr id="6152" name="矩形 16"/>
          <p:cNvSpPr>
            <a:spLocks noChangeArrowheads="1"/>
          </p:cNvSpPr>
          <p:nvPr/>
        </p:nvSpPr>
        <p:spPr bwMode="auto">
          <a:xfrm>
            <a:off x="179512" y="4797152"/>
            <a:ext cx="1260475" cy="461963"/>
          </a:xfrm>
          <a:prstGeom prst="rect">
            <a:avLst/>
          </a:prstGeom>
          <a:noFill/>
          <a:ln w="9525">
            <a:noFill/>
            <a:miter lim="800000"/>
            <a:headEnd/>
            <a:tailEnd/>
          </a:ln>
        </p:spPr>
        <p:txBody>
          <a:bodyPr>
            <a:spAutoFit/>
          </a:bodyPr>
          <a:lstStyle/>
          <a:p>
            <a:r>
              <a:rPr lang="en-US" altLang="zh-CN" sz="2400" i="1" dirty="0">
                <a:ea typeface="宋体" charset="-122"/>
              </a:rPr>
              <a:t>V</a:t>
            </a:r>
            <a:r>
              <a:rPr lang="en-US" altLang="zh-CN" sz="2400" dirty="0">
                <a:ea typeface="宋体" charset="-122"/>
              </a:rPr>
              <a:t>={1} </a:t>
            </a:r>
            <a:endParaRPr lang="zh-CN" altLang="en-US" sz="2400" dirty="0">
              <a:ea typeface="宋体" charset="-122"/>
            </a:endParaRPr>
          </a:p>
        </p:txBody>
      </p:sp>
      <p:sp>
        <p:nvSpPr>
          <p:cNvPr id="6153" name="矩形 18"/>
          <p:cNvSpPr>
            <a:spLocks noChangeArrowheads="1"/>
          </p:cNvSpPr>
          <p:nvPr/>
        </p:nvSpPr>
        <p:spPr bwMode="auto">
          <a:xfrm>
            <a:off x="3707904" y="6165304"/>
            <a:ext cx="1757212" cy="461665"/>
          </a:xfrm>
          <a:prstGeom prst="rect">
            <a:avLst/>
          </a:prstGeom>
          <a:noFill/>
          <a:ln w="9525">
            <a:noFill/>
            <a:miter lim="800000"/>
            <a:headEnd/>
            <a:tailEnd/>
          </a:ln>
        </p:spPr>
        <p:txBody>
          <a:bodyPr wrap="none">
            <a:spAutoFit/>
          </a:bodyPr>
          <a:lstStyle/>
          <a:p>
            <a:r>
              <a:rPr lang="en-US" altLang="zh-CN" dirty="0">
                <a:ea typeface="宋体" charset="-122"/>
              </a:rPr>
              <a:t>8-adjacency</a:t>
            </a:r>
            <a:endParaRPr lang="zh-CN" altLang="en-US" dirty="0">
              <a:ea typeface="宋体" charset="-122"/>
            </a:endParaRPr>
          </a:p>
        </p:txBody>
      </p:sp>
      <p:sp>
        <p:nvSpPr>
          <p:cNvPr id="6154" name="矩形 19"/>
          <p:cNvSpPr>
            <a:spLocks noChangeArrowheads="1"/>
          </p:cNvSpPr>
          <p:nvPr/>
        </p:nvSpPr>
        <p:spPr bwMode="auto">
          <a:xfrm>
            <a:off x="6308725" y="6122987"/>
            <a:ext cx="1859805" cy="461665"/>
          </a:xfrm>
          <a:prstGeom prst="rect">
            <a:avLst/>
          </a:prstGeom>
          <a:noFill/>
          <a:ln w="9525">
            <a:noFill/>
            <a:miter lim="800000"/>
            <a:headEnd/>
            <a:tailEnd/>
          </a:ln>
        </p:spPr>
        <p:txBody>
          <a:bodyPr wrap="none">
            <a:spAutoFit/>
          </a:bodyPr>
          <a:lstStyle/>
          <a:p>
            <a:r>
              <a:rPr lang="en-US" altLang="zh-CN" dirty="0">
                <a:ea typeface="宋体" charset="-122"/>
              </a:rPr>
              <a:t>m-adjacency</a:t>
            </a:r>
            <a:endParaRPr lang="zh-CN" altLang="en-US" dirty="0">
              <a:ea typeface="宋体" charset="-122"/>
            </a:endParaRPr>
          </a:p>
        </p:txBody>
      </p:sp>
      <p:sp>
        <p:nvSpPr>
          <p:cNvPr id="20" name="灯片编号占位符 19"/>
          <p:cNvSpPr>
            <a:spLocks noGrp="1"/>
          </p:cNvSpPr>
          <p:nvPr>
            <p:ph type="sldNum" sz="quarter" idx="12"/>
          </p:nvPr>
        </p:nvSpPr>
        <p:spPr/>
        <p:txBody>
          <a:bodyPr/>
          <a:lstStyle/>
          <a:p>
            <a:pPr>
              <a:defRPr/>
            </a:pPr>
            <a:fld id="{B701ACAC-19C0-42F4-8806-AB1540277696}" type="slidenum">
              <a:rPr lang="en-US" altLang="zh-CN" smtClean="0"/>
              <a:pPr>
                <a:defRPr/>
              </a:pPr>
              <a:t>74</a:t>
            </a:fld>
            <a:endParaRPr lang="en-US" altLang="zh-CN" dirty="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7" name="Text Box 3"/>
          <p:cNvSpPr txBox="1">
            <a:spLocks noChangeArrowheads="1"/>
          </p:cNvSpPr>
          <p:nvPr/>
        </p:nvSpPr>
        <p:spPr bwMode="auto">
          <a:xfrm>
            <a:off x="384175" y="1844824"/>
            <a:ext cx="8508305" cy="4682008"/>
          </a:xfrm>
          <a:prstGeom prst="rect">
            <a:avLst/>
          </a:prstGeom>
          <a:noFill/>
          <a:ln w="9525">
            <a:noFill/>
            <a:miter lim="800000"/>
            <a:headEnd/>
            <a:tailEnd/>
          </a:ln>
          <a:effectLst/>
        </p:spPr>
        <p:txBody>
          <a:bodyPr/>
          <a:lstStyle/>
          <a:p>
            <a:pPr marL="342900" lvl="0" indent="-342900">
              <a:spcBef>
                <a:spcPct val="20000"/>
              </a:spcBef>
              <a:buClr>
                <a:srgbClr val="00007D"/>
              </a:buClr>
              <a:buSzPct val="75000"/>
              <a:buFont typeface="Wingdings" pitchFamily="2" charset="2"/>
              <a:buChar char="n"/>
            </a:pPr>
            <a:r>
              <a:rPr lang="en-US" altLang="zh-CN" sz="3200" b="0" kern="0" dirty="0" smtClean="0">
                <a:solidFill>
                  <a:srgbClr val="000000"/>
                </a:solidFill>
                <a:latin typeface="Times New Roman"/>
                <a:ea typeface="宋体"/>
              </a:rPr>
              <a:t>Path </a:t>
            </a:r>
          </a:p>
          <a:p>
            <a:pPr marL="742950" lvl="1" indent="-285750">
              <a:spcBef>
                <a:spcPct val="20000"/>
              </a:spcBef>
              <a:buClr>
                <a:srgbClr val="9999CC"/>
              </a:buClr>
              <a:buSzPct val="80000"/>
              <a:buFont typeface="Wingdings" pitchFamily="2" charset="2"/>
              <a:buChar char="¨"/>
            </a:pPr>
            <a:r>
              <a:rPr lang="en-US" altLang="zh-CN" sz="2800" b="0" kern="0" dirty="0" smtClean="0">
                <a:solidFill>
                  <a:srgbClr val="000000"/>
                </a:solidFill>
                <a:latin typeface="Times New Roman"/>
                <a:ea typeface="宋体"/>
              </a:rPr>
              <a:t>A (</a:t>
            </a:r>
            <a:r>
              <a:rPr lang="en-US" altLang="zh-CN" sz="2800" b="0" i="1" kern="0" dirty="0" smtClean="0">
                <a:solidFill>
                  <a:srgbClr val="00007D"/>
                </a:solidFill>
                <a:latin typeface="Times New Roman"/>
                <a:ea typeface="宋体"/>
              </a:rPr>
              <a:t>digital</a:t>
            </a:r>
            <a:r>
              <a:rPr lang="en-US" altLang="zh-CN" sz="2800" b="0" kern="0" dirty="0" smtClean="0">
                <a:solidFill>
                  <a:srgbClr val="000000"/>
                </a:solidFill>
                <a:latin typeface="Times New Roman"/>
                <a:ea typeface="宋体"/>
              </a:rPr>
              <a:t>) </a:t>
            </a:r>
            <a:r>
              <a:rPr lang="en-US" altLang="zh-CN" sz="2800" b="0" i="1" kern="0" dirty="0" smtClean="0">
                <a:solidFill>
                  <a:srgbClr val="00007D"/>
                </a:solidFill>
                <a:latin typeface="Times New Roman"/>
                <a:ea typeface="宋体"/>
              </a:rPr>
              <a:t>path</a:t>
            </a:r>
            <a:r>
              <a:rPr lang="en-US" altLang="zh-CN" sz="2800" b="0" kern="0" dirty="0" smtClean="0">
                <a:solidFill>
                  <a:srgbClr val="000000"/>
                </a:solidFill>
                <a:latin typeface="Times New Roman"/>
                <a:ea typeface="宋体"/>
              </a:rPr>
              <a:t> or </a:t>
            </a:r>
            <a:r>
              <a:rPr lang="en-US" altLang="zh-CN" sz="2800" b="0" i="1" kern="0" dirty="0" smtClean="0">
                <a:solidFill>
                  <a:srgbClr val="00007D"/>
                </a:solidFill>
                <a:latin typeface="Times New Roman"/>
                <a:ea typeface="宋体"/>
              </a:rPr>
              <a:t>curve</a:t>
            </a:r>
            <a:r>
              <a:rPr lang="en-US" altLang="zh-CN" sz="2800" b="0" kern="0" dirty="0" smtClean="0">
                <a:solidFill>
                  <a:srgbClr val="000000"/>
                </a:solidFill>
                <a:latin typeface="Times New Roman"/>
                <a:ea typeface="宋体"/>
              </a:rPr>
              <a:t> from </a:t>
            </a:r>
            <a:r>
              <a:rPr lang="en-US" altLang="zh-CN" sz="2800" b="0" i="1" kern="0" dirty="0" smtClean="0">
                <a:solidFill>
                  <a:srgbClr val="000000"/>
                </a:solidFill>
                <a:latin typeface="Times New Roman"/>
                <a:ea typeface="宋体"/>
              </a:rPr>
              <a:t>p</a:t>
            </a:r>
            <a:r>
              <a:rPr lang="en-US" altLang="zh-CN" sz="2800" b="0" kern="0" dirty="0" smtClean="0">
                <a:solidFill>
                  <a:srgbClr val="000000"/>
                </a:solidFill>
                <a:latin typeface="Times New Roman"/>
                <a:ea typeface="宋体"/>
              </a:rPr>
              <a:t> with (</a:t>
            </a:r>
            <a:r>
              <a:rPr lang="en-US" altLang="zh-CN" sz="2800" b="0" i="1" kern="0" dirty="0" smtClean="0">
                <a:solidFill>
                  <a:srgbClr val="000000"/>
                </a:solidFill>
                <a:latin typeface="Times New Roman"/>
                <a:ea typeface="宋体"/>
              </a:rPr>
              <a:t>x</a:t>
            </a: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y</a:t>
            </a:r>
            <a:r>
              <a:rPr lang="en-US" altLang="zh-CN" sz="2800" b="0" kern="0" dirty="0" smtClean="0">
                <a:solidFill>
                  <a:srgbClr val="000000"/>
                </a:solidFill>
                <a:latin typeface="Times New Roman"/>
                <a:ea typeface="宋体"/>
              </a:rPr>
              <a:t>) to </a:t>
            </a:r>
            <a:r>
              <a:rPr lang="en-US" altLang="zh-CN" sz="2800" b="0" i="1" kern="0" dirty="0" smtClean="0">
                <a:solidFill>
                  <a:srgbClr val="000000"/>
                </a:solidFill>
                <a:latin typeface="Times New Roman"/>
                <a:ea typeface="宋体"/>
              </a:rPr>
              <a:t>q</a:t>
            </a:r>
            <a:r>
              <a:rPr lang="en-US" altLang="zh-CN" sz="2800" b="0" kern="0" dirty="0" smtClean="0">
                <a:solidFill>
                  <a:srgbClr val="000000"/>
                </a:solidFill>
                <a:latin typeface="Times New Roman"/>
                <a:ea typeface="宋体"/>
              </a:rPr>
              <a:t> with (</a:t>
            </a:r>
            <a:r>
              <a:rPr lang="en-US" altLang="zh-CN" sz="2800" b="0" i="1" kern="0" dirty="0" smtClean="0">
                <a:solidFill>
                  <a:srgbClr val="000000"/>
                </a:solidFill>
                <a:latin typeface="Times New Roman"/>
                <a:ea typeface="宋体"/>
              </a:rPr>
              <a:t>s</a:t>
            </a: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t</a:t>
            </a:r>
            <a:r>
              <a:rPr lang="en-US" altLang="zh-CN" sz="2800" b="0" kern="0" dirty="0" smtClean="0">
                <a:solidFill>
                  <a:srgbClr val="000000"/>
                </a:solidFill>
                <a:latin typeface="Times New Roman"/>
                <a:ea typeface="宋体"/>
              </a:rPr>
              <a:t>) is a sequence of distinct pixels with </a:t>
            </a:r>
          </a:p>
          <a:p>
            <a:pPr marL="742950" lvl="1" indent="-285750">
              <a:spcBef>
                <a:spcPct val="20000"/>
              </a:spcBef>
              <a:buClr>
                <a:srgbClr val="9999CC"/>
              </a:buClr>
              <a:buSzPct val="80000"/>
            </a:pP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x</a:t>
            </a:r>
            <a:r>
              <a:rPr lang="en-US" altLang="zh-CN" sz="2800" b="0" kern="0" baseline="-25000" dirty="0" smtClean="0">
                <a:solidFill>
                  <a:srgbClr val="000000"/>
                </a:solidFill>
                <a:latin typeface="Times New Roman"/>
                <a:ea typeface="宋体"/>
              </a:rPr>
              <a:t>0</a:t>
            </a: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y</a:t>
            </a:r>
            <a:r>
              <a:rPr lang="en-US" altLang="zh-CN" sz="2800" b="0" kern="0" baseline="-25000" dirty="0" smtClean="0">
                <a:solidFill>
                  <a:srgbClr val="000000"/>
                </a:solidFill>
                <a:latin typeface="Times New Roman"/>
                <a:ea typeface="宋体"/>
              </a:rPr>
              <a:t>0</a:t>
            </a: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x</a:t>
            </a:r>
            <a:r>
              <a:rPr lang="en-US" altLang="zh-CN" sz="2800" b="0" kern="0" baseline="-25000" dirty="0" smtClean="0">
                <a:solidFill>
                  <a:srgbClr val="000000"/>
                </a:solidFill>
                <a:latin typeface="Times New Roman"/>
                <a:ea typeface="宋体"/>
              </a:rPr>
              <a:t>1</a:t>
            </a: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y</a:t>
            </a:r>
            <a:r>
              <a:rPr lang="en-US" altLang="zh-CN" sz="2800" b="0" kern="0" baseline="-25000" dirty="0" smtClean="0">
                <a:solidFill>
                  <a:srgbClr val="000000"/>
                </a:solidFill>
                <a:latin typeface="Times New Roman"/>
                <a:ea typeface="宋体"/>
              </a:rPr>
              <a:t>1</a:t>
            </a:r>
            <a:r>
              <a:rPr lang="en-US" altLang="zh-CN" sz="2800" b="0" kern="0" dirty="0" smtClean="0">
                <a:solidFill>
                  <a:srgbClr val="000000"/>
                </a:solidFill>
                <a:latin typeface="Times New Roman"/>
                <a:ea typeface="宋体"/>
              </a:rPr>
              <a:t>),…, (</a:t>
            </a:r>
            <a:r>
              <a:rPr lang="en-US" altLang="zh-CN" sz="2800" b="0" i="1" kern="0" dirty="0" err="1" smtClean="0">
                <a:solidFill>
                  <a:srgbClr val="000000"/>
                </a:solidFill>
                <a:latin typeface="Times New Roman"/>
                <a:ea typeface="宋体"/>
              </a:rPr>
              <a:t>x</a:t>
            </a:r>
            <a:r>
              <a:rPr lang="en-US" altLang="zh-CN" sz="2800" b="0" i="1" kern="0" baseline="-25000" dirty="0" err="1" smtClean="0">
                <a:solidFill>
                  <a:srgbClr val="000000"/>
                </a:solidFill>
                <a:latin typeface="Times New Roman"/>
                <a:ea typeface="宋体"/>
              </a:rPr>
              <a:t>n</a:t>
            </a:r>
            <a:r>
              <a:rPr lang="en-US" altLang="zh-CN" sz="2800" b="0" kern="0" dirty="0" smtClean="0">
                <a:solidFill>
                  <a:srgbClr val="000000"/>
                </a:solidFill>
                <a:latin typeface="Times New Roman"/>
                <a:ea typeface="宋体"/>
              </a:rPr>
              <a:t>, </a:t>
            </a:r>
            <a:r>
              <a:rPr lang="en-US" altLang="zh-CN" sz="2800" b="0" i="1" kern="0" dirty="0" err="1" smtClean="0">
                <a:solidFill>
                  <a:srgbClr val="000000"/>
                </a:solidFill>
                <a:latin typeface="Times New Roman"/>
                <a:ea typeface="宋体"/>
              </a:rPr>
              <a:t>y</a:t>
            </a:r>
            <a:r>
              <a:rPr lang="en-US" altLang="zh-CN" sz="2800" b="0" i="1" kern="0" baseline="-25000" dirty="0" err="1" smtClean="0">
                <a:solidFill>
                  <a:srgbClr val="000000"/>
                </a:solidFill>
                <a:latin typeface="Times New Roman"/>
                <a:ea typeface="宋体"/>
              </a:rPr>
              <a:t>n</a:t>
            </a:r>
            <a:r>
              <a:rPr lang="en-US" altLang="zh-CN" sz="2800" b="0" kern="0" dirty="0" smtClean="0">
                <a:solidFill>
                  <a:srgbClr val="000000"/>
                </a:solidFill>
                <a:latin typeface="Times New Roman"/>
                <a:ea typeface="宋体"/>
              </a:rPr>
              <a:t>)</a:t>
            </a:r>
          </a:p>
          <a:p>
            <a:pPr marL="742950" lvl="1" indent="-285750">
              <a:spcBef>
                <a:spcPct val="20000"/>
              </a:spcBef>
              <a:buClr>
                <a:srgbClr val="9999CC"/>
              </a:buClr>
              <a:buSzPct val="80000"/>
            </a:pPr>
            <a:r>
              <a:rPr lang="en-US" altLang="zh-CN" sz="2800" b="0" kern="0" dirty="0" smtClean="0">
                <a:solidFill>
                  <a:srgbClr val="000000"/>
                </a:solidFill>
                <a:latin typeface="Times New Roman"/>
                <a:ea typeface="宋体"/>
              </a:rPr>
              <a:t>   where (</a:t>
            </a:r>
            <a:r>
              <a:rPr lang="en-US" altLang="zh-CN" sz="2800" b="0" i="1" kern="0" dirty="0" smtClean="0">
                <a:solidFill>
                  <a:srgbClr val="000000"/>
                </a:solidFill>
                <a:latin typeface="Times New Roman"/>
                <a:ea typeface="宋体"/>
              </a:rPr>
              <a:t>x</a:t>
            </a:r>
            <a:r>
              <a:rPr lang="en-US" altLang="zh-CN" sz="2800" b="0" kern="0" baseline="-25000" dirty="0" smtClean="0">
                <a:solidFill>
                  <a:srgbClr val="000000"/>
                </a:solidFill>
                <a:latin typeface="Times New Roman"/>
                <a:ea typeface="宋体"/>
              </a:rPr>
              <a:t>0</a:t>
            </a: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y</a:t>
            </a:r>
            <a:r>
              <a:rPr lang="en-US" altLang="zh-CN" sz="2800" b="0" kern="0" baseline="-25000" dirty="0" smtClean="0">
                <a:solidFill>
                  <a:srgbClr val="000000"/>
                </a:solidFill>
                <a:latin typeface="Times New Roman"/>
                <a:ea typeface="宋体"/>
              </a:rPr>
              <a:t>0</a:t>
            </a:r>
            <a:r>
              <a:rPr lang="en-US" altLang="zh-CN" sz="2800" b="0" kern="0" dirty="0" smtClean="0">
                <a:solidFill>
                  <a:srgbClr val="000000"/>
                </a:solidFill>
                <a:latin typeface="Times New Roman"/>
                <a:ea typeface="宋体"/>
              </a:rPr>
              <a:t>) = (</a:t>
            </a:r>
            <a:r>
              <a:rPr lang="en-US" altLang="zh-CN" sz="2800" b="0" i="1" kern="0" dirty="0" smtClean="0">
                <a:solidFill>
                  <a:srgbClr val="000000"/>
                </a:solidFill>
                <a:latin typeface="Times New Roman"/>
                <a:ea typeface="宋体"/>
              </a:rPr>
              <a:t>x</a:t>
            </a: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y</a:t>
            </a:r>
            <a:r>
              <a:rPr lang="en-US" altLang="zh-CN" sz="2800" b="0" kern="0" dirty="0" smtClean="0">
                <a:solidFill>
                  <a:srgbClr val="000000"/>
                </a:solidFill>
                <a:latin typeface="Times New Roman"/>
                <a:ea typeface="宋体"/>
              </a:rPr>
              <a:t>) and (</a:t>
            </a:r>
            <a:r>
              <a:rPr lang="en-US" altLang="zh-CN" sz="2800" b="0" i="1" kern="0" dirty="0" err="1" smtClean="0">
                <a:solidFill>
                  <a:srgbClr val="000000"/>
                </a:solidFill>
                <a:latin typeface="Times New Roman"/>
                <a:ea typeface="宋体"/>
              </a:rPr>
              <a:t>x</a:t>
            </a:r>
            <a:r>
              <a:rPr lang="en-US" altLang="zh-CN" sz="2800" b="0" i="1" kern="0" baseline="-25000" dirty="0" err="1" smtClean="0">
                <a:solidFill>
                  <a:srgbClr val="000000"/>
                </a:solidFill>
                <a:latin typeface="Times New Roman"/>
                <a:ea typeface="宋体"/>
              </a:rPr>
              <a:t>n</a:t>
            </a:r>
            <a:r>
              <a:rPr lang="en-US" altLang="zh-CN" sz="2800" b="0" kern="0" dirty="0" smtClean="0">
                <a:solidFill>
                  <a:srgbClr val="000000"/>
                </a:solidFill>
                <a:latin typeface="Times New Roman"/>
                <a:ea typeface="宋体"/>
              </a:rPr>
              <a:t>, </a:t>
            </a:r>
            <a:r>
              <a:rPr lang="en-US" altLang="zh-CN" sz="2800" b="0" i="1" kern="0" dirty="0" err="1" smtClean="0">
                <a:solidFill>
                  <a:srgbClr val="000000"/>
                </a:solidFill>
                <a:latin typeface="Times New Roman"/>
                <a:ea typeface="宋体"/>
              </a:rPr>
              <a:t>y</a:t>
            </a:r>
            <a:r>
              <a:rPr lang="en-US" altLang="zh-CN" sz="2800" b="0" i="1" kern="0" baseline="-25000" dirty="0" err="1" smtClean="0">
                <a:solidFill>
                  <a:srgbClr val="000000"/>
                </a:solidFill>
                <a:latin typeface="Times New Roman"/>
                <a:ea typeface="宋体"/>
              </a:rPr>
              <a:t>n</a:t>
            </a:r>
            <a:r>
              <a:rPr lang="en-US" altLang="zh-CN" sz="2800" b="0" kern="0" dirty="0" smtClean="0">
                <a:solidFill>
                  <a:srgbClr val="000000"/>
                </a:solidFill>
                <a:latin typeface="Times New Roman"/>
                <a:ea typeface="宋体"/>
              </a:rPr>
              <a:t>) = (</a:t>
            </a:r>
            <a:r>
              <a:rPr lang="en-US" altLang="zh-CN" sz="2800" b="0" i="1" kern="0" dirty="0" smtClean="0">
                <a:solidFill>
                  <a:srgbClr val="000000"/>
                </a:solidFill>
                <a:latin typeface="Times New Roman"/>
                <a:ea typeface="宋体"/>
              </a:rPr>
              <a:t>s</a:t>
            </a: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t</a:t>
            </a:r>
            <a:r>
              <a:rPr lang="en-US" altLang="zh-CN" sz="2800" b="0" kern="0" dirty="0" smtClean="0">
                <a:solidFill>
                  <a:srgbClr val="000000"/>
                </a:solidFill>
                <a:latin typeface="Times New Roman"/>
                <a:ea typeface="宋体"/>
              </a:rPr>
              <a:t>), and pixels (</a:t>
            </a:r>
            <a:r>
              <a:rPr lang="en-US" altLang="zh-CN" sz="2800" b="0" i="1" kern="0" dirty="0" smtClean="0">
                <a:solidFill>
                  <a:srgbClr val="000000"/>
                </a:solidFill>
                <a:latin typeface="Times New Roman"/>
                <a:ea typeface="宋体"/>
              </a:rPr>
              <a:t>x</a:t>
            </a:r>
            <a:r>
              <a:rPr lang="en-US" altLang="zh-CN" sz="2800" b="0" i="1" kern="0" baseline="-25000" dirty="0" smtClean="0">
                <a:solidFill>
                  <a:srgbClr val="000000"/>
                </a:solidFill>
                <a:latin typeface="Times New Roman"/>
                <a:ea typeface="宋体"/>
              </a:rPr>
              <a:t>i </a:t>
            </a:r>
            <a:r>
              <a:rPr lang="en-US" altLang="zh-CN" sz="2800" b="0" kern="0" baseline="-25000" dirty="0" smtClean="0">
                <a:solidFill>
                  <a:srgbClr val="000000"/>
                </a:solidFill>
                <a:latin typeface="Times New Roman"/>
                <a:ea typeface="宋体"/>
                <a:cs typeface="Times New Roman" pitchFamily="18" charset="0"/>
              </a:rPr>
              <a:t>−1</a:t>
            </a:r>
            <a:r>
              <a:rPr lang="en-US" altLang="zh-CN" sz="2800" b="0" kern="0" dirty="0" smtClean="0">
                <a:solidFill>
                  <a:srgbClr val="000000"/>
                </a:solidFill>
                <a:latin typeface="Times New Roman"/>
                <a:ea typeface="宋体"/>
              </a:rPr>
              <a:t>, </a:t>
            </a:r>
            <a:r>
              <a:rPr lang="en-US" altLang="zh-CN" sz="2800" b="0" i="1" kern="0" dirty="0" err="1" smtClean="0">
                <a:solidFill>
                  <a:srgbClr val="000000"/>
                </a:solidFill>
                <a:latin typeface="Times New Roman"/>
                <a:ea typeface="宋体"/>
              </a:rPr>
              <a:t>y</a:t>
            </a:r>
            <a:r>
              <a:rPr lang="en-US" altLang="zh-CN" sz="2800" b="0" i="1" kern="0" baseline="-25000" dirty="0" err="1" smtClean="0">
                <a:solidFill>
                  <a:srgbClr val="000000"/>
                </a:solidFill>
                <a:latin typeface="Times New Roman"/>
                <a:ea typeface="宋体"/>
              </a:rPr>
              <a:t>i</a:t>
            </a:r>
            <a:r>
              <a:rPr lang="en-US" altLang="zh-CN" sz="2800" b="0" i="1" kern="0" baseline="-25000" dirty="0" smtClean="0">
                <a:solidFill>
                  <a:srgbClr val="000000"/>
                </a:solidFill>
                <a:latin typeface="Times New Roman"/>
                <a:ea typeface="宋体"/>
              </a:rPr>
              <a:t> </a:t>
            </a:r>
            <a:r>
              <a:rPr lang="en-US" altLang="zh-CN" sz="2800" b="0" kern="0" baseline="-25000" dirty="0" smtClean="0">
                <a:solidFill>
                  <a:srgbClr val="000000"/>
                </a:solidFill>
                <a:latin typeface="Times New Roman"/>
                <a:ea typeface="宋体"/>
                <a:cs typeface="Times New Roman" pitchFamily="18" charset="0"/>
              </a:rPr>
              <a:t>−1</a:t>
            </a:r>
            <a:r>
              <a:rPr lang="en-US" altLang="zh-CN" sz="2800" b="0" kern="0" dirty="0" smtClean="0">
                <a:solidFill>
                  <a:srgbClr val="000000"/>
                </a:solidFill>
                <a:latin typeface="Times New Roman"/>
                <a:ea typeface="宋体"/>
              </a:rPr>
              <a:t>) and (</a:t>
            </a:r>
            <a:r>
              <a:rPr lang="en-US" altLang="zh-CN" sz="2800" b="0" i="1" kern="0" dirty="0" smtClean="0">
                <a:solidFill>
                  <a:srgbClr val="000000"/>
                </a:solidFill>
                <a:latin typeface="Times New Roman"/>
                <a:ea typeface="宋体"/>
              </a:rPr>
              <a:t>x</a:t>
            </a:r>
            <a:r>
              <a:rPr lang="en-US" altLang="zh-CN" sz="2800" b="0" i="1" kern="0" baseline="-25000" dirty="0" smtClean="0">
                <a:solidFill>
                  <a:srgbClr val="000000"/>
                </a:solidFill>
                <a:latin typeface="Times New Roman"/>
                <a:ea typeface="宋体"/>
              </a:rPr>
              <a:t>i</a:t>
            </a:r>
            <a:r>
              <a:rPr lang="en-US" altLang="zh-CN" sz="2800" b="0" kern="0" dirty="0" smtClean="0">
                <a:solidFill>
                  <a:srgbClr val="000000"/>
                </a:solidFill>
                <a:latin typeface="Times New Roman"/>
                <a:ea typeface="宋体"/>
              </a:rPr>
              <a:t>, </a:t>
            </a:r>
            <a:r>
              <a:rPr lang="en-US" altLang="zh-CN" sz="2800" b="0" i="1" kern="0" dirty="0" err="1" smtClean="0">
                <a:solidFill>
                  <a:srgbClr val="000000"/>
                </a:solidFill>
                <a:latin typeface="Times New Roman"/>
                <a:ea typeface="宋体"/>
              </a:rPr>
              <a:t>y</a:t>
            </a:r>
            <a:r>
              <a:rPr lang="en-US" altLang="zh-CN" sz="2800" b="0" i="1" kern="0" baseline="-25000" dirty="0" err="1" smtClean="0">
                <a:solidFill>
                  <a:srgbClr val="000000"/>
                </a:solidFill>
                <a:latin typeface="Times New Roman"/>
                <a:ea typeface="宋体"/>
              </a:rPr>
              <a:t>i</a:t>
            </a:r>
            <a:r>
              <a:rPr lang="en-US" altLang="zh-CN" sz="2800" b="0" kern="0" dirty="0" smtClean="0">
                <a:solidFill>
                  <a:srgbClr val="000000"/>
                </a:solidFill>
                <a:latin typeface="Times New Roman"/>
                <a:ea typeface="宋体"/>
              </a:rPr>
              <a:t>) are adjacent for 1</a:t>
            </a:r>
            <a:r>
              <a:rPr lang="en-US" altLang="zh-CN" sz="2800" b="0" kern="0" dirty="0" smtClean="0">
                <a:solidFill>
                  <a:srgbClr val="000000"/>
                </a:solidFill>
                <a:latin typeface="Times New Roman"/>
                <a:ea typeface="宋体"/>
                <a:cs typeface="Times New Roman" pitchFamily="18" charset="0"/>
              </a:rPr>
              <a:t>≤</a:t>
            </a:r>
            <a:r>
              <a:rPr lang="en-US" altLang="zh-CN" sz="2800" b="0" i="1" kern="0" dirty="0" smtClean="0">
                <a:solidFill>
                  <a:srgbClr val="000000"/>
                </a:solidFill>
                <a:latin typeface="Times New Roman"/>
                <a:ea typeface="宋体"/>
                <a:cs typeface="Times New Roman" pitchFamily="18" charset="0"/>
              </a:rPr>
              <a:t>i</a:t>
            </a:r>
            <a:r>
              <a:rPr lang="en-US" altLang="zh-CN" sz="2800" b="0" kern="0" dirty="0" smtClean="0">
                <a:solidFill>
                  <a:srgbClr val="000000"/>
                </a:solidFill>
                <a:latin typeface="Times New Roman"/>
                <a:ea typeface="宋体"/>
                <a:cs typeface="Times New Roman" pitchFamily="18" charset="0"/>
              </a:rPr>
              <a:t>≤</a:t>
            </a:r>
            <a:r>
              <a:rPr lang="en-US" altLang="zh-CN" sz="2800" b="0" i="1" kern="0" dirty="0" smtClean="0">
                <a:solidFill>
                  <a:srgbClr val="000000"/>
                </a:solidFill>
                <a:latin typeface="Times New Roman"/>
                <a:ea typeface="宋体"/>
                <a:cs typeface="Times New Roman" pitchFamily="18" charset="0"/>
              </a:rPr>
              <a:t>n</a:t>
            </a:r>
            <a:r>
              <a:rPr lang="en-US" altLang="zh-CN" sz="2800" b="0" kern="0" dirty="0" smtClean="0">
                <a:solidFill>
                  <a:srgbClr val="000000"/>
                </a:solidFill>
                <a:latin typeface="Times New Roman"/>
                <a:ea typeface="宋体"/>
                <a:cs typeface="Times New Roman" pitchFamily="18" charset="0"/>
              </a:rPr>
              <a:t>.</a:t>
            </a:r>
            <a:endParaRPr lang="en-US" altLang="zh-CN" sz="2800" b="0" kern="0" dirty="0" smtClean="0">
              <a:solidFill>
                <a:srgbClr val="000000"/>
              </a:solidFill>
              <a:latin typeface="Times New Roman"/>
              <a:ea typeface="宋体"/>
            </a:endParaRPr>
          </a:p>
          <a:p>
            <a:pPr marL="742950" lvl="1" indent="-285750">
              <a:spcBef>
                <a:spcPct val="20000"/>
              </a:spcBef>
              <a:buClr>
                <a:srgbClr val="9999CC"/>
              </a:buClr>
              <a:buSzPct val="80000"/>
              <a:buFont typeface="Wingdings" pitchFamily="2" charset="2"/>
              <a:buChar char="¨"/>
            </a:pPr>
            <a:r>
              <a:rPr lang="en-US" altLang="zh-CN" sz="2800" b="0" kern="0" dirty="0" smtClean="0">
                <a:solidFill>
                  <a:srgbClr val="000000"/>
                </a:solidFill>
                <a:latin typeface="Times New Roman"/>
                <a:ea typeface="宋体"/>
              </a:rPr>
              <a:t>In this case, </a:t>
            </a:r>
            <a:r>
              <a:rPr lang="en-US" altLang="zh-CN" sz="2800" b="0" i="1" kern="0" dirty="0" smtClean="0">
                <a:solidFill>
                  <a:srgbClr val="000000"/>
                </a:solidFill>
                <a:latin typeface="Times New Roman"/>
                <a:ea typeface="宋体"/>
              </a:rPr>
              <a:t>n</a:t>
            </a:r>
            <a:r>
              <a:rPr lang="en-US" altLang="zh-CN" sz="2800" b="0" kern="0" dirty="0" smtClean="0">
                <a:solidFill>
                  <a:srgbClr val="000000"/>
                </a:solidFill>
                <a:latin typeface="Times New Roman"/>
                <a:ea typeface="宋体"/>
              </a:rPr>
              <a:t> is the </a:t>
            </a:r>
            <a:r>
              <a:rPr lang="en-US" altLang="zh-CN" sz="2800" b="0" i="1" kern="0" dirty="0" smtClean="0">
                <a:solidFill>
                  <a:srgbClr val="00007D"/>
                </a:solidFill>
                <a:latin typeface="Times New Roman"/>
                <a:ea typeface="宋体"/>
              </a:rPr>
              <a:t>length</a:t>
            </a:r>
            <a:r>
              <a:rPr lang="en-US" altLang="zh-CN" sz="2800" b="0" kern="0" dirty="0" smtClean="0">
                <a:solidFill>
                  <a:srgbClr val="000000"/>
                </a:solidFill>
                <a:latin typeface="Times New Roman"/>
                <a:ea typeface="宋体"/>
              </a:rPr>
              <a:t> of the path.</a:t>
            </a:r>
          </a:p>
          <a:p>
            <a:pPr marL="742950" lvl="1" indent="-285750">
              <a:spcBef>
                <a:spcPct val="20000"/>
              </a:spcBef>
              <a:buClr>
                <a:srgbClr val="9999CC"/>
              </a:buClr>
              <a:buSzPct val="80000"/>
              <a:buFont typeface="Wingdings" pitchFamily="2" charset="2"/>
              <a:buChar char="¨"/>
            </a:pPr>
            <a:r>
              <a:rPr lang="en-US" altLang="zh-CN" sz="2800" b="0" kern="0" dirty="0" smtClean="0">
                <a:solidFill>
                  <a:srgbClr val="000000"/>
                </a:solidFill>
                <a:latin typeface="Times New Roman"/>
                <a:ea typeface="宋体"/>
              </a:rPr>
              <a:t>If (</a:t>
            </a:r>
            <a:r>
              <a:rPr lang="en-US" altLang="zh-CN" sz="2800" b="0" i="1" kern="0" dirty="0" smtClean="0">
                <a:solidFill>
                  <a:srgbClr val="000000"/>
                </a:solidFill>
                <a:latin typeface="Times New Roman"/>
                <a:ea typeface="宋体"/>
              </a:rPr>
              <a:t>x</a:t>
            </a:r>
            <a:r>
              <a:rPr lang="en-US" altLang="zh-CN" sz="2800" b="0" kern="0" baseline="-25000" dirty="0" smtClean="0">
                <a:solidFill>
                  <a:srgbClr val="000000"/>
                </a:solidFill>
                <a:latin typeface="Times New Roman"/>
                <a:ea typeface="宋体"/>
              </a:rPr>
              <a:t>0</a:t>
            </a:r>
            <a:r>
              <a:rPr lang="en-US" altLang="zh-CN" sz="2800" b="0" kern="0" dirty="0" smtClean="0">
                <a:solidFill>
                  <a:srgbClr val="000000"/>
                </a:solidFill>
                <a:latin typeface="Times New Roman"/>
                <a:ea typeface="宋体"/>
              </a:rPr>
              <a:t>, </a:t>
            </a:r>
            <a:r>
              <a:rPr lang="en-US" altLang="zh-CN" sz="2800" b="0" i="1" kern="0" dirty="0" smtClean="0">
                <a:solidFill>
                  <a:srgbClr val="000000"/>
                </a:solidFill>
                <a:latin typeface="Times New Roman"/>
                <a:ea typeface="宋体"/>
              </a:rPr>
              <a:t>y</a:t>
            </a:r>
            <a:r>
              <a:rPr lang="en-US" altLang="zh-CN" sz="2800" b="0" kern="0" baseline="-25000" dirty="0" smtClean="0">
                <a:solidFill>
                  <a:srgbClr val="000000"/>
                </a:solidFill>
                <a:latin typeface="Times New Roman"/>
                <a:ea typeface="宋体"/>
              </a:rPr>
              <a:t>0</a:t>
            </a:r>
            <a:r>
              <a:rPr lang="en-US" altLang="zh-CN" sz="2800" b="0" kern="0" dirty="0" smtClean="0">
                <a:solidFill>
                  <a:srgbClr val="000000"/>
                </a:solidFill>
                <a:latin typeface="Times New Roman"/>
                <a:ea typeface="宋体"/>
              </a:rPr>
              <a:t>) = (</a:t>
            </a:r>
            <a:r>
              <a:rPr lang="en-US" altLang="zh-CN" sz="2800" b="0" i="1" kern="0" dirty="0" err="1" smtClean="0">
                <a:solidFill>
                  <a:srgbClr val="000000"/>
                </a:solidFill>
                <a:latin typeface="Times New Roman"/>
                <a:ea typeface="宋体"/>
              </a:rPr>
              <a:t>x</a:t>
            </a:r>
            <a:r>
              <a:rPr lang="en-US" altLang="zh-CN" sz="2800" b="0" i="1" kern="0" baseline="-25000" dirty="0" err="1" smtClean="0">
                <a:solidFill>
                  <a:srgbClr val="000000"/>
                </a:solidFill>
                <a:latin typeface="Times New Roman"/>
                <a:ea typeface="宋体"/>
              </a:rPr>
              <a:t>n</a:t>
            </a:r>
            <a:r>
              <a:rPr lang="en-US" altLang="zh-CN" sz="2800" b="0" kern="0" dirty="0" smtClean="0">
                <a:solidFill>
                  <a:srgbClr val="000000"/>
                </a:solidFill>
                <a:latin typeface="Times New Roman"/>
                <a:ea typeface="宋体"/>
              </a:rPr>
              <a:t>, </a:t>
            </a:r>
            <a:r>
              <a:rPr lang="en-US" altLang="zh-CN" sz="2800" b="0" i="1" kern="0" dirty="0" err="1" smtClean="0">
                <a:solidFill>
                  <a:srgbClr val="000000"/>
                </a:solidFill>
                <a:latin typeface="Times New Roman"/>
                <a:ea typeface="宋体"/>
              </a:rPr>
              <a:t>y</a:t>
            </a:r>
            <a:r>
              <a:rPr lang="en-US" altLang="zh-CN" sz="2800" b="0" i="1" kern="0" baseline="-25000" dirty="0" err="1" smtClean="0">
                <a:solidFill>
                  <a:srgbClr val="000000"/>
                </a:solidFill>
                <a:latin typeface="Times New Roman"/>
                <a:ea typeface="宋体"/>
              </a:rPr>
              <a:t>n</a:t>
            </a:r>
            <a:r>
              <a:rPr lang="en-US" altLang="zh-CN" sz="2800" b="0" kern="0" dirty="0" smtClean="0">
                <a:solidFill>
                  <a:srgbClr val="000000"/>
                </a:solidFill>
                <a:latin typeface="Times New Roman"/>
                <a:ea typeface="宋体"/>
              </a:rPr>
              <a:t>), the path is a </a:t>
            </a:r>
            <a:r>
              <a:rPr lang="en-US" altLang="zh-CN" sz="2800" b="0" i="1" kern="0" dirty="0" smtClean="0">
                <a:solidFill>
                  <a:srgbClr val="00007D"/>
                </a:solidFill>
                <a:latin typeface="Times New Roman"/>
                <a:ea typeface="宋体"/>
              </a:rPr>
              <a:t>closed</a:t>
            </a:r>
            <a:r>
              <a:rPr lang="en-US" altLang="zh-CN" sz="2800" b="0" kern="0" dirty="0" smtClean="0">
                <a:solidFill>
                  <a:srgbClr val="000000"/>
                </a:solidFill>
                <a:latin typeface="Times New Roman"/>
                <a:ea typeface="宋体"/>
              </a:rPr>
              <a:t> path.</a:t>
            </a:r>
          </a:p>
          <a:p>
            <a:pPr marL="742950" lvl="1" indent="-285750">
              <a:spcBef>
                <a:spcPct val="20000"/>
              </a:spcBef>
              <a:buClr>
                <a:srgbClr val="9999CC"/>
              </a:buClr>
              <a:buSzPct val="80000"/>
              <a:buFont typeface="Wingdings" pitchFamily="2" charset="2"/>
              <a:buChar char="¨"/>
            </a:pPr>
            <a:r>
              <a:rPr lang="en-US" altLang="zh-CN" sz="2800" b="0" kern="0" dirty="0" smtClean="0">
                <a:solidFill>
                  <a:srgbClr val="000000"/>
                </a:solidFill>
                <a:latin typeface="Times New Roman"/>
                <a:ea typeface="宋体"/>
              </a:rPr>
              <a:t>We can define 4-, 8-,or </a:t>
            </a:r>
            <a:r>
              <a:rPr lang="en-US" altLang="zh-CN" sz="2800" b="0" i="1" kern="0" dirty="0" smtClean="0">
                <a:solidFill>
                  <a:srgbClr val="000000"/>
                </a:solidFill>
                <a:latin typeface="Times New Roman"/>
                <a:ea typeface="宋体"/>
              </a:rPr>
              <a:t>m</a:t>
            </a:r>
            <a:r>
              <a:rPr lang="en-US" altLang="zh-CN" sz="2800" b="0" kern="0" dirty="0" smtClean="0">
                <a:solidFill>
                  <a:srgbClr val="000000"/>
                </a:solidFill>
                <a:latin typeface="Times New Roman"/>
                <a:ea typeface="宋体"/>
              </a:rPr>
              <a:t>-path depending on the type of adjacency specified.</a:t>
            </a:r>
            <a:endParaRPr lang="en-US" altLang="zh-CN" sz="2800" b="0" kern="0" dirty="0">
              <a:solidFill>
                <a:srgbClr val="000000"/>
              </a:solidFill>
              <a:latin typeface="Times New Roman"/>
              <a:ea typeface="宋体"/>
            </a:endParaRPr>
          </a:p>
        </p:txBody>
      </p:sp>
      <p:sp>
        <p:nvSpPr>
          <p:cNvPr id="57347" name="标题 3"/>
          <p:cNvSpPr>
            <a:spLocks noGrp="1"/>
          </p:cNvSpPr>
          <p:nvPr>
            <p:ph type="title"/>
          </p:nvPr>
        </p:nvSpPr>
        <p:spPr/>
        <p:txBody>
          <a:bodyPr/>
          <a:lstStyle/>
          <a:p>
            <a:r>
              <a:rPr lang="en-US" altLang="zh-CN" dirty="0" smtClean="0">
                <a:ea typeface="宋体" charset="-122"/>
              </a:rPr>
              <a:t>Path(</a:t>
            </a:r>
            <a:r>
              <a:rPr lang="zh-CN" altLang="en-US" dirty="0" smtClean="0">
                <a:ea typeface="宋体" charset="-122"/>
              </a:rPr>
              <a:t>通路</a:t>
            </a:r>
            <a:r>
              <a:rPr lang="en-US" altLang="zh-CN" dirty="0" smtClean="0">
                <a:ea typeface="宋体" charset="-122"/>
              </a:rPr>
              <a:t>)</a:t>
            </a:r>
            <a:endParaRPr lang="zh-CN" altLang="en-US" dirty="0"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75</a:t>
            </a:fld>
            <a:endParaRPr lang="en-US" altLang="zh-C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p:cNvPicPr>
            <a:picLocks noChangeAspect="1" noChangeArrowheads="1"/>
          </p:cNvPicPr>
          <p:nvPr/>
        </p:nvPicPr>
        <p:blipFill>
          <a:blip r:embed="rId2" cstate="print"/>
          <a:srcRect/>
          <a:stretch>
            <a:fillRect/>
          </a:stretch>
        </p:blipFill>
        <p:spPr bwMode="auto">
          <a:xfrm>
            <a:off x="1143000" y="2057400"/>
            <a:ext cx="7162800" cy="4003675"/>
          </a:xfrm>
          <a:prstGeom prst="rect">
            <a:avLst/>
          </a:prstGeom>
          <a:noFill/>
          <a:ln w="9525">
            <a:noFill/>
            <a:miter lim="800000"/>
            <a:headEnd/>
            <a:tailEnd/>
          </a:ln>
        </p:spPr>
      </p:pic>
      <p:sp>
        <p:nvSpPr>
          <p:cNvPr id="58371" name="标题 3"/>
          <p:cNvSpPr>
            <a:spLocks noGrp="1"/>
          </p:cNvSpPr>
          <p:nvPr>
            <p:ph type="title"/>
          </p:nvPr>
        </p:nvSpPr>
        <p:spPr/>
        <p:txBody>
          <a:bodyPr/>
          <a:lstStyle/>
          <a:p>
            <a:r>
              <a:rPr lang="en-US" altLang="zh-CN" smtClean="0">
                <a:ea typeface="宋体" charset="-122"/>
              </a:rPr>
              <a:t>Path</a:t>
            </a:r>
            <a:endParaRPr lang="zh-CN" altLang="en-US" smtClean="0">
              <a:ea typeface="宋体" charset="-122"/>
            </a:endParaRPr>
          </a:p>
        </p:txBody>
      </p:sp>
      <p:sp>
        <p:nvSpPr>
          <p:cNvPr id="58372" name="矩形 5"/>
          <p:cNvSpPr>
            <a:spLocks noChangeArrowheads="1"/>
          </p:cNvSpPr>
          <p:nvPr/>
        </p:nvSpPr>
        <p:spPr bwMode="auto">
          <a:xfrm>
            <a:off x="6578600" y="2095500"/>
            <a:ext cx="1282700" cy="381000"/>
          </a:xfrm>
          <a:prstGeom prst="rect">
            <a:avLst/>
          </a:prstGeom>
          <a:solidFill>
            <a:schemeClr val="bg1"/>
          </a:solidFill>
          <a:ln w="12700" algn="ctr">
            <a:noFill/>
            <a:round/>
            <a:headEnd/>
            <a:tailEnd/>
          </a:ln>
        </p:spPr>
        <p:txBody>
          <a:bodyPr wrap="none"/>
          <a:lstStyle/>
          <a:p>
            <a:r>
              <a:rPr lang="en-US" altLang="zh-CN" sz="2400">
                <a:ea typeface="宋体" charset="-122"/>
              </a:rPr>
              <a:t>4-Path</a:t>
            </a:r>
            <a:endParaRPr lang="zh-CN" altLang="en-US" sz="2400">
              <a:ea typeface="宋体" charset="-122"/>
            </a:endParaRPr>
          </a:p>
        </p:txBody>
      </p:sp>
      <p:sp>
        <p:nvSpPr>
          <p:cNvPr id="58373" name="矩形 6"/>
          <p:cNvSpPr>
            <a:spLocks noChangeArrowheads="1"/>
          </p:cNvSpPr>
          <p:nvPr/>
        </p:nvSpPr>
        <p:spPr bwMode="auto">
          <a:xfrm>
            <a:off x="4140200" y="2235200"/>
            <a:ext cx="1282700" cy="381000"/>
          </a:xfrm>
          <a:prstGeom prst="rect">
            <a:avLst/>
          </a:prstGeom>
          <a:solidFill>
            <a:schemeClr val="bg1"/>
          </a:solidFill>
          <a:ln w="12700" algn="ctr">
            <a:noFill/>
            <a:round/>
            <a:headEnd/>
            <a:tailEnd/>
          </a:ln>
        </p:spPr>
        <p:txBody>
          <a:bodyPr wrap="none"/>
          <a:lstStyle/>
          <a:p>
            <a:r>
              <a:rPr lang="en-US" altLang="zh-CN" sz="2400">
                <a:ea typeface="宋体" charset="-122"/>
              </a:rPr>
              <a:t>m-Path</a:t>
            </a:r>
            <a:endParaRPr lang="zh-CN" altLang="en-US" sz="2400">
              <a:ea typeface="宋体" charset="-122"/>
            </a:endParaRPr>
          </a:p>
        </p:txBody>
      </p:sp>
      <p:sp>
        <p:nvSpPr>
          <p:cNvPr id="58374" name="矩形 7"/>
          <p:cNvSpPr>
            <a:spLocks noChangeArrowheads="1"/>
          </p:cNvSpPr>
          <p:nvPr/>
        </p:nvSpPr>
        <p:spPr bwMode="auto">
          <a:xfrm>
            <a:off x="1765300" y="2260600"/>
            <a:ext cx="1282700" cy="381000"/>
          </a:xfrm>
          <a:prstGeom prst="rect">
            <a:avLst/>
          </a:prstGeom>
          <a:solidFill>
            <a:schemeClr val="bg1"/>
          </a:solidFill>
          <a:ln w="12700" algn="ctr">
            <a:noFill/>
            <a:round/>
            <a:headEnd/>
            <a:tailEnd/>
          </a:ln>
        </p:spPr>
        <p:txBody>
          <a:bodyPr wrap="none"/>
          <a:lstStyle/>
          <a:p>
            <a:r>
              <a:rPr lang="en-US" altLang="zh-CN" sz="2400">
                <a:ea typeface="宋体" charset="-122"/>
              </a:rPr>
              <a:t>8-Path</a:t>
            </a:r>
            <a:endParaRPr lang="zh-CN" altLang="en-US" sz="2400">
              <a:ea typeface="宋体" charset="-122"/>
            </a:endParaRPr>
          </a:p>
        </p:txBody>
      </p:sp>
      <p:sp>
        <p:nvSpPr>
          <p:cNvPr id="7" name="灯片编号占位符 6"/>
          <p:cNvSpPr>
            <a:spLocks noGrp="1"/>
          </p:cNvSpPr>
          <p:nvPr>
            <p:ph type="sldNum" sz="quarter" idx="12"/>
          </p:nvPr>
        </p:nvSpPr>
        <p:spPr/>
        <p:txBody>
          <a:bodyPr/>
          <a:lstStyle/>
          <a:p>
            <a:pPr>
              <a:defRPr/>
            </a:pPr>
            <a:fld id="{B701ACAC-19C0-42F4-8806-AB1540277696}" type="slidenum">
              <a:rPr lang="en-US" altLang="zh-CN" smtClean="0"/>
              <a:pPr>
                <a:defRPr/>
              </a:pPr>
              <a:t>76</a:t>
            </a:fld>
            <a:endParaRPr lang="en-US" altLang="zh-C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标题 3"/>
          <p:cNvSpPr>
            <a:spLocks noGrp="1"/>
          </p:cNvSpPr>
          <p:nvPr>
            <p:ph type="title"/>
          </p:nvPr>
        </p:nvSpPr>
        <p:spPr>
          <a:xfrm>
            <a:off x="1043608" y="476672"/>
            <a:ext cx="7793037" cy="1054447"/>
          </a:xfrm>
        </p:spPr>
        <p:txBody>
          <a:bodyPr/>
          <a:lstStyle/>
          <a:p>
            <a:r>
              <a:rPr lang="en-US" altLang="zh-CN" dirty="0" smtClean="0"/>
              <a:t>Examples: Adjacency and Path</a:t>
            </a:r>
            <a:endParaRPr lang="zh-CN" altLang="en-US" dirty="0" smtClean="0">
              <a:ea typeface="宋体" charset="-122"/>
            </a:endParaRPr>
          </a:p>
        </p:txBody>
      </p:sp>
      <p:sp>
        <p:nvSpPr>
          <p:cNvPr id="7" name="灯片编号占位符 6"/>
          <p:cNvSpPr>
            <a:spLocks noGrp="1"/>
          </p:cNvSpPr>
          <p:nvPr>
            <p:ph type="sldNum" sz="quarter" idx="12"/>
          </p:nvPr>
        </p:nvSpPr>
        <p:spPr/>
        <p:txBody>
          <a:bodyPr/>
          <a:lstStyle/>
          <a:p>
            <a:pPr>
              <a:defRPr/>
            </a:pPr>
            <a:fld id="{B701ACAC-19C0-42F4-8806-AB1540277696}" type="slidenum">
              <a:rPr lang="en-US" altLang="zh-CN" smtClean="0"/>
              <a:pPr>
                <a:defRPr/>
              </a:pPr>
              <a:t>77</a:t>
            </a:fld>
            <a:endParaRPr lang="en-US" altLang="zh-CN" dirty="0"/>
          </a:p>
        </p:txBody>
      </p:sp>
      <p:pic>
        <p:nvPicPr>
          <p:cNvPr id="196610" name="Picture 2"/>
          <p:cNvPicPr>
            <a:picLocks noChangeAspect="1" noChangeArrowheads="1"/>
          </p:cNvPicPr>
          <p:nvPr/>
        </p:nvPicPr>
        <p:blipFill>
          <a:blip r:embed="rId2" cstate="print"/>
          <a:srcRect/>
          <a:stretch>
            <a:fillRect/>
          </a:stretch>
        </p:blipFill>
        <p:spPr bwMode="auto">
          <a:xfrm>
            <a:off x="623450" y="1983630"/>
            <a:ext cx="7980998" cy="4757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Text Box 3"/>
          <p:cNvSpPr txBox="1">
            <a:spLocks noChangeArrowheads="1"/>
          </p:cNvSpPr>
          <p:nvPr/>
        </p:nvSpPr>
        <p:spPr bwMode="auto">
          <a:xfrm>
            <a:off x="539552" y="1988840"/>
            <a:ext cx="7989888" cy="4490169"/>
          </a:xfrm>
          <a:prstGeom prst="rect">
            <a:avLst/>
          </a:prstGeom>
          <a:noFill/>
          <a:ln w="9525">
            <a:noFill/>
            <a:miter lim="800000"/>
            <a:headEnd/>
            <a:tailEnd/>
          </a:ln>
          <a:effectLst/>
        </p:spPr>
        <p:txBody>
          <a:bodyPr/>
          <a:lstStyle/>
          <a:p>
            <a:pPr marL="342900" lvl="0" indent="-342900">
              <a:spcBef>
                <a:spcPct val="20000"/>
              </a:spcBef>
              <a:buClr>
                <a:srgbClr val="00007D"/>
              </a:buClr>
              <a:buSzPct val="75000"/>
              <a:buFont typeface="Wingdings" pitchFamily="2" charset="2"/>
              <a:buChar char="n"/>
            </a:pPr>
            <a:r>
              <a:rPr lang="en-US" altLang="zh-CN" sz="3200" b="0" kern="0" dirty="0" smtClean="0">
                <a:solidFill>
                  <a:srgbClr val="000000"/>
                </a:solidFill>
                <a:latin typeface="Times New Roman"/>
                <a:ea typeface="宋体"/>
              </a:rPr>
              <a:t>Connectivity</a:t>
            </a:r>
          </a:p>
          <a:p>
            <a:pPr marL="742950" lvl="1" indent="-285750">
              <a:spcBef>
                <a:spcPct val="20000"/>
              </a:spcBef>
              <a:buClr>
                <a:srgbClr val="9999CC"/>
              </a:buClr>
              <a:buSzPct val="80000"/>
              <a:buFont typeface="Wingdings" pitchFamily="2" charset="2"/>
              <a:buChar char="¨"/>
            </a:pPr>
            <a:r>
              <a:rPr lang="en-US" altLang="zh-CN" sz="2800" b="0" kern="0" dirty="0" smtClean="0">
                <a:solidFill>
                  <a:srgbClr val="000000"/>
                </a:solidFill>
                <a:latin typeface="Times New Roman"/>
                <a:ea typeface="宋体"/>
              </a:rPr>
              <a:t>Let </a:t>
            </a:r>
            <a:r>
              <a:rPr lang="en-US" altLang="zh-CN" sz="2800" b="0" i="1" kern="0" dirty="0" smtClean="0">
                <a:solidFill>
                  <a:srgbClr val="000000"/>
                </a:solidFill>
                <a:latin typeface="Times New Roman"/>
                <a:ea typeface="宋体"/>
              </a:rPr>
              <a:t>S</a:t>
            </a:r>
            <a:r>
              <a:rPr lang="en-US" altLang="zh-CN" sz="2800" b="0" kern="0" dirty="0" smtClean="0">
                <a:solidFill>
                  <a:srgbClr val="000000"/>
                </a:solidFill>
                <a:latin typeface="Times New Roman"/>
                <a:ea typeface="宋体"/>
              </a:rPr>
              <a:t> be a subset of pixels in an image. Two pixels </a:t>
            </a:r>
            <a:r>
              <a:rPr lang="en-US" altLang="zh-CN" sz="2800" b="0" i="1" kern="0" dirty="0" smtClean="0">
                <a:solidFill>
                  <a:srgbClr val="000000"/>
                </a:solidFill>
                <a:latin typeface="Times New Roman"/>
                <a:ea typeface="宋体"/>
              </a:rPr>
              <a:t>p</a:t>
            </a:r>
            <a:r>
              <a:rPr lang="en-US" altLang="zh-CN" sz="2800" b="0" kern="0" dirty="0" smtClean="0">
                <a:solidFill>
                  <a:srgbClr val="000000"/>
                </a:solidFill>
                <a:latin typeface="Times New Roman"/>
                <a:ea typeface="宋体"/>
              </a:rPr>
              <a:t> and </a:t>
            </a:r>
            <a:r>
              <a:rPr lang="en-US" altLang="zh-CN" sz="2800" b="0" i="1" kern="0" dirty="0" smtClean="0">
                <a:solidFill>
                  <a:srgbClr val="000000"/>
                </a:solidFill>
                <a:latin typeface="Times New Roman"/>
                <a:ea typeface="宋体"/>
              </a:rPr>
              <a:t>q</a:t>
            </a:r>
            <a:r>
              <a:rPr lang="en-US" altLang="zh-CN" sz="2800" b="0" kern="0" dirty="0" smtClean="0">
                <a:solidFill>
                  <a:srgbClr val="000000"/>
                </a:solidFill>
                <a:latin typeface="Times New Roman"/>
                <a:ea typeface="宋体"/>
              </a:rPr>
              <a:t> are said be </a:t>
            </a:r>
            <a:r>
              <a:rPr lang="en-US" altLang="zh-CN" sz="2800" b="0" i="1" kern="0" dirty="0" smtClean="0">
                <a:solidFill>
                  <a:srgbClr val="00007D"/>
                </a:solidFill>
                <a:latin typeface="Times New Roman"/>
                <a:ea typeface="宋体"/>
              </a:rPr>
              <a:t>connected</a:t>
            </a:r>
            <a:r>
              <a:rPr lang="en-US" altLang="zh-CN" sz="2800" b="0" kern="0" dirty="0" smtClean="0">
                <a:solidFill>
                  <a:srgbClr val="000000"/>
                </a:solidFill>
                <a:latin typeface="Times New Roman"/>
                <a:ea typeface="宋体"/>
              </a:rPr>
              <a:t>(</a:t>
            </a:r>
            <a:r>
              <a:rPr lang="zh-CN" altLang="en-US" sz="2800" b="0" kern="0" dirty="0" smtClean="0">
                <a:solidFill>
                  <a:srgbClr val="000000"/>
                </a:solidFill>
                <a:latin typeface="Times New Roman"/>
                <a:ea typeface="宋体"/>
              </a:rPr>
              <a:t>连通的</a:t>
            </a:r>
            <a:r>
              <a:rPr lang="en-US" altLang="zh-CN" sz="2800" b="0" kern="0" dirty="0" smtClean="0">
                <a:solidFill>
                  <a:srgbClr val="000000"/>
                </a:solidFill>
                <a:latin typeface="Times New Roman"/>
                <a:ea typeface="宋体"/>
              </a:rPr>
              <a:t>) in </a:t>
            </a:r>
            <a:r>
              <a:rPr lang="en-US" altLang="zh-CN" sz="2800" b="0" i="1" kern="0" dirty="0" smtClean="0">
                <a:solidFill>
                  <a:srgbClr val="000000"/>
                </a:solidFill>
                <a:latin typeface="Times New Roman"/>
                <a:ea typeface="宋体"/>
              </a:rPr>
              <a:t>S</a:t>
            </a:r>
            <a:r>
              <a:rPr lang="en-US" altLang="zh-CN" sz="2800" b="0" kern="0" dirty="0" smtClean="0">
                <a:solidFill>
                  <a:srgbClr val="000000"/>
                </a:solidFill>
                <a:latin typeface="Times New Roman"/>
                <a:ea typeface="宋体"/>
              </a:rPr>
              <a:t> if there exists a path between them consisting entirely of pixels in </a:t>
            </a:r>
            <a:r>
              <a:rPr lang="en-US" altLang="zh-CN" sz="2800" b="0" i="1" kern="0" dirty="0" smtClean="0">
                <a:solidFill>
                  <a:srgbClr val="000000"/>
                </a:solidFill>
                <a:latin typeface="Times New Roman"/>
                <a:ea typeface="宋体"/>
              </a:rPr>
              <a:t>S</a:t>
            </a:r>
            <a:r>
              <a:rPr lang="en-US" altLang="zh-CN" sz="2800" b="0" kern="0" dirty="0" smtClean="0">
                <a:solidFill>
                  <a:srgbClr val="000000"/>
                </a:solidFill>
                <a:latin typeface="Times New Roman"/>
                <a:ea typeface="宋体"/>
              </a:rPr>
              <a:t>.</a:t>
            </a:r>
          </a:p>
          <a:p>
            <a:pPr marL="742950" lvl="1" indent="-285750">
              <a:spcBef>
                <a:spcPct val="20000"/>
              </a:spcBef>
              <a:buClr>
                <a:srgbClr val="9999CC"/>
              </a:buClr>
              <a:buSzPct val="80000"/>
              <a:buFont typeface="Wingdings" pitchFamily="2" charset="2"/>
              <a:buChar char="¨"/>
            </a:pPr>
            <a:r>
              <a:rPr lang="en-US" altLang="zh-CN" sz="2800" b="0" kern="0" dirty="0" smtClean="0">
                <a:solidFill>
                  <a:srgbClr val="000000"/>
                </a:solidFill>
                <a:latin typeface="Times New Roman"/>
                <a:ea typeface="宋体"/>
              </a:rPr>
              <a:t>For any pixel </a:t>
            </a:r>
            <a:r>
              <a:rPr lang="en-US" altLang="zh-CN" sz="2800" b="0" i="1" kern="0" dirty="0" smtClean="0">
                <a:solidFill>
                  <a:srgbClr val="000000"/>
                </a:solidFill>
                <a:latin typeface="Times New Roman"/>
                <a:ea typeface="宋体"/>
              </a:rPr>
              <a:t>p</a:t>
            </a:r>
            <a:r>
              <a:rPr lang="en-US" altLang="zh-CN" sz="2800" b="0" kern="0" dirty="0" smtClean="0">
                <a:solidFill>
                  <a:srgbClr val="000000"/>
                </a:solidFill>
                <a:latin typeface="Times New Roman"/>
                <a:ea typeface="宋体"/>
              </a:rPr>
              <a:t> in </a:t>
            </a:r>
            <a:r>
              <a:rPr lang="en-US" altLang="zh-CN" sz="2800" b="0" i="1" kern="0" dirty="0" smtClean="0">
                <a:solidFill>
                  <a:srgbClr val="000000"/>
                </a:solidFill>
                <a:latin typeface="Times New Roman"/>
                <a:ea typeface="宋体"/>
              </a:rPr>
              <a:t>S</a:t>
            </a:r>
            <a:r>
              <a:rPr lang="en-US" altLang="zh-CN" sz="2800" b="0" kern="0" dirty="0" smtClean="0">
                <a:solidFill>
                  <a:srgbClr val="000000"/>
                </a:solidFill>
                <a:latin typeface="Times New Roman"/>
                <a:ea typeface="宋体"/>
              </a:rPr>
              <a:t>, the </a:t>
            </a:r>
            <a:r>
              <a:rPr lang="en-US" altLang="zh-CN" sz="2800" b="0" i="1" kern="0" dirty="0" smtClean="0">
                <a:solidFill>
                  <a:srgbClr val="000000"/>
                </a:solidFill>
                <a:latin typeface="Times New Roman"/>
                <a:ea typeface="宋体"/>
              </a:rPr>
              <a:t>set</a:t>
            </a:r>
            <a:r>
              <a:rPr lang="en-US" altLang="zh-CN" sz="2800" b="0" kern="0" dirty="0" smtClean="0">
                <a:solidFill>
                  <a:srgbClr val="000000"/>
                </a:solidFill>
                <a:latin typeface="Times New Roman"/>
                <a:ea typeface="宋体"/>
              </a:rPr>
              <a:t> of pixels that are connected to it in </a:t>
            </a:r>
            <a:r>
              <a:rPr lang="en-US" altLang="zh-CN" sz="2800" b="0" i="1" kern="0" dirty="0" smtClean="0">
                <a:solidFill>
                  <a:srgbClr val="000000"/>
                </a:solidFill>
                <a:latin typeface="Times New Roman"/>
                <a:ea typeface="宋体"/>
              </a:rPr>
              <a:t>S</a:t>
            </a:r>
            <a:r>
              <a:rPr lang="en-US" altLang="zh-CN" sz="2800" b="0" kern="0" dirty="0" smtClean="0">
                <a:solidFill>
                  <a:srgbClr val="000000"/>
                </a:solidFill>
                <a:latin typeface="Times New Roman"/>
                <a:ea typeface="宋体"/>
              </a:rPr>
              <a:t> is called a </a:t>
            </a:r>
            <a:r>
              <a:rPr lang="en-US" altLang="zh-CN" sz="2800" b="0" i="1" kern="0" dirty="0" smtClean="0">
                <a:solidFill>
                  <a:srgbClr val="00007D"/>
                </a:solidFill>
                <a:latin typeface="Times New Roman"/>
                <a:ea typeface="宋体"/>
              </a:rPr>
              <a:t>connected</a:t>
            </a:r>
            <a:r>
              <a:rPr lang="en-US" altLang="zh-CN" sz="2800" b="0" kern="0" dirty="0" smtClean="0">
                <a:solidFill>
                  <a:srgbClr val="00007D"/>
                </a:solidFill>
                <a:latin typeface="Times New Roman"/>
                <a:ea typeface="宋体"/>
              </a:rPr>
              <a:t> </a:t>
            </a:r>
            <a:r>
              <a:rPr lang="en-US" altLang="zh-CN" sz="2800" b="0" i="1" kern="0" dirty="0" smtClean="0">
                <a:solidFill>
                  <a:srgbClr val="00007D"/>
                </a:solidFill>
                <a:latin typeface="Times New Roman"/>
                <a:ea typeface="宋体"/>
              </a:rPr>
              <a:t>component</a:t>
            </a:r>
            <a:r>
              <a:rPr lang="en-US" altLang="zh-CN" sz="2800" b="0" kern="0" dirty="0" smtClean="0">
                <a:solidFill>
                  <a:srgbClr val="000000"/>
                </a:solidFill>
                <a:latin typeface="Times New Roman"/>
                <a:ea typeface="宋体"/>
              </a:rPr>
              <a:t> </a:t>
            </a:r>
            <a:r>
              <a:rPr lang="zh-CN" altLang="en-US" sz="2800" b="0" kern="0" dirty="0" smtClean="0">
                <a:solidFill>
                  <a:srgbClr val="000000"/>
                </a:solidFill>
                <a:latin typeface="Times New Roman"/>
                <a:ea typeface="宋体"/>
              </a:rPr>
              <a:t>（连通分量）</a:t>
            </a:r>
            <a:r>
              <a:rPr lang="en-US" altLang="zh-CN" sz="2800" b="0" kern="0" dirty="0" smtClean="0">
                <a:solidFill>
                  <a:srgbClr val="000000"/>
                </a:solidFill>
                <a:latin typeface="Times New Roman"/>
                <a:ea typeface="宋体"/>
              </a:rPr>
              <a:t>of </a:t>
            </a:r>
            <a:r>
              <a:rPr lang="en-US" altLang="zh-CN" sz="2800" b="0" i="1" kern="0" dirty="0" smtClean="0">
                <a:solidFill>
                  <a:srgbClr val="000000"/>
                </a:solidFill>
                <a:latin typeface="Times New Roman"/>
                <a:ea typeface="宋体"/>
              </a:rPr>
              <a:t>S</a:t>
            </a:r>
            <a:r>
              <a:rPr lang="en-US" altLang="zh-CN" sz="2800" b="0" kern="0" dirty="0" smtClean="0">
                <a:solidFill>
                  <a:srgbClr val="000000"/>
                </a:solidFill>
                <a:latin typeface="Times New Roman"/>
                <a:ea typeface="宋体"/>
              </a:rPr>
              <a:t>.</a:t>
            </a:r>
          </a:p>
          <a:p>
            <a:pPr marL="742950" lvl="1" indent="-285750">
              <a:spcBef>
                <a:spcPct val="20000"/>
              </a:spcBef>
              <a:buClr>
                <a:srgbClr val="9999CC"/>
              </a:buClr>
              <a:buSzPct val="80000"/>
              <a:buFont typeface="Wingdings" pitchFamily="2" charset="2"/>
              <a:buChar char="¨"/>
            </a:pPr>
            <a:r>
              <a:rPr lang="en-US" altLang="zh-CN" sz="2800" b="0" kern="0" dirty="0" smtClean="0">
                <a:solidFill>
                  <a:srgbClr val="000000"/>
                </a:solidFill>
                <a:latin typeface="Times New Roman"/>
                <a:ea typeface="宋体"/>
              </a:rPr>
              <a:t>If it has only one connected component, then set </a:t>
            </a:r>
            <a:r>
              <a:rPr lang="en-US" altLang="zh-CN" sz="2800" b="0" i="1" kern="0" dirty="0" smtClean="0">
                <a:solidFill>
                  <a:srgbClr val="000000"/>
                </a:solidFill>
                <a:latin typeface="Times New Roman"/>
                <a:ea typeface="宋体"/>
              </a:rPr>
              <a:t>S</a:t>
            </a:r>
            <a:r>
              <a:rPr lang="en-US" altLang="zh-CN" sz="2800" b="0" kern="0" dirty="0" smtClean="0">
                <a:solidFill>
                  <a:srgbClr val="000000"/>
                </a:solidFill>
                <a:latin typeface="Times New Roman"/>
                <a:ea typeface="宋体"/>
              </a:rPr>
              <a:t> is called a </a:t>
            </a:r>
            <a:r>
              <a:rPr lang="en-US" altLang="zh-CN" sz="2800" b="0" i="1" kern="0" dirty="0" smtClean="0">
                <a:solidFill>
                  <a:srgbClr val="00007D"/>
                </a:solidFill>
                <a:latin typeface="Times New Roman"/>
                <a:ea typeface="宋体"/>
              </a:rPr>
              <a:t>connected</a:t>
            </a:r>
            <a:r>
              <a:rPr lang="en-US" altLang="zh-CN" sz="2800" b="0" kern="0" dirty="0" smtClean="0">
                <a:solidFill>
                  <a:srgbClr val="00007D"/>
                </a:solidFill>
                <a:latin typeface="Times New Roman"/>
                <a:ea typeface="宋体"/>
              </a:rPr>
              <a:t> </a:t>
            </a:r>
            <a:r>
              <a:rPr lang="en-US" altLang="zh-CN" sz="2800" b="0" i="1" kern="0" dirty="0" smtClean="0">
                <a:solidFill>
                  <a:srgbClr val="00007D"/>
                </a:solidFill>
                <a:latin typeface="Times New Roman"/>
                <a:ea typeface="宋体"/>
              </a:rPr>
              <a:t>set</a:t>
            </a:r>
            <a:r>
              <a:rPr lang="zh-CN" altLang="en-US" sz="2800" b="0" kern="0" dirty="0" smtClean="0">
                <a:solidFill>
                  <a:srgbClr val="000000"/>
                </a:solidFill>
                <a:latin typeface="Times New Roman"/>
                <a:ea typeface="宋体"/>
              </a:rPr>
              <a:t>（连通集）</a:t>
            </a:r>
            <a:r>
              <a:rPr lang="en-US" altLang="zh-CN" sz="2800" b="0" kern="0" dirty="0" smtClean="0">
                <a:solidFill>
                  <a:srgbClr val="000000"/>
                </a:solidFill>
                <a:latin typeface="Times New Roman"/>
                <a:ea typeface="宋体"/>
              </a:rPr>
              <a:t>.</a:t>
            </a:r>
          </a:p>
          <a:p>
            <a:pPr marL="266700" indent="-266700">
              <a:spcBef>
                <a:spcPct val="50000"/>
              </a:spcBef>
            </a:pPr>
            <a:endParaRPr lang="en-US" altLang="zh-CN" sz="2800" dirty="0">
              <a:ea typeface="宋体" charset="-122"/>
              <a:sym typeface="Wingdings" pitchFamily="2" charset="2"/>
            </a:endParaRPr>
          </a:p>
          <a:p>
            <a:pPr marL="266700" indent="-266700">
              <a:spcBef>
                <a:spcPct val="50000"/>
              </a:spcBef>
            </a:pPr>
            <a:endParaRPr lang="zh-CN" altLang="en-US" sz="2800" dirty="0">
              <a:ea typeface="宋体" charset="-122"/>
              <a:sym typeface="Wingdings" pitchFamily="2" charset="2"/>
            </a:endParaRPr>
          </a:p>
        </p:txBody>
      </p:sp>
      <p:sp>
        <p:nvSpPr>
          <p:cNvPr id="59395" name="标题 3"/>
          <p:cNvSpPr>
            <a:spLocks noGrp="1"/>
          </p:cNvSpPr>
          <p:nvPr>
            <p:ph type="title"/>
          </p:nvPr>
        </p:nvSpPr>
        <p:spPr/>
        <p:txBody>
          <a:bodyPr/>
          <a:lstStyle/>
          <a:p>
            <a:r>
              <a:rPr lang="en-US" altLang="zh-CN" smtClean="0">
                <a:ea typeface="宋体" charset="-122"/>
              </a:rPr>
              <a:t>Connected Set and Region</a:t>
            </a:r>
            <a:endParaRPr lang="zh-CN" altLang="en-US"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78</a:t>
            </a:fld>
            <a:endParaRPr lang="en-US" altLang="zh-C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Text Box 3"/>
          <p:cNvSpPr txBox="1">
            <a:spLocks noChangeArrowheads="1"/>
          </p:cNvSpPr>
          <p:nvPr/>
        </p:nvSpPr>
        <p:spPr bwMode="auto">
          <a:xfrm>
            <a:off x="611560" y="2035175"/>
            <a:ext cx="7989888" cy="4490169"/>
          </a:xfrm>
          <a:prstGeom prst="rect">
            <a:avLst/>
          </a:prstGeom>
          <a:noFill/>
          <a:ln w="9525">
            <a:noFill/>
            <a:miter lim="800000"/>
            <a:headEnd/>
            <a:tailEnd/>
          </a:ln>
          <a:effectLst/>
        </p:spPr>
        <p:txBody>
          <a:bodyPr/>
          <a:lstStyle/>
          <a:p>
            <a:pPr marL="266700" indent="-266700">
              <a:spcBef>
                <a:spcPct val="50000"/>
              </a:spcBef>
              <a:buClr>
                <a:srgbClr val="FF0000"/>
              </a:buClr>
            </a:pPr>
            <a:r>
              <a:rPr lang="en-US" altLang="zh-CN" sz="3200" dirty="0">
                <a:ea typeface="宋体" charset="-122"/>
                <a:sym typeface="Wingdings" pitchFamily="2" charset="2"/>
              </a:rPr>
              <a:t>Definitions:</a:t>
            </a:r>
          </a:p>
          <a:p>
            <a:pPr marL="266700" indent="-266700">
              <a:spcBef>
                <a:spcPct val="50000"/>
              </a:spcBef>
              <a:buClr>
                <a:srgbClr val="FF0000"/>
              </a:buClr>
              <a:buFont typeface="Wingdings" pitchFamily="2" charset="2"/>
              <a:buChar char="u"/>
            </a:pPr>
            <a:r>
              <a:rPr lang="en-US" altLang="zh-CN" sz="2800" b="0" dirty="0" smtClean="0">
                <a:ea typeface="宋体" charset="-122"/>
                <a:sym typeface="Wingdings" pitchFamily="2" charset="2"/>
              </a:rPr>
              <a:t>Let </a:t>
            </a:r>
            <a:r>
              <a:rPr lang="en-US" altLang="zh-CN" sz="2800" b="0" i="1" dirty="0">
                <a:ea typeface="宋体" charset="-122"/>
                <a:sym typeface="Wingdings" pitchFamily="2" charset="2"/>
              </a:rPr>
              <a:t>R</a:t>
            </a:r>
            <a:r>
              <a:rPr lang="en-US" altLang="zh-CN" sz="2800" b="0" dirty="0">
                <a:ea typeface="宋体" charset="-122"/>
                <a:sym typeface="Wingdings" pitchFamily="2" charset="2"/>
              </a:rPr>
              <a:t> be a subset of pixels in an image. We also called </a:t>
            </a:r>
            <a:r>
              <a:rPr lang="en-US" altLang="zh-CN" sz="2800" b="0" i="1" dirty="0">
                <a:ea typeface="宋体" charset="-122"/>
                <a:sym typeface="Wingdings" pitchFamily="2" charset="2"/>
              </a:rPr>
              <a:t>R</a:t>
            </a:r>
            <a:r>
              <a:rPr lang="en-US" altLang="zh-CN" sz="2800" b="0" dirty="0">
                <a:ea typeface="宋体" charset="-122"/>
                <a:sym typeface="Wingdings" pitchFamily="2" charset="2"/>
              </a:rPr>
              <a:t> a </a:t>
            </a:r>
            <a:r>
              <a:rPr lang="en-US" altLang="zh-CN" sz="2800" i="1" dirty="0">
                <a:ea typeface="宋体" charset="-122"/>
                <a:sym typeface="Wingdings" pitchFamily="2" charset="2"/>
              </a:rPr>
              <a:t>region</a:t>
            </a:r>
            <a:r>
              <a:rPr lang="en-US" altLang="zh-CN" sz="2800" b="0" i="1" dirty="0">
                <a:ea typeface="宋体" charset="-122"/>
                <a:sym typeface="Wingdings" pitchFamily="2" charset="2"/>
              </a:rPr>
              <a:t>(</a:t>
            </a:r>
            <a:r>
              <a:rPr lang="zh-CN" altLang="en-US" sz="2800" b="0" i="1" dirty="0">
                <a:ea typeface="宋体" charset="-122"/>
                <a:sym typeface="Wingdings" pitchFamily="2" charset="2"/>
              </a:rPr>
              <a:t>区域</a:t>
            </a:r>
            <a:r>
              <a:rPr lang="en-US" altLang="zh-CN" sz="2800" b="0" i="1" dirty="0">
                <a:ea typeface="宋体" charset="-122"/>
                <a:sym typeface="Wingdings" pitchFamily="2" charset="2"/>
              </a:rPr>
              <a:t>)</a:t>
            </a:r>
            <a:r>
              <a:rPr lang="en-US" altLang="zh-CN" sz="2800" b="0" dirty="0">
                <a:ea typeface="宋体" charset="-122"/>
                <a:sym typeface="Wingdings" pitchFamily="2" charset="2"/>
              </a:rPr>
              <a:t> of the image </a:t>
            </a:r>
            <a:r>
              <a:rPr lang="en-US" altLang="zh-CN" sz="2800" b="0" dirty="0" smtClean="0">
                <a:ea typeface="宋体" charset="-122"/>
                <a:sym typeface="Wingdings" pitchFamily="2" charset="2"/>
              </a:rPr>
              <a:t>if </a:t>
            </a:r>
            <a:r>
              <a:rPr lang="en-US" altLang="zh-CN" sz="2800" b="0" i="1" dirty="0">
                <a:sym typeface="Wingdings" pitchFamily="2" charset="2"/>
              </a:rPr>
              <a:t>R</a:t>
            </a:r>
            <a:r>
              <a:rPr lang="en-US" altLang="zh-CN" sz="2800" b="0" dirty="0">
                <a:ea typeface="宋体" charset="-122"/>
                <a:sym typeface="Wingdings" pitchFamily="2" charset="2"/>
              </a:rPr>
              <a:t> is a </a:t>
            </a:r>
            <a:r>
              <a:rPr lang="en-US" altLang="zh-CN" sz="2800" b="0" i="1" dirty="0">
                <a:ea typeface="宋体" charset="-122"/>
                <a:sym typeface="Wingdings" pitchFamily="2" charset="2"/>
              </a:rPr>
              <a:t>connected set</a:t>
            </a:r>
            <a:r>
              <a:rPr lang="en-US" altLang="zh-CN" sz="2800" b="0" dirty="0" smtClean="0">
                <a:ea typeface="宋体" charset="-122"/>
                <a:sym typeface="Wingdings" pitchFamily="2" charset="2"/>
              </a:rPr>
              <a:t>.</a:t>
            </a:r>
          </a:p>
          <a:p>
            <a:pPr marL="266700" indent="-266700">
              <a:spcBef>
                <a:spcPct val="50000"/>
              </a:spcBef>
              <a:buClr>
                <a:srgbClr val="FF0000"/>
              </a:buClr>
              <a:buFont typeface="Wingdings" pitchFamily="2" charset="2"/>
              <a:buChar char="u"/>
            </a:pPr>
            <a:r>
              <a:rPr lang="en-US" altLang="zh-CN" sz="2800" b="0" dirty="0" smtClean="0">
                <a:sym typeface="Wingdings" pitchFamily="2" charset="2"/>
              </a:rPr>
              <a:t>Two regions, </a:t>
            </a:r>
            <a:r>
              <a:rPr lang="en-US" altLang="zh-CN" sz="2800" b="0" i="1" dirty="0" err="1" smtClean="0">
                <a:sym typeface="Wingdings" pitchFamily="2" charset="2"/>
              </a:rPr>
              <a:t>R</a:t>
            </a:r>
            <a:r>
              <a:rPr lang="en-US" altLang="zh-CN" sz="2800" b="0" baseline="-25000" dirty="0" err="1" smtClean="0">
                <a:sym typeface="Wingdings" pitchFamily="2" charset="2"/>
              </a:rPr>
              <a:t>i</a:t>
            </a:r>
            <a:r>
              <a:rPr lang="en-US" altLang="zh-CN" sz="2800" b="0" dirty="0" smtClean="0">
                <a:sym typeface="Wingdings" pitchFamily="2" charset="2"/>
              </a:rPr>
              <a:t> and </a:t>
            </a:r>
            <a:r>
              <a:rPr lang="en-US" altLang="zh-CN" sz="2800" b="0" i="1" dirty="0" err="1" smtClean="0">
                <a:sym typeface="Wingdings" pitchFamily="2" charset="2"/>
              </a:rPr>
              <a:t>R</a:t>
            </a:r>
            <a:r>
              <a:rPr lang="en-US" altLang="zh-CN" sz="2800" b="0" baseline="-25000" dirty="0" err="1" smtClean="0">
                <a:sym typeface="Wingdings" pitchFamily="2" charset="2"/>
              </a:rPr>
              <a:t>j</a:t>
            </a:r>
            <a:r>
              <a:rPr lang="en-US" altLang="zh-CN" sz="2800" b="0" dirty="0" smtClean="0">
                <a:sym typeface="Wingdings" pitchFamily="2" charset="2"/>
              </a:rPr>
              <a:t> are said to be </a:t>
            </a:r>
            <a:r>
              <a:rPr lang="en-US" altLang="zh-CN" sz="2800" i="1" dirty="0" smtClean="0">
                <a:sym typeface="Wingdings" pitchFamily="2" charset="2"/>
              </a:rPr>
              <a:t>adjacent</a:t>
            </a:r>
            <a:r>
              <a:rPr lang="en-US" altLang="zh-CN" sz="2800" b="0" dirty="0" smtClean="0">
                <a:sym typeface="Wingdings" pitchFamily="2" charset="2"/>
              </a:rPr>
              <a:t> if their union forms a connected set. Regions that are not adjacent are said to be </a:t>
            </a:r>
            <a:r>
              <a:rPr lang="en-US" altLang="zh-CN" sz="2800" i="1" dirty="0" smtClean="0">
                <a:sym typeface="Wingdings" pitchFamily="2" charset="2"/>
              </a:rPr>
              <a:t>disjoint</a:t>
            </a:r>
            <a:r>
              <a:rPr lang="en-US" altLang="zh-CN" sz="2800" b="0" dirty="0" smtClean="0">
                <a:sym typeface="Wingdings" pitchFamily="2" charset="2"/>
              </a:rPr>
              <a:t>.</a:t>
            </a:r>
            <a:endParaRPr lang="en-US" altLang="zh-CN" sz="2800" b="0" dirty="0">
              <a:ea typeface="宋体" charset="-122"/>
              <a:sym typeface="Wingdings" pitchFamily="2" charset="2"/>
            </a:endParaRPr>
          </a:p>
          <a:p>
            <a:pPr marL="266700" indent="-266700">
              <a:spcBef>
                <a:spcPct val="50000"/>
              </a:spcBef>
            </a:pPr>
            <a:endParaRPr lang="en-US" altLang="zh-CN" sz="2800" dirty="0">
              <a:ea typeface="宋体" charset="-122"/>
              <a:sym typeface="Wingdings" pitchFamily="2" charset="2"/>
            </a:endParaRPr>
          </a:p>
          <a:p>
            <a:pPr marL="266700" indent="-266700">
              <a:spcBef>
                <a:spcPct val="50000"/>
              </a:spcBef>
            </a:pPr>
            <a:endParaRPr lang="zh-CN" altLang="en-US" sz="2800" dirty="0">
              <a:ea typeface="宋体" charset="-122"/>
              <a:sym typeface="Wingdings" pitchFamily="2" charset="2"/>
            </a:endParaRPr>
          </a:p>
        </p:txBody>
      </p:sp>
      <p:sp>
        <p:nvSpPr>
          <p:cNvPr id="59395" name="标题 3"/>
          <p:cNvSpPr>
            <a:spLocks noGrp="1"/>
          </p:cNvSpPr>
          <p:nvPr>
            <p:ph type="title"/>
          </p:nvPr>
        </p:nvSpPr>
        <p:spPr/>
        <p:txBody>
          <a:bodyPr/>
          <a:lstStyle/>
          <a:p>
            <a:r>
              <a:rPr lang="en-US" altLang="zh-CN" smtClean="0">
                <a:ea typeface="宋体" charset="-122"/>
              </a:rPr>
              <a:t>Connected Set and Region</a:t>
            </a:r>
            <a:endParaRPr lang="zh-CN" altLang="en-US"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79</a:t>
            </a:fld>
            <a:endParaRPr lang="en-US" altLang="zh-C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4"/>
          <p:cNvPicPr>
            <a:picLocks noChangeAspect="1" noChangeArrowheads="1"/>
          </p:cNvPicPr>
          <p:nvPr/>
        </p:nvPicPr>
        <p:blipFill>
          <a:blip r:embed="rId3" cstate="print"/>
          <a:srcRect r="25061"/>
          <a:stretch>
            <a:fillRect/>
          </a:stretch>
        </p:blipFill>
        <p:spPr bwMode="auto">
          <a:xfrm>
            <a:off x="5496520" y="2060848"/>
            <a:ext cx="3539976" cy="3939882"/>
          </a:xfrm>
          <a:prstGeom prst="rect">
            <a:avLst/>
          </a:prstGeom>
          <a:noFill/>
          <a:ln w="9525">
            <a:noFill/>
            <a:miter lim="800000"/>
            <a:headEnd/>
            <a:tailEnd/>
          </a:ln>
        </p:spPr>
      </p:pic>
      <p:sp>
        <p:nvSpPr>
          <p:cNvPr id="21508" name="Rectangle 3"/>
          <p:cNvSpPr>
            <a:spLocks noGrp="1" noChangeArrowheads="1"/>
          </p:cNvSpPr>
          <p:nvPr>
            <p:ph type="body" idx="1"/>
          </p:nvPr>
        </p:nvSpPr>
        <p:spPr>
          <a:xfrm>
            <a:off x="755576" y="1844824"/>
            <a:ext cx="4824536" cy="4752528"/>
          </a:xfrm>
        </p:spPr>
        <p:txBody>
          <a:bodyPr/>
          <a:lstStyle/>
          <a:p>
            <a:r>
              <a:rPr lang="en-US" altLang="zh-CN" sz="2800" dirty="0" smtClean="0"/>
              <a:t>The lens </a:t>
            </a:r>
          </a:p>
          <a:p>
            <a:pPr lvl="1"/>
            <a:r>
              <a:rPr lang="en-US" altLang="zh-CN" sz="2400" dirty="0" smtClean="0"/>
              <a:t>A flexible lens that is  different from an ordinary optical lens.</a:t>
            </a:r>
          </a:p>
          <a:p>
            <a:pPr lvl="1"/>
            <a:r>
              <a:rPr lang="en-US" altLang="zh-CN" sz="2400" dirty="0" smtClean="0"/>
              <a:t>Controlled by the tension in the fibers of the </a:t>
            </a:r>
            <a:r>
              <a:rPr lang="en-US" altLang="zh-CN" sz="2400" dirty="0" err="1" smtClean="0"/>
              <a:t>ciliary</a:t>
            </a:r>
            <a:r>
              <a:rPr lang="en-US" altLang="zh-CN" sz="2400" dirty="0" smtClean="0"/>
              <a:t> body(</a:t>
            </a:r>
            <a:r>
              <a:rPr lang="zh-CN" altLang="en-US" sz="2400" dirty="0" smtClean="0"/>
              <a:t>睫状体</a:t>
            </a:r>
            <a:r>
              <a:rPr lang="en-US" altLang="zh-CN" sz="2400" dirty="0" smtClean="0"/>
              <a:t>).</a:t>
            </a:r>
          </a:p>
          <a:p>
            <a:pPr lvl="1"/>
            <a:r>
              <a:rPr lang="en-US" altLang="zh-CN" sz="2400" dirty="0" smtClean="0"/>
              <a:t>When focus on distant objects, it becomes flattened</a:t>
            </a:r>
          </a:p>
          <a:p>
            <a:pPr lvl="1"/>
            <a:r>
              <a:rPr lang="en-US" altLang="zh-CN" sz="2400" dirty="0" smtClean="0"/>
              <a:t>When focus on objects near eye, it becomes thicker than before</a:t>
            </a:r>
          </a:p>
        </p:txBody>
      </p:sp>
      <p:sp>
        <p:nvSpPr>
          <p:cNvPr id="21506" name="Rectangle 2"/>
          <p:cNvSpPr>
            <a:spLocks noGrp="1" noChangeArrowheads="1"/>
          </p:cNvSpPr>
          <p:nvPr>
            <p:ph type="title"/>
          </p:nvPr>
        </p:nvSpPr>
        <p:spPr/>
        <p:txBody>
          <a:bodyPr/>
          <a:lstStyle/>
          <a:p>
            <a:pPr eaLnBrk="1" hangingPunct="1"/>
            <a:r>
              <a:rPr lang="en-IE" smtClean="0">
                <a:ea typeface="ＭＳ Ｐゴシック" pitchFamily="-110" charset="-128"/>
              </a:rPr>
              <a:t>Structure Of The Human Eye</a:t>
            </a:r>
            <a:endParaRPr lang="en-US" altLang="zh-CN" smtClean="0">
              <a:ea typeface="ＭＳ Ｐゴシック" pitchFamily="-110" charset="-128"/>
            </a:endParaRPr>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8</a:t>
            </a:fld>
            <a:endParaRPr lang="en-US" altLang="zh-C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Text Box 3"/>
          <p:cNvSpPr txBox="1">
            <a:spLocks noChangeArrowheads="1"/>
          </p:cNvSpPr>
          <p:nvPr/>
        </p:nvSpPr>
        <p:spPr bwMode="auto">
          <a:xfrm>
            <a:off x="611560" y="2035175"/>
            <a:ext cx="7989888" cy="4490169"/>
          </a:xfrm>
          <a:prstGeom prst="rect">
            <a:avLst/>
          </a:prstGeom>
          <a:noFill/>
          <a:ln w="9525">
            <a:noFill/>
            <a:miter lim="800000"/>
            <a:headEnd/>
            <a:tailEnd/>
          </a:ln>
          <a:effectLst/>
        </p:spPr>
        <p:txBody>
          <a:bodyPr/>
          <a:lstStyle/>
          <a:p>
            <a:pPr marL="266700" indent="-266700">
              <a:spcBef>
                <a:spcPct val="50000"/>
              </a:spcBef>
              <a:buClr>
                <a:srgbClr val="FF0000"/>
              </a:buClr>
            </a:pPr>
            <a:r>
              <a:rPr lang="en-US" altLang="zh-CN" sz="3200" dirty="0">
                <a:ea typeface="宋体" charset="-122"/>
                <a:sym typeface="Wingdings" pitchFamily="2" charset="2"/>
              </a:rPr>
              <a:t>Definitions</a:t>
            </a:r>
            <a:r>
              <a:rPr lang="en-US" altLang="zh-CN" sz="3200" dirty="0" smtClean="0">
                <a:ea typeface="宋体" charset="-122"/>
                <a:sym typeface="Wingdings" pitchFamily="2" charset="2"/>
              </a:rPr>
              <a:t>:</a:t>
            </a:r>
          </a:p>
          <a:p>
            <a:pPr marL="266700" lvl="0" indent="-266700">
              <a:spcBef>
                <a:spcPct val="50000"/>
              </a:spcBef>
              <a:buClr>
                <a:srgbClr val="FF0000"/>
              </a:buClr>
              <a:buFont typeface="Wingdings" pitchFamily="2" charset="2"/>
              <a:buChar char="u"/>
            </a:pPr>
            <a:r>
              <a:rPr lang="en-US" altLang="zh-CN" sz="2800" b="0" dirty="0" smtClean="0">
                <a:solidFill>
                  <a:srgbClr val="000000"/>
                </a:solidFill>
                <a:sym typeface="Wingdings" pitchFamily="2" charset="2"/>
              </a:rPr>
              <a:t>Suppose that an image contains K disjoint regions, </a:t>
            </a:r>
            <a:r>
              <a:rPr lang="en-US" altLang="zh-CN" sz="2800" b="0" dirty="0" err="1" smtClean="0">
                <a:solidFill>
                  <a:srgbClr val="000000"/>
                </a:solidFill>
                <a:sym typeface="Wingdings" pitchFamily="2" charset="2"/>
              </a:rPr>
              <a:t>R</a:t>
            </a:r>
            <a:r>
              <a:rPr lang="en-US" altLang="zh-CN" sz="2800" b="0" i="1" baseline="-25000" dirty="0" err="1" smtClean="0">
                <a:solidFill>
                  <a:srgbClr val="000000"/>
                </a:solidFill>
                <a:sym typeface="Wingdings" pitchFamily="2" charset="2"/>
              </a:rPr>
              <a:t>k</a:t>
            </a:r>
            <a:r>
              <a:rPr lang="en-US" altLang="zh-CN" sz="2800" b="0" dirty="0" smtClean="0">
                <a:solidFill>
                  <a:srgbClr val="000000"/>
                </a:solidFill>
                <a:sym typeface="Wingdings" pitchFamily="2" charset="2"/>
              </a:rPr>
              <a:t>, </a:t>
            </a:r>
            <a:r>
              <a:rPr lang="en-US" altLang="zh-CN" sz="2800" b="0" i="1" dirty="0" smtClean="0">
                <a:solidFill>
                  <a:srgbClr val="000000"/>
                </a:solidFill>
                <a:sym typeface="Wingdings" pitchFamily="2" charset="2"/>
              </a:rPr>
              <a:t>k</a:t>
            </a:r>
            <a:r>
              <a:rPr lang="en-US" altLang="zh-CN" sz="2800" b="0" dirty="0" smtClean="0">
                <a:solidFill>
                  <a:srgbClr val="000000"/>
                </a:solidFill>
                <a:sym typeface="Wingdings" pitchFamily="2" charset="2"/>
              </a:rPr>
              <a:t>=1,2,…,k, none of which touches the image border. Let </a:t>
            </a:r>
            <a:r>
              <a:rPr lang="en-US" altLang="zh-CN" sz="2800" b="0" dirty="0" err="1" smtClean="0">
                <a:solidFill>
                  <a:srgbClr val="000000"/>
                </a:solidFill>
                <a:sym typeface="Wingdings" pitchFamily="2" charset="2"/>
              </a:rPr>
              <a:t>R</a:t>
            </a:r>
            <a:r>
              <a:rPr lang="en-US" altLang="zh-CN" sz="2800" b="0" i="1" baseline="-25000" dirty="0" err="1" smtClean="0">
                <a:solidFill>
                  <a:srgbClr val="000000"/>
                </a:solidFill>
                <a:sym typeface="Wingdings" pitchFamily="2" charset="2"/>
              </a:rPr>
              <a:t>u</a:t>
            </a:r>
            <a:r>
              <a:rPr lang="en-US" altLang="zh-CN" sz="2800" b="0" dirty="0" smtClean="0">
                <a:solidFill>
                  <a:srgbClr val="000000"/>
                </a:solidFill>
                <a:sym typeface="Wingdings" pitchFamily="2" charset="2"/>
              </a:rPr>
              <a:t> denote the union of all the K regions, and let (</a:t>
            </a:r>
            <a:r>
              <a:rPr lang="en-US" altLang="zh-CN" sz="2800" b="0" dirty="0" err="1" smtClean="0">
                <a:solidFill>
                  <a:srgbClr val="000000"/>
                </a:solidFill>
                <a:sym typeface="Wingdings" pitchFamily="2" charset="2"/>
              </a:rPr>
              <a:t>R</a:t>
            </a:r>
            <a:r>
              <a:rPr lang="en-US" altLang="zh-CN" sz="2800" b="0" i="1" baseline="-25000" dirty="0" err="1" smtClean="0">
                <a:solidFill>
                  <a:srgbClr val="000000"/>
                </a:solidFill>
                <a:sym typeface="Wingdings" pitchFamily="2" charset="2"/>
              </a:rPr>
              <a:t>u</a:t>
            </a:r>
            <a:r>
              <a:rPr lang="en-US" altLang="zh-CN" sz="2800" b="0" dirty="0" smtClean="0">
                <a:solidFill>
                  <a:srgbClr val="000000"/>
                </a:solidFill>
                <a:sym typeface="Wingdings" pitchFamily="2" charset="2"/>
              </a:rPr>
              <a:t>)</a:t>
            </a:r>
            <a:r>
              <a:rPr lang="en-US" altLang="zh-CN" sz="2800" b="0" baseline="30000" dirty="0" smtClean="0">
                <a:solidFill>
                  <a:srgbClr val="000000"/>
                </a:solidFill>
                <a:sym typeface="Wingdings" pitchFamily="2" charset="2"/>
              </a:rPr>
              <a:t>c</a:t>
            </a:r>
            <a:r>
              <a:rPr lang="en-US" altLang="zh-CN" sz="2800" b="0" dirty="0" smtClean="0">
                <a:solidFill>
                  <a:srgbClr val="000000"/>
                </a:solidFill>
                <a:sym typeface="Wingdings" pitchFamily="2" charset="2"/>
              </a:rPr>
              <a:t>  denote its complement (recall that the complement of a set s is the set of points that are not in S). We call all the points in </a:t>
            </a:r>
            <a:r>
              <a:rPr lang="en-US" altLang="zh-CN" sz="2800" b="0" dirty="0" err="1" smtClean="0">
                <a:solidFill>
                  <a:srgbClr val="000000"/>
                </a:solidFill>
                <a:sym typeface="Wingdings" pitchFamily="2" charset="2"/>
              </a:rPr>
              <a:t>R</a:t>
            </a:r>
            <a:r>
              <a:rPr lang="en-US" altLang="zh-CN" sz="2800" b="0" i="1" baseline="-25000" dirty="0" err="1" smtClean="0">
                <a:solidFill>
                  <a:srgbClr val="000000"/>
                </a:solidFill>
                <a:sym typeface="Wingdings" pitchFamily="2" charset="2"/>
              </a:rPr>
              <a:t>u</a:t>
            </a:r>
            <a:r>
              <a:rPr lang="en-US" altLang="zh-CN" sz="2800" b="0" dirty="0" smtClean="0">
                <a:solidFill>
                  <a:srgbClr val="000000"/>
                </a:solidFill>
                <a:sym typeface="Wingdings" pitchFamily="2" charset="2"/>
              </a:rPr>
              <a:t> the </a:t>
            </a:r>
            <a:r>
              <a:rPr lang="en-US" altLang="zh-CN" sz="2800" i="1" dirty="0" smtClean="0">
                <a:solidFill>
                  <a:srgbClr val="000000"/>
                </a:solidFill>
                <a:sym typeface="Wingdings" pitchFamily="2" charset="2"/>
              </a:rPr>
              <a:t>foreground</a:t>
            </a:r>
            <a:r>
              <a:rPr lang="en-US" altLang="zh-CN" sz="2800" b="0" dirty="0" smtClean="0">
                <a:solidFill>
                  <a:srgbClr val="000000"/>
                </a:solidFill>
                <a:sym typeface="Wingdings" pitchFamily="2" charset="2"/>
              </a:rPr>
              <a:t>, and all the points in (</a:t>
            </a:r>
            <a:r>
              <a:rPr lang="en-US" altLang="zh-CN" sz="2800" b="0" dirty="0" err="1" smtClean="0">
                <a:solidFill>
                  <a:srgbClr val="000000"/>
                </a:solidFill>
                <a:sym typeface="Wingdings" pitchFamily="2" charset="2"/>
              </a:rPr>
              <a:t>R</a:t>
            </a:r>
            <a:r>
              <a:rPr lang="en-US" altLang="zh-CN" sz="2800" b="0" i="1" baseline="-25000" dirty="0" err="1" smtClean="0">
                <a:solidFill>
                  <a:srgbClr val="000000"/>
                </a:solidFill>
                <a:sym typeface="Wingdings" pitchFamily="2" charset="2"/>
              </a:rPr>
              <a:t>u</a:t>
            </a:r>
            <a:r>
              <a:rPr lang="en-US" altLang="zh-CN" sz="2800" b="0" dirty="0" smtClean="0">
                <a:solidFill>
                  <a:srgbClr val="000000"/>
                </a:solidFill>
                <a:sym typeface="Wingdings" pitchFamily="2" charset="2"/>
              </a:rPr>
              <a:t>)</a:t>
            </a:r>
            <a:r>
              <a:rPr lang="en-US" altLang="zh-CN" sz="2800" b="0" baseline="30000" dirty="0" smtClean="0">
                <a:solidFill>
                  <a:srgbClr val="000000"/>
                </a:solidFill>
                <a:sym typeface="Wingdings" pitchFamily="2" charset="2"/>
              </a:rPr>
              <a:t>c</a:t>
            </a:r>
            <a:r>
              <a:rPr lang="en-US" altLang="zh-CN" sz="2800" b="0" dirty="0" smtClean="0">
                <a:solidFill>
                  <a:srgbClr val="000000"/>
                </a:solidFill>
                <a:sym typeface="Wingdings" pitchFamily="2" charset="2"/>
              </a:rPr>
              <a:t> the </a:t>
            </a:r>
            <a:r>
              <a:rPr lang="en-US" altLang="zh-CN" sz="2800" i="1" dirty="0" smtClean="0">
                <a:solidFill>
                  <a:srgbClr val="000000"/>
                </a:solidFill>
                <a:sym typeface="Wingdings" pitchFamily="2" charset="2"/>
              </a:rPr>
              <a:t>background</a:t>
            </a:r>
            <a:r>
              <a:rPr lang="en-US" altLang="zh-CN" sz="2800" b="0" dirty="0" smtClean="0">
                <a:solidFill>
                  <a:srgbClr val="000000"/>
                </a:solidFill>
                <a:sym typeface="Wingdings" pitchFamily="2" charset="2"/>
              </a:rPr>
              <a:t> of the image.</a:t>
            </a:r>
          </a:p>
          <a:p>
            <a:pPr marL="266700" indent="-266700">
              <a:spcBef>
                <a:spcPct val="50000"/>
              </a:spcBef>
              <a:buClr>
                <a:srgbClr val="FF0000"/>
              </a:buClr>
            </a:pPr>
            <a:endParaRPr lang="en-US" altLang="zh-CN" sz="3200" dirty="0" smtClean="0">
              <a:ea typeface="宋体" charset="-122"/>
              <a:sym typeface="Wingdings" pitchFamily="2" charset="2"/>
            </a:endParaRPr>
          </a:p>
          <a:p>
            <a:pPr marL="266700" indent="-266700">
              <a:spcBef>
                <a:spcPct val="50000"/>
              </a:spcBef>
              <a:buClr>
                <a:srgbClr val="FF0000"/>
              </a:buClr>
            </a:pPr>
            <a:r>
              <a:rPr lang="en-US" altLang="zh-CN" sz="3200" dirty="0" smtClean="0">
                <a:sym typeface="Wingdings" pitchFamily="2" charset="2"/>
              </a:rPr>
              <a:t>	</a:t>
            </a:r>
            <a:endParaRPr lang="en-US" altLang="zh-CN" sz="3200" dirty="0">
              <a:ea typeface="宋体" charset="-122"/>
              <a:sym typeface="Wingdings" pitchFamily="2" charset="2"/>
            </a:endParaRPr>
          </a:p>
          <a:p>
            <a:pPr marL="266700" indent="-266700">
              <a:spcBef>
                <a:spcPct val="50000"/>
              </a:spcBef>
            </a:pPr>
            <a:endParaRPr lang="zh-CN" altLang="en-US" sz="2800" dirty="0">
              <a:ea typeface="宋体" charset="-122"/>
              <a:sym typeface="Wingdings" pitchFamily="2" charset="2"/>
            </a:endParaRPr>
          </a:p>
        </p:txBody>
      </p:sp>
      <p:sp>
        <p:nvSpPr>
          <p:cNvPr id="59395" name="标题 3"/>
          <p:cNvSpPr>
            <a:spLocks noGrp="1"/>
          </p:cNvSpPr>
          <p:nvPr>
            <p:ph type="title"/>
          </p:nvPr>
        </p:nvSpPr>
        <p:spPr/>
        <p:txBody>
          <a:bodyPr/>
          <a:lstStyle/>
          <a:p>
            <a:r>
              <a:rPr lang="en-US" altLang="zh-CN" smtClean="0">
                <a:ea typeface="宋体" charset="-122"/>
              </a:rPr>
              <a:t>Connected Set and Region</a:t>
            </a:r>
            <a:endParaRPr lang="zh-CN" altLang="en-US"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80</a:t>
            </a:fld>
            <a:endParaRPr lang="en-US" altLang="zh-CN"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Text Box 3"/>
          <p:cNvSpPr txBox="1">
            <a:spLocks noChangeArrowheads="1"/>
          </p:cNvSpPr>
          <p:nvPr/>
        </p:nvSpPr>
        <p:spPr bwMode="auto">
          <a:xfrm>
            <a:off x="611560" y="2035175"/>
            <a:ext cx="7989888" cy="4490169"/>
          </a:xfrm>
          <a:prstGeom prst="rect">
            <a:avLst/>
          </a:prstGeom>
          <a:noFill/>
          <a:ln w="9525">
            <a:noFill/>
            <a:miter lim="800000"/>
            <a:headEnd/>
            <a:tailEnd/>
          </a:ln>
          <a:effectLst/>
        </p:spPr>
        <p:txBody>
          <a:bodyPr/>
          <a:lstStyle/>
          <a:p>
            <a:pPr marL="266700" indent="-266700">
              <a:spcBef>
                <a:spcPct val="50000"/>
              </a:spcBef>
              <a:buClr>
                <a:srgbClr val="FF0000"/>
              </a:buClr>
            </a:pPr>
            <a:r>
              <a:rPr lang="en-US" altLang="zh-CN" sz="3200" dirty="0">
                <a:ea typeface="宋体" charset="-122"/>
                <a:sym typeface="Wingdings" pitchFamily="2" charset="2"/>
              </a:rPr>
              <a:t>Definitions:</a:t>
            </a:r>
          </a:p>
          <a:p>
            <a:pPr marL="266700" indent="-266700">
              <a:spcBef>
                <a:spcPct val="50000"/>
              </a:spcBef>
              <a:buClr>
                <a:srgbClr val="FF0000"/>
              </a:buClr>
              <a:buFont typeface="Wingdings" pitchFamily="2" charset="2"/>
              <a:buChar char="u"/>
            </a:pPr>
            <a:r>
              <a:rPr lang="en-US" altLang="zh-CN" sz="2800" b="0" dirty="0" smtClean="0">
                <a:ea typeface="宋体" charset="-122"/>
                <a:sym typeface="Wingdings" pitchFamily="2" charset="2"/>
              </a:rPr>
              <a:t>The </a:t>
            </a:r>
            <a:r>
              <a:rPr lang="en-US" altLang="zh-CN" sz="2800" i="1" dirty="0">
                <a:ea typeface="宋体" charset="-122"/>
                <a:sym typeface="Wingdings" pitchFamily="2" charset="2"/>
              </a:rPr>
              <a:t>boundary</a:t>
            </a:r>
            <a:r>
              <a:rPr lang="en-US" altLang="zh-CN" sz="2800" b="0" i="1" dirty="0">
                <a:ea typeface="宋体" charset="-122"/>
                <a:sym typeface="Wingdings" pitchFamily="2" charset="2"/>
              </a:rPr>
              <a:t>(</a:t>
            </a:r>
            <a:r>
              <a:rPr lang="zh-CN" altLang="en-US" sz="2800" b="0" i="1" dirty="0">
                <a:ea typeface="宋体" charset="-122"/>
                <a:sym typeface="Wingdings" pitchFamily="2" charset="2"/>
              </a:rPr>
              <a:t>边界，或边缘、轮廓</a:t>
            </a:r>
            <a:r>
              <a:rPr lang="en-US" altLang="zh-CN" sz="2800" b="0" i="1" dirty="0">
                <a:ea typeface="宋体" charset="-122"/>
                <a:sym typeface="Wingdings" pitchFamily="2" charset="2"/>
              </a:rPr>
              <a:t>)</a:t>
            </a:r>
            <a:r>
              <a:rPr lang="en-US" altLang="zh-CN" sz="2800" b="0" dirty="0">
                <a:ea typeface="宋体" charset="-122"/>
                <a:sym typeface="Wingdings" pitchFamily="2" charset="2"/>
              </a:rPr>
              <a:t> of a </a:t>
            </a:r>
            <a:r>
              <a:rPr lang="en-US" altLang="zh-CN" sz="2800" b="0" i="1" dirty="0">
                <a:ea typeface="宋体" charset="-122"/>
                <a:sym typeface="Wingdings" pitchFamily="2" charset="2"/>
              </a:rPr>
              <a:t>region</a:t>
            </a:r>
            <a:r>
              <a:rPr lang="en-US" altLang="zh-CN" sz="2800" b="0" dirty="0">
                <a:ea typeface="宋体" charset="-122"/>
                <a:sym typeface="Wingdings" pitchFamily="2" charset="2"/>
              </a:rPr>
              <a:t> R is the set of pixels in the region that have one or more neighbors that are not in R</a:t>
            </a:r>
            <a:r>
              <a:rPr lang="en-US" altLang="zh-CN" sz="2800" b="0" dirty="0" smtClean="0">
                <a:ea typeface="宋体" charset="-122"/>
                <a:sym typeface="Wingdings" pitchFamily="2" charset="2"/>
              </a:rPr>
              <a:t>. it is also called the </a:t>
            </a:r>
            <a:r>
              <a:rPr lang="en-US" altLang="zh-CN" sz="2800" i="1" dirty="0" smtClean="0">
                <a:sym typeface="Wingdings" pitchFamily="2" charset="2"/>
              </a:rPr>
              <a:t>border </a:t>
            </a:r>
            <a:r>
              <a:rPr lang="en-US" altLang="zh-CN" sz="2800" b="0" dirty="0" smtClean="0">
                <a:ea typeface="宋体" charset="-122"/>
                <a:sym typeface="Wingdings" pitchFamily="2" charset="2"/>
              </a:rPr>
              <a:t>or </a:t>
            </a:r>
            <a:r>
              <a:rPr lang="en-US" altLang="zh-CN" sz="2800" i="1" dirty="0" smtClean="0">
                <a:sym typeface="Wingdings" pitchFamily="2" charset="2"/>
              </a:rPr>
              <a:t>contour</a:t>
            </a:r>
            <a:r>
              <a:rPr lang="en-US" altLang="zh-CN" sz="2800" b="0" dirty="0" smtClean="0">
                <a:ea typeface="宋体" charset="-122"/>
                <a:sym typeface="Wingdings" pitchFamily="2" charset="2"/>
              </a:rPr>
              <a:t>.</a:t>
            </a:r>
            <a:endParaRPr lang="en-US" altLang="zh-CN" sz="2800" b="0" dirty="0">
              <a:ea typeface="宋体" charset="-122"/>
              <a:sym typeface="Wingdings" pitchFamily="2" charset="2"/>
            </a:endParaRPr>
          </a:p>
          <a:p>
            <a:pPr marL="266700" indent="-266700">
              <a:spcBef>
                <a:spcPct val="50000"/>
              </a:spcBef>
            </a:pPr>
            <a:endParaRPr lang="en-US" altLang="zh-CN" sz="2800" dirty="0">
              <a:ea typeface="宋体" charset="-122"/>
              <a:sym typeface="Wingdings" pitchFamily="2" charset="2"/>
            </a:endParaRPr>
          </a:p>
          <a:p>
            <a:pPr marL="266700" indent="-266700">
              <a:spcBef>
                <a:spcPct val="50000"/>
              </a:spcBef>
            </a:pPr>
            <a:endParaRPr lang="zh-CN" altLang="en-US" sz="2800" dirty="0">
              <a:ea typeface="宋体" charset="-122"/>
              <a:sym typeface="Wingdings" pitchFamily="2" charset="2"/>
            </a:endParaRPr>
          </a:p>
        </p:txBody>
      </p:sp>
      <p:sp>
        <p:nvSpPr>
          <p:cNvPr id="59395" name="标题 3"/>
          <p:cNvSpPr>
            <a:spLocks noGrp="1"/>
          </p:cNvSpPr>
          <p:nvPr>
            <p:ph type="title"/>
          </p:nvPr>
        </p:nvSpPr>
        <p:spPr/>
        <p:txBody>
          <a:bodyPr/>
          <a:lstStyle/>
          <a:p>
            <a:r>
              <a:rPr lang="en-US" altLang="zh-CN" smtClean="0">
                <a:ea typeface="宋体" charset="-122"/>
              </a:rPr>
              <a:t>Connected Set and Region</a:t>
            </a:r>
            <a:endParaRPr lang="zh-CN" altLang="en-US"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81</a:t>
            </a:fld>
            <a:endParaRPr lang="en-US" altLang="zh-CN"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Text Box 3"/>
          <p:cNvSpPr txBox="1">
            <a:spLocks noChangeArrowheads="1"/>
          </p:cNvSpPr>
          <p:nvPr/>
        </p:nvSpPr>
        <p:spPr bwMode="auto">
          <a:xfrm>
            <a:off x="611560" y="2035175"/>
            <a:ext cx="7989888" cy="4490169"/>
          </a:xfrm>
          <a:prstGeom prst="rect">
            <a:avLst/>
          </a:prstGeom>
          <a:noFill/>
          <a:ln w="9525">
            <a:noFill/>
            <a:miter lim="800000"/>
            <a:headEnd/>
            <a:tailEnd/>
          </a:ln>
          <a:effectLst/>
        </p:spPr>
        <p:txBody>
          <a:bodyPr/>
          <a:lstStyle/>
          <a:p>
            <a:pPr marL="266700" indent="-266700">
              <a:spcBef>
                <a:spcPct val="50000"/>
              </a:spcBef>
              <a:buClr>
                <a:srgbClr val="FF0000"/>
              </a:buClr>
            </a:pPr>
            <a:r>
              <a:rPr lang="en-US" altLang="zh-CN" sz="3200" dirty="0">
                <a:ea typeface="宋体" charset="-122"/>
                <a:sym typeface="Wingdings" pitchFamily="2" charset="2"/>
              </a:rPr>
              <a:t>Definitions:</a:t>
            </a:r>
          </a:p>
          <a:p>
            <a:pPr marL="266700" indent="-266700">
              <a:spcBef>
                <a:spcPct val="50000"/>
              </a:spcBef>
              <a:buClr>
                <a:srgbClr val="FF0000"/>
              </a:buClr>
              <a:buFont typeface="Wingdings" pitchFamily="2" charset="2"/>
              <a:buChar char="u"/>
            </a:pPr>
            <a:r>
              <a:rPr lang="en-US" altLang="zh-CN" sz="2800" b="0" dirty="0" smtClean="0">
                <a:sym typeface="Wingdings" pitchFamily="2" charset="2"/>
              </a:rPr>
              <a:t>The preceding definition sometimes is referred to as the </a:t>
            </a:r>
            <a:r>
              <a:rPr lang="en-US" altLang="zh-CN" sz="2800" i="1" dirty="0" smtClean="0">
                <a:sym typeface="Wingdings" pitchFamily="2" charset="2"/>
              </a:rPr>
              <a:t>inner border </a:t>
            </a:r>
            <a:r>
              <a:rPr lang="en-US" altLang="zh-CN" sz="2800" b="0" dirty="0" smtClean="0">
                <a:sym typeface="Wingdings" pitchFamily="2" charset="2"/>
              </a:rPr>
              <a:t>of the region to distinguish it from its </a:t>
            </a:r>
            <a:r>
              <a:rPr lang="en-US" altLang="zh-CN" sz="2800" i="1" dirty="0" smtClean="0">
                <a:sym typeface="Wingdings" pitchFamily="2" charset="2"/>
              </a:rPr>
              <a:t>outer border</a:t>
            </a:r>
            <a:r>
              <a:rPr lang="en-US" altLang="zh-CN" sz="2800" b="0" dirty="0" smtClean="0">
                <a:sym typeface="Wingdings" pitchFamily="2" charset="2"/>
              </a:rPr>
              <a:t>, which is the corresponding border in the background.</a:t>
            </a:r>
          </a:p>
          <a:p>
            <a:pPr marL="266700" indent="-266700">
              <a:spcBef>
                <a:spcPct val="50000"/>
              </a:spcBef>
              <a:buClr>
                <a:srgbClr val="FF0000"/>
              </a:buClr>
              <a:buFont typeface="Wingdings" pitchFamily="2" charset="2"/>
              <a:buChar char="u"/>
            </a:pPr>
            <a:r>
              <a:rPr lang="en-US" altLang="zh-CN" sz="2800" b="0" dirty="0" smtClean="0">
                <a:sym typeface="Wingdings" pitchFamily="2" charset="2"/>
              </a:rPr>
              <a:t>The distinction is important in the development of border-following algorithms. Such algorithms usually are formulated to follow the outer boundary in order to guarantee that the result will form a closed path.</a:t>
            </a:r>
            <a:endParaRPr lang="en-US" altLang="zh-CN" sz="2800" b="0" dirty="0">
              <a:sym typeface="Wingdings" pitchFamily="2" charset="2"/>
            </a:endParaRPr>
          </a:p>
          <a:p>
            <a:pPr marL="266700" indent="-266700">
              <a:spcBef>
                <a:spcPct val="50000"/>
              </a:spcBef>
            </a:pPr>
            <a:endParaRPr lang="en-US" altLang="zh-CN" sz="2800" dirty="0">
              <a:ea typeface="宋体" charset="-122"/>
              <a:sym typeface="Wingdings" pitchFamily="2" charset="2"/>
            </a:endParaRPr>
          </a:p>
          <a:p>
            <a:pPr marL="266700" indent="-266700">
              <a:spcBef>
                <a:spcPct val="50000"/>
              </a:spcBef>
            </a:pPr>
            <a:endParaRPr lang="zh-CN" altLang="en-US" sz="2800" dirty="0">
              <a:ea typeface="宋体" charset="-122"/>
              <a:sym typeface="Wingdings" pitchFamily="2" charset="2"/>
            </a:endParaRPr>
          </a:p>
        </p:txBody>
      </p:sp>
      <p:sp>
        <p:nvSpPr>
          <p:cNvPr id="59395" name="标题 3"/>
          <p:cNvSpPr>
            <a:spLocks noGrp="1"/>
          </p:cNvSpPr>
          <p:nvPr>
            <p:ph type="title"/>
          </p:nvPr>
        </p:nvSpPr>
        <p:spPr/>
        <p:txBody>
          <a:bodyPr/>
          <a:lstStyle/>
          <a:p>
            <a:r>
              <a:rPr lang="en-US" altLang="zh-CN" smtClean="0">
                <a:ea typeface="宋体" charset="-122"/>
              </a:rPr>
              <a:t>Connected Set and Region</a:t>
            </a:r>
            <a:endParaRPr lang="zh-CN" altLang="en-US"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82</a:t>
            </a:fld>
            <a:endParaRPr lang="en-US" altLang="zh-CN"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Text Box 3"/>
          <p:cNvSpPr txBox="1">
            <a:spLocks noChangeArrowheads="1"/>
          </p:cNvSpPr>
          <p:nvPr/>
        </p:nvSpPr>
        <p:spPr bwMode="auto">
          <a:xfrm>
            <a:off x="611560" y="2035175"/>
            <a:ext cx="7989888" cy="4490169"/>
          </a:xfrm>
          <a:prstGeom prst="rect">
            <a:avLst/>
          </a:prstGeom>
          <a:noFill/>
          <a:ln w="9525">
            <a:noFill/>
            <a:miter lim="800000"/>
            <a:headEnd/>
            <a:tailEnd/>
          </a:ln>
          <a:effectLst/>
        </p:spPr>
        <p:txBody>
          <a:bodyPr/>
          <a:lstStyle/>
          <a:p>
            <a:pPr marL="266700" indent="-266700">
              <a:spcBef>
                <a:spcPct val="50000"/>
              </a:spcBef>
              <a:buClr>
                <a:srgbClr val="FF0000"/>
              </a:buClr>
            </a:pPr>
            <a:r>
              <a:rPr lang="en-US" altLang="zh-CN" sz="3200" dirty="0">
                <a:ea typeface="宋体" charset="-122"/>
                <a:sym typeface="Wingdings" pitchFamily="2" charset="2"/>
              </a:rPr>
              <a:t>Definitions:</a:t>
            </a:r>
          </a:p>
          <a:p>
            <a:pPr marL="266700" indent="-266700">
              <a:spcBef>
                <a:spcPct val="50000"/>
              </a:spcBef>
              <a:buClr>
                <a:srgbClr val="FF0000"/>
              </a:buClr>
              <a:buFont typeface="Wingdings" pitchFamily="2" charset="2"/>
              <a:buChar char="u"/>
            </a:pPr>
            <a:r>
              <a:rPr lang="en-US" altLang="zh-CN" sz="2800" b="0" dirty="0" smtClean="0">
                <a:sym typeface="Wingdings" pitchFamily="2" charset="2"/>
              </a:rPr>
              <a:t>The concept of </a:t>
            </a:r>
            <a:r>
              <a:rPr lang="en-US" altLang="zh-CN" sz="2800" i="1" dirty="0" smtClean="0">
                <a:sym typeface="Wingdings" pitchFamily="2" charset="2"/>
              </a:rPr>
              <a:t>edge</a:t>
            </a:r>
            <a:r>
              <a:rPr lang="en-US" altLang="zh-CN" sz="2800" b="0" dirty="0" smtClean="0">
                <a:sym typeface="Wingdings" pitchFamily="2" charset="2"/>
              </a:rPr>
              <a:t> is found frequently in discussions dealing with regions and </a:t>
            </a:r>
            <a:r>
              <a:rPr lang="en-US" altLang="zh-CN" sz="2800" i="1" dirty="0" smtClean="0">
                <a:sym typeface="Wingdings" pitchFamily="2" charset="2"/>
              </a:rPr>
              <a:t>boundaries</a:t>
            </a:r>
            <a:r>
              <a:rPr lang="en-US" altLang="zh-CN" sz="2800" b="0" dirty="0" smtClean="0">
                <a:sym typeface="Wingdings" pitchFamily="2" charset="2"/>
              </a:rPr>
              <a:t>. </a:t>
            </a:r>
          </a:p>
          <a:p>
            <a:pPr marL="266700" indent="-266700">
              <a:spcBef>
                <a:spcPct val="50000"/>
              </a:spcBef>
              <a:buClr>
                <a:srgbClr val="FF0000"/>
              </a:buClr>
              <a:buFont typeface="Wingdings" pitchFamily="2" charset="2"/>
              <a:buChar char="u"/>
            </a:pPr>
            <a:r>
              <a:rPr lang="en-US" altLang="zh-CN" sz="2800" b="0" dirty="0" smtClean="0">
                <a:sym typeface="Wingdings" pitchFamily="2" charset="2"/>
              </a:rPr>
              <a:t>There is a key difference between the two concepts. </a:t>
            </a:r>
          </a:p>
          <a:p>
            <a:pPr marL="723900" lvl="1" indent="-266700">
              <a:spcBef>
                <a:spcPct val="50000"/>
              </a:spcBef>
              <a:buClr>
                <a:srgbClr val="FF0000"/>
              </a:buClr>
              <a:buFont typeface="Wingdings" pitchFamily="2" charset="2"/>
              <a:buChar char="l"/>
            </a:pPr>
            <a:r>
              <a:rPr lang="en-US" altLang="zh-CN" sz="2800" b="0" dirty="0" smtClean="0">
                <a:sym typeface="Wingdings" pitchFamily="2" charset="2"/>
              </a:rPr>
              <a:t>The </a:t>
            </a:r>
            <a:r>
              <a:rPr lang="en-US" altLang="zh-CN" sz="2800" i="1" dirty="0" smtClean="0">
                <a:sym typeface="Wingdings" pitchFamily="2" charset="2"/>
              </a:rPr>
              <a:t>boundary</a:t>
            </a:r>
            <a:r>
              <a:rPr lang="en-US" altLang="zh-CN" sz="2800" b="0" dirty="0" smtClean="0">
                <a:sym typeface="Wingdings" pitchFamily="2" charset="2"/>
              </a:rPr>
              <a:t> of a finite region forms a closed path and is thus a “global” concept. </a:t>
            </a:r>
          </a:p>
          <a:p>
            <a:pPr marL="723900" lvl="1" indent="-266700">
              <a:spcBef>
                <a:spcPct val="50000"/>
              </a:spcBef>
              <a:buClr>
                <a:srgbClr val="FF0000"/>
              </a:buClr>
              <a:buFont typeface="Wingdings" pitchFamily="2" charset="2"/>
              <a:buChar char="l"/>
            </a:pPr>
            <a:r>
              <a:rPr lang="en-US" altLang="zh-CN" sz="2800" i="1" dirty="0" smtClean="0">
                <a:sym typeface="Wingdings" pitchFamily="2" charset="2"/>
              </a:rPr>
              <a:t>Edges</a:t>
            </a:r>
            <a:r>
              <a:rPr lang="en-US" altLang="zh-CN" sz="2800" b="0" dirty="0" smtClean="0">
                <a:sym typeface="Wingdings" pitchFamily="2" charset="2"/>
              </a:rPr>
              <a:t> are formed form pixels with derivative values that exceed a preset threshold. The idea of an edge is a “local” concept.</a:t>
            </a:r>
            <a:endParaRPr lang="zh-CN" altLang="en-US" sz="2800" dirty="0">
              <a:ea typeface="宋体" charset="-122"/>
              <a:sym typeface="Wingdings" pitchFamily="2" charset="2"/>
            </a:endParaRPr>
          </a:p>
        </p:txBody>
      </p:sp>
      <p:sp>
        <p:nvSpPr>
          <p:cNvPr id="59395" name="标题 3"/>
          <p:cNvSpPr>
            <a:spLocks noGrp="1"/>
          </p:cNvSpPr>
          <p:nvPr>
            <p:ph type="title"/>
          </p:nvPr>
        </p:nvSpPr>
        <p:spPr/>
        <p:txBody>
          <a:bodyPr/>
          <a:lstStyle/>
          <a:p>
            <a:r>
              <a:rPr lang="en-US" altLang="zh-CN" smtClean="0">
                <a:ea typeface="宋体" charset="-122"/>
              </a:rPr>
              <a:t>Connected Set and Region</a:t>
            </a:r>
            <a:endParaRPr lang="zh-CN" altLang="en-US" smtClean="0">
              <a:ea typeface="宋体" charset="-122"/>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83</a:t>
            </a:fld>
            <a:endParaRPr lang="en-US" altLang="zh-C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smtClean="0">
                <a:ea typeface="宋体" charset="-122"/>
              </a:rPr>
              <a:t>Distance Measures</a:t>
            </a:r>
          </a:p>
        </p:txBody>
      </p:sp>
      <p:sp>
        <p:nvSpPr>
          <p:cNvPr id="60419" name="Rectangle 3"/>
          <p:cNvSpPr>
            <a:spLocks noGrp="1" noChangeArrowheads="1"/>
          </p:cNvSpPr>
          <p:nvPr>
            <p:ph type="body" idx="1"/>
          </p:nvPr>
        </p:nvSpPr>
        <p:spPr>
          <a:xfrm>
            <a:off x="539552" y="2204864"/>
            <a:ext cx="8229600" cy="4064000"/>
          </a:xfrm>
        </p:spPr>
        <p:txBody>
          <a:bodyPr/>
          <a:lstStyle/>
          <a:p>
            <a:pPr eaLnBrk="1" hangingPunct="1">
              <a:buClr>
                <a:srgbClr val="9999CC"/>
              </a:buClr>
              <a:buSzPct val="80000"/>
              <a:buFont typeface="Wingdings" pitchFamily="2" charset="2"/>
              <a:buChar char="¨"/>
            </a:pPr>
            <a:r>
              <a:rPr lang="en-US" altLang="zh-CN" dirty="0" smtClean="0">
                <a:solidFill>
                  <a:srgbClr val="000000"/>
                </a:solidFill>
                <a:latin typeface="Times New Roman"/>
              </a:rPr>
              <a:t>For pixels</a:t>
            </a:r>
            <a:r>
              <a:rPr lang="en-US" altLang="zh-CN" i="1" dirty="0" smtClean="0">
                <a:solidFill>
                  <a:srgbClr val="000000"/>
                </a:solidFill>
                <a:latin typeface="Times New Roman"/>
              </a:rPr>
              <a:t> p</a:t>
            </a:r>
            <a:r>
              <a:rPr lang="en-US" altLang="zh-CN" dirty="0" smtClean="0">
                <a:solidFill>
                  <a:srgbClr val="000000"/>
                </a:solidFill>
                <a:latin typeface="Times New Roman"/>
              </a:rPr>
              <a:t>, </a:t>
            </a:r>
            <a:r>
              <a:rPr lang="en-US" altLang="zh-CN" i="1" dirty="0" smtClean="0">
                <a:solidFill>
                  <a:srgbClr val="000000"/>
                </a:solidFill>
                <a:latin typeface="Times New Roman"/>
              </a:rPr>
              <a:t>q</a:t>
            </a:r>
            <a:r>
              <a:rPr lang="en-US" altLang="zh-CN" dirty="0" smtClean="0">
                <a:solidFill>
                  <a:srgbClr val="000000"/>
                </a:solidFill>
                <a:latin typeface="Times New Roman"/>
              </a:rPr>
              <a:t> and </a:t>
            </a:r>
            <a:r>
              <a:rPr lang="en-US" altLang="zh-CN" i="1" dirty="0" smtClean="0">
                <a:solidFill>
                  <a:srgbClr val="000000"/>
                </a:solidFill>
                <a:latin typeface="Times New Roman"/>
              </a:rPr>
              <a:t>z</a:t>
            </a:r>
            <a:r>
              <a:rPr lang="en-US" altLang="zh-CN" dirty="0" smtClean="0">
                <a:solidFill>
                  <a:srgbClr val="000000"/>
                </a:solidFill>
                <a:latin typeface="Times New Roman"/>
              </a:rPr>
              <a:t>, with coordinates (</a:t>
            </a:r>
            <a:r>
              <a:rPr lang="en-US" altLang="zh-CN" i="1" dirty="0" smtClean="0">
                <a:solidFill>
                  <a:srgbClr val="000000"/>
                </a:solidFill>
                <a:latin typeface="Times New Roman"/>
              </a:rPr>
              <a:t>x</a:t>
            </a:r>
            <a:r>
              <a:rPr lang="en-US" altLang="zh-CN" dirty="0" smtClean="0">
                <a:solidFill>
                  <a:srgbClr val="000000"/>
                </a:solidFill>
                <a:latin typeface="Times New Roman"/>
              </a:rPr>
              <a:t>, </a:t>
            </a:r>
            <a:r>
              <a:rPr lang="en-US" altLang="zh-CN" i="1" dirty="0" smtClean="0">
                <a:solidFill>
                  <a:srgbClr val="000000"/>
                </a:solidFill>
                <a:latin typeface="Times New Roman"/>
              </a:rPr>
              <a:t>y</a:t>
            </a:r>
            <a:r>
              <a:rPr lang="en-US" altLang="zh-CN" dirty="0" smtClean="0">
                <a:solidFill>
                  <a:srgbClr val="000000"/>
                </a:solidFill>
                <a:latin typeface="Times New Roman"/>
              </a:rPr>
              <a:t>), (</a:t>
            </a:r>
            <a:r>
              <a:rPr lang="en-US" altLang="zh-CN" i="1" dirty="0" smtClean="0">
                <a:solidFill>
                  <a:srgbClr val="000000"/>
                </a:solidFill>
                <a:latin typeface="Times New Roman"/>
              </a:rPr>
              <a:t>s</a:t>
            </a:r>
            <a:r>
              <a:rPr lang="en-US" altLang="zh-CN" dirty="0" smtClean="0">
                <a:solidFill>
                  <a:srgbClr val="000000"/>
                </a:solidFill>
                <a:latin typeface="Times New Roman"/>
              </a:rPr>
              <a:t>, </a:t>
            </a:r>
            <a:r>
              <a:rPr lang="en-US" altLang="zh-CN" i="1" dirty="0" smtClean="0">
                <a:solidFill>
                  <a:srgbClr val="000000"/>
                </a:solidFill>
                <a:latin typeface="Times New Roman"/>
              </a:rPr>
              <a:t>t</a:t>
            </a:r>
            <a:r>
              <a:rPr lang="en-US" altLang="zh-CN" dirty="0" smtClean="0">
                <a:solidFill>
                  <a:srgbClr val="000000"/>
                </a:solidFill>
                <a:latin typeface="Times New Roman"/>
              </a:rPr>
              <a:t>) and (</a:t>
            </a:r>
            <a:r>
              <a:rPr lang="en-US" altLang="zh-CN" i="1" dirty="0" smtClean="0">
                <a:solidFill>
                  <a:srgbClr val="000000"/>
                </a:solidFill>
                <a:latin typeface="Times New Roman"/>
              </a:rPr>
              <a:t>v</a:t>
            </a:r>
            <a:r>
              <a:rPr lang="en-US" altLang="zh-CN" dirty="0" smtClean="0">
                <a:solidFill>
                  <a:srgbClr val="000000"/>
                </a:solidFill>
                <a:latin typeface="Times New Roman"/>
              </a:rPr>
              <a:t>, </a:t>
            </a:r>
            <a:r>
              <a:rPr lang="en-US" altLang="zh-CN" i="1" dirty="0" smtClean="0">
                <a:solidFill>
                  <a:srgbClr val="000000"/>
                </a:solidFill>
                <a:latin typeface="Times New Roman"/>
              </a:rPr>
              <a:t>w</a:t>
            </a:r>
            <a:r>
              <a:rPr lang="en-US" altLang="zh-CN" dirty="0" smtClean="0">
                <a:solidFill>
                  <a:srgbClr val="000000"/>
                </a:solidFill>
                <a:latin typeface="Times New Roman"/>
              </a:rPr>
              <a:t>), respectively, </a:t>
            </a:r>
            <a:r>
              <a:rPr lang="en-US" altLang="zh-CN" i="1" dirty="0" smtClean="0">
                <a:solidFill>
                  <a:srgbClr val="000000"/>
                </a:solidFill>
                <a:latin typeface="Times New Roman"/>
              </a:rPr>
              <a:t>D</a:t>
            </a:r>
            <a:r>
              <a:rPr lang="en-US" altLang="zh-CN" dirty="0" smtClean="0">
                <a:solidFill>
                  <a:srgbClr val="000000"/>
                </a:solidFill>
                <a:latin typeface="Times New Roman"/>
              </a:rPr>
              <a:t> is a </a:t>
            </a:r>
            <a:r>
              <a:rPr lang="en-US" altLang="zh-CN" i="1" dirty="0" smtClean="0">
                <a:solidFill>
                  <a:srgbClr val="00007D"/>
                </a:solidFill>
                <a:latin typeface="Times New Roman"/>
              </a:rPr>
              <a:t>distance</a:t>
            </a:r>
            <a:r>
              <a:rPr lang="en-US" altLang="zh-CN" dirty="0" smtClean="0">
                <a:solidFill>
                  <a:srgbClr val="00007D"/>
                </a:solidFill>
                <a:latin typeface="Times New Roman"/>
              </a:rPr>
              <a:t> </a:t>
            </a:r>
            <a:r>
              <a:rPr lang="en-US" altLang="zh-CN" i="1" dirty="0" smtClean="0">
                <a:solidFill>
                  <a:srgbClr val="00007D"/>
                </a:solidFill>
                <a:latin typeface="Times New Roman"/>
              </a:rPr>
              <a:t>function</a:t>
            </a:r>
            <a:r>
              <a:rPr lang="en-US" altLang="zh-CN" dirty="0" smtClean="0">
                <a:solidFill>
                  <a:srgbClr val="000000"/>
                </a:solidFill>
                <a:latin typeface="Times New Roman"/>
              </a:rPr>
              <a:t> if</a:t>
            </a:r>
          </a:p>
          <a:p>
            <a:pPr lvl="1" eaLnBrk="1" hangingPunct="1">
              <a:spcBef>
                <a:spcPct val="0"/>
              </a:spcBef>
              <a:buClr>
                <a:srgbClr val="9999CC"/>
              </a:buClr>
              <a:buSzPct val="80000"/>
              <a:buNone/>
            </a:pPr>
            <a:r>
              <a:rPr lang="en-US" altLang="zh-CN" dirty="0" smtClean="0">
                <a:solidFill>
                  <a:srgbClr val="000000"/>
                </a:solidFill>
                <a:latin typeface="Times New Roman"/>
              </a:rPr>
              <a:t>   (a) </a:t>
            </a:r>
            <a:r>
              <a:rPr lang="en-US" altLang="zh-CN" i="1" dirty="0" smtClean="0">
                <a:solidFill>
                  <a:srgbClr val="000000"/>
                </a:solidFill>
                <a:latin typeface="Times New Roman"/>
              </a:rPr>
              <a:t>D</a:t>
            </a:r>
            <a:r>
              <a:rPr lang="en-US" altLang="zh-CN" dirty="0" smtClean="0">
                <a:solidFill>
                  <a:srgbClr val="000000"/>
                </a:solidFill>
                <a:latin typeface="Times New Roman"/>
              </a:rPr>
              <a:t>(</a:t>
            </a:r>
            <a:r>
              <a:rPr lang="en-US" altLang="zh-CN" i="1" dirty="0" smtClean="0">
                <a:solidFill>
                  <a:srgbClr val="000000"/>
                </a:solidFill>
                <a:latin typeface="Times New Roman"/>
              </a:rPr>
              <a:t>p</a:t>
            </a:r>
            <a:r>
              <a:rPr lang="en-US" altLang="zh-CN" dirty="0" smtClean="0">
                <a:solidFill>
                  <a:srgbClr val="000000"/>
                </a:solidFill>
                <a:latin typeface="Times New Roman"/>
              </a:rPr>
              <a:t>, </a:t>
            </a:r>
            <a:r>
              <a:rPr lang="en-US" altLang="zh-CN" i="1" dirty="0" smtClean="0">
                <a:solidFill>
                  <a:srgbClr val="000000"/>
                </a:solidFill>
                <a:latin typeface="Times New Roman"/>
              </a:rPr>
              <a:t>q</a:t>
            </a:r>
            <a:r>
              <a:rPr lang="en-US" altLang="zh-CN" dirty="0" smtClean="0">
                <a:solidFill>
                  <a:srgbClr val="000000"/>
                </a:solidFill>
                <a:latin typeface="Times New Roman"/>
              </a:rPr>
              <a:t>) </a:t>
            </a:r>
            <a:r>
              <a:rPr lang="en-US" altLang="zh-CN" dirty="0" smtClean="0">
                <a:solidFill>
                  <a:srgbClr val="000000"/>
                </a:solidFill>
                <a:latin typeface="Times New Roman"/>
                <a:cs typeface="Times New Roman" pitchFamily="18" charset="0"/>
              </a:rPr>
              <a:t>≥ 0    (</a:t>
            </a:r>
            <a:r>
              <a:rPr lang="en-US" altLang="zh-CN" i="1" dirty="0" smtClean="0">
                <a:solidFill>
                  <a:srgbClr val="000000"/>
                </a:solidFill>
                <a:latin typeface="Times New Roman"/>
              </a:rPr>
              <a:t>D</a:t>
            </a:r>
            <a:r>
              <a:rPr lang="en-US" altLang="zh-CN" dirty="0" smtClean="0">
                <a:solidFill>
                  <a:srgbClr val="000000"/>
                </a:solidFill>
                <a:latin typeface="Times New Roman"/>
              </a:rPr>
              <a:t>(</a:t>
            </a:r>
            <a:r>
              <a:rPr lang="en-US" altLang="zh-CN" i="1" dirty="0" smtClean="0">
                <a:solidFill>
                  <a:srgbClr val="000000"/>
                </a:solidFill>
                <a:latin typeface="Times New Roman"/>
              </a:rPr>
              <a:t>p</a:t>
            </a:r>
            <a:r>
              <a:rPr lang="en-US" altLang="zh-CN" dirty="0" smtClean="0">
                <a:solidFill>
                  <a:srgbClr val="000000"/>
                </a:solidFill>
                <a:latin typeface="Times New Roman"/>
              </a:rPr>
              <a:t>, </a:t>
            </a:r>
            <a:r>
              <a:rPr lang="en-US" altLang="zh-CN" i="1" dirty="0" smtClean="0">
                <a:solidFill>
                  <a:srgbClr val="000000"/>
                </a:solidFill>
                <a:latin typeface="Times New Roman"/>
              </a:rPr>
              <a:t>q</a:t>
            </a:r>
            <a:r>
              <a:rPr lang="en-US" altLang="zh-CN" dirty="0" smtClean="0">
                <a:solidFill>
                  <a:srgbClr val="000000"/>
                </a:solidFill>
                <a:latin typeface="Times New Roman"/>
              </a:rPr>
              <a:t>) = 0 </a:t>
            </a:r>
            <a:r>
              <a:rPr lang="en-US" altLang="zh-CN" dirty="0" err="1" smtClean="0">
                <a:solidFill>
                  <a:srgbClr val="000000"/>
                </a:solidFill>
                <a:latin typeface="Times New Roman"/>
              </a:rPr>
              <a:t>iff</a:t>
            </a:r>
            <a:r>
              <a:rPr lang="en-US" altLang="zh-CN" dirty="0" smtClean="0">
                <a:solidFill>
                  <a:srgbClr val="000000"/>
                </a:solidFill>
                <a:latin typeface="Times New Roman"/>
              </a:rPr>
              <a:t> </a:t>
            </a:r>
            <a:r>
              <a:rPr lang="en-US" altLang="zh-CN" i="1" dirty="0" smtClean="0">
                <a:solidFill>
                  <a:srgbClr val="000000"/>
                </a:solidFill>
                <a:latin typeface="Times New Roman"/>
              </a:rPr>
              <a:t>p</a:t>
            </a:r>
            <a:r>
              <a:rPr lang="en-US" altLang="zh-CN" dirty="0" smtClean="0">
                <a:solidFill>
                  <a:srgbClr val="000000"/>
                </a:solidFill>
                <a:latin typeface="Times New Roman"/>
              </a:rPr>
              <a:t> = </a:t>
            </a:r>
            <a:r>
              <a:rPr lang="en-US" altLang="zh-CN" i="1" dirty="0" smtClean="0">
                <a:solidFill>
                  <a:srgbClr val="000000"/>
                </a:solidFill>
                <a:latin typeface="Times New Roman"/>
              </a:rPr>
              <a:t>q</a:t>
            </a:r>
            <a:r>
              <a:rPr lang="en-US" altLang="zh-CN" dirty="0" smtClean="0">
                <a:solidFill>
                  <a:srgbClr val="000000"/>
                </a:solidFill>
                <a:latin typeface="Times New Roman"/>
              </a:rPr>
              <a:t>),</a:t>
            </a:r>
          </a:p>
          <a:p>
            <a:pPr lvl="1" eaLnBrk="1" hangingPunct="1">
              <a:spcBef>
                <a:spcPct val="0"/>
              </a:spcBef>
              <a:buClr>
                <a:srgbClr val="9999CC"/>
              </a:buClr>
              <a:buSzPct val="80000"/>
              <a:buNone/>
            </a:pPr>
            <a:r>
              <a:rPr lang="en-US" altLang="zh-CN" dirty="0" smtClean="0">
                <a:solidFill>
                  <a:srgbClr val="000000"/>
                </a:solidFill>
                <a:latin typeface="Times New Roman"/>
              </a:rPr>
              <a:t>   (b) </a:t>
            </a:r>
            <a:r>
              <a:rPr lang="en-US" altLang="zh-CN" i="1" dirty="0" smtClean="0">
                <a:solidFill>
                  <a:srgbClr val="000000"/>
                </a:solidFill>
                <a:latin typeface="Times New Roman"/>
              </a:rPr>
              <a:t>D</a:t>
            </a:r>
            <a:r>
              <a:rPr lang="en-US" altLang="zh-CN" dirty="0" smtClean="0">
                <a:solidFill>
                  <a:srgbClr val="000000"/>
                </a:solidFill>
                <a:latin typeface="Times New Roman"/>
              </a:rPr>
              <a:t>(</a:t>
            </a:r>
            <a:r>
              <a:rPr lang="en-US" altLang="zh-CN" i="1" dirty="0" smtClean="0">
                <a:solidFill>
                  <a:srgbClr val="000000"/>
                </a:solidFill>
                <a:latin typeface="Times New Roman"/>
              </a:rPr>
              <a:t>p</a:t>
            </a:r>
            <a:r>
              <a:rPr lang="en-US" altLang="zh-CN" dirty="0" smtClean="0">
                <a:solidFill>
                  <a:srgbClr val="000000"/>
                </a:solidFill>
                <a:latin typeface="Times New Roman"/>
              </a:rPr>
              <a:t>, </a:t>
            </a:r>
            <a:r>
              <a:rPr lang="en-US" altLang="zh-CN" i="1" dirty="0" smtClean="0">
                <a:solidFill>
                  <a:srgbClr val="000000"/>
                </a:solidFill>
                <a:latin typeface="Times New Roman"/>
              </a:rPr>
              <a:t>q</a:t>
            </a:r>
            <a:r>
              <a:rPr lang="en-US" altLang="zh-CN" dirty="0" smtClean="0">
                <a:solidFill>
                  <a:srgbClr val="000000"/>
                </a:solidFill>
                <a:latin typeface="Times New Roman"/>
              </a:rPr>
              <a:t>) = </a:t>
            </a:r>
            <a:r>
              <a:rPr lang="en-US" altLang="zh-CN" i="1" dirty="0" smtClean="0">
                <a:solidFill>
                  <a:srgbClr val="000000"/>
                </a:solidFill>
                <a:latin typeface="Times New Roman"/>
              </a:rPr>
              <a:t>D</a:t>
            </a:r>
            <a:r>
              <a:rPr lang="en-US" altLang="zh-CN" dirty="0" smtClean="0">
                <a:solidFill>
                  <a:srgbClr val="000000"/>
                </a:solidFill>
                <a:latin typeface="Times New Roman"/>
              </a:rPr>
              <a:t>(</a:t>
            </a:r>
            <a:r>
              <a:rPr lang="en-US" altLang="zh-CN" i="1" dirty="0" smtClean="0">
                <a:solidFill>
                  <a:srgbClr val="000000"/>
                </a:solidFill>
                <a:latin typeface="Times New Roman"/>
              </a:rPr>
              <a:t>q</a:t>
            </a:r>
            <a:r>
              <a:rPr lang="en-US" altLang="zh-CN" dirty="0" smtClean="0">
                <a:solidFill>
                  <a:srgbClr val="000000"/>
                </a:solidFill>
                <a:latin typeface="Times New Roman"/>
              </a:rPr>
              <a:t>, </a:t>
            </a:r>
            <a:r>
              <a:rPr lang="en-US" altLang="zh-CN" i="1" dirty="0" smtClean="0">
                <a:solidFill>
                  <a:srgbClr val="000000"/>
                </a:solidFill>
                <a:latin typeface="Times New Roman"/>
              </a:rPr>
              <a:t>p</a:t>
            </a:r>
            <a:r>
              <a:rPr lang="en-US" altLang="zh-CN" dirty="0" smtClean="0">
                <a:solidFill>
                  <a:srgbClr val="000000"/>
                </a:solidFill>
                <a:latin typeface="Times New Roman"/>
              </a:rPr>
              <a:t>), and</a:t>
            </a:r>
          </a:p>
          <a:p>
            <a:pPr lvl="1" eaLnBrk="1" hangingPunct="1">
              <a:spcBef>
                <a:spcPct val="0"/>
              </a:spcBef>
              <a:buClr>
                <a:srgbClr val="9999CC"/>
              </a:buClr>
              <a:buSzPct val="80000"/>
              <a:buNone/>
            </a:pPr>
            <a:r>
              <a:rPr lang="en-US" altLang="zh-CN" dirty="0" smtClean="0">
                <a:solidFill>
                  <a:srgbClr val="000000"/>
                </a:solidFill>
                <a:latin typeface="Times New Roman"/>
              </a:rPr>
              <a:t>   (c) </a:t>
            </a:r>
            <a:r>
              <a:rPr lang="en-US" altLang="zh-CN" i="1" dirty="0" smtClean="0">
                <a:solidFill>
                  <a:srgbClr val="000000"/>
                </a:solidFill>
                <a:latin typeface="Times New Roman"/>
              </a:rPr>
              <a:t>D</a:t>
            </a:r>
            <a:r>
              <a:rPr lang="en-US" altLang="zh-CN" dirty="0" smtClean="0">
                <a:solidFill>
                  <a:srgbClr val="000000"/>
                </a:solidFill>
                <a:latin typeface="Times New Roman"/>
              </a:rPr>
              <a:t>(</a:t>
            </a:r>
            <a:r>
              <a:rPr lang="en-US" altLang="zh-CN" i="1" dirty="0" smtClean="0">
                <a:solidFill>
                  <a:srgbClr val="000000"/>
                </a:solidFill>
                <a:latin typeface="Times New Roman"/>
              </a:rPr>
              <a:t>p</a:t>
            </a:r>
            <a:r>
              <a:rPr lang="en-US" altLang="zh-CN" dirty="0" smtClean="0">
                <a:solidFill>
                  <a:srgbClr val="000000"/>
                </a:solidFill>
                <a:latin typeface="Times New Roman"/>
              </a:rPr>
              <a:t>, </a:t>
            </a:r>
            <a:r>
              <a:rPr lang="en-US" altLang="zh-CN" i="1" dirty="0" smtClean="0">
                <a:solidFill>
                  <a:srgbClr val="000000"/>
                </a:solidFill>
                <a:latin typeface="Times New Roman"/>
              </a:rPr>
              <a:t>z</a:t>
            </a:r>
            <a:r>
              <a:rPr lang="en-US" altLang="zh-CN" dirty="0" smtClean="0">
                <a:solidFill>
                  <a:srgbClr val="000000"/>
                </a:solidFill>
                <a:latin typeface="Times New Roman"/>
              </a:rPr>
              <a:t>) </a:t>
            </a:r>
            <a:r>
              <a:rPr lang="en-US" altLang="zh-CN" dirty="0" smtClean="0">
                <a:solidFill>
                  <a:srgbClr val="000000"/>
                </a:solidFill>
                <a:latin typeface="Times New Roman"/>
                <a:cs typeface="Times New Roman" pitchFamily="18" charset="0"/>
              </a:rPr>
              <a:t>≤ </a:t>
            </a:r>
            <a:r>
              <a:rPr lang="en-US" altLang="zh-CN" i="1" dirty="0" smtClean="0">
                <a:solidFill>
                  <a:srgbClr val="000000"/>
                </a:solidFill>
                <a:latin typeface="Times New Roman"/>
              </a:rPr>
              <a:t>D</a:t>
            </a:r>
            <a:r>
              <a:rPr lang="en-US" altLang="zh-CN" dirty="0" smtClean="0">
                <a:solidFill>
                  <a:srgbClr val="000000"/>
                </a:solidFill>
                <a:latin typeface="Times New Roman"/>
              </a:rPr>
              <a:t>(</a:t>
            </a:r>
            <a:r>
              <a:rPr lang="en-US" altLang="zh-CN" i="1" dirty="0" smtClean="0">
                <a:solidFill>
                  <a:srgbClr val="000000"/>
                </a:solidFill>
                <a:latin typeface="Times New Roman"/>
              </a:rPr>
              <a:t>p</a:t>
            </a:r>
            <a:r>
              <a:rPr lang="en-US" altLang="zh-CN" dirty="0" smtClean="0">
                <a:solidFill>
                  <a:srgbClr val="000000"/>
                </a:solidFill>
                <a:latin typeface="Times New Roman"/>
              </a:rPr>
              <a:t>, </a:t>
            </a:r>
            <a:r>
              <a:rPr lang="en-US" altLang="zh-CN" i="1" dirty="0" smtClean="0">
                <a:solidFill>
                  <a:srgbClr val="000000"/>
                </a:solidFill>
                <a:latin typeface="Times New Roman"/>
              </a:rPr>
              <a:t>q</a:t>
            </a:r>
            <a:r>
              <a:rPr lang="en-US" altLang="zh-CN" dirty="0" smtClean="0">
                <a:solidFill>
                  <a:srgbClr val="000000"/>
                </a:solidFill>
                <a:latin typeface="Times New Roman"/>
              </a:rPr>
              <a:t>) + </a:t>
            </a:r>
            <a:r>
              <a:rPr lang="en-US" altLang="zh-CN" i="1" dirty="0" smtClean="0">
                <a:solidFill>
                  <a:srgbClr val="000000"/>
                </a:solidFill>
                <a:latin typeface="Times New Roman"/>
              </a:rPr>
              <a:t>D</a:t>
            </a:r>
            <a:r>
              <a:rPr lang="en-US" altLang="zh-CN" dirty="0" smtClean="0">
                <a:solidFill>
                  <a:srgbClr val="000000"/>
                </a:solidFill>
                <a:latin typeface="Times New Roman"/>
              </a:rPr>
              <a:t>(</a:t>
            </a:r>
            <a:r>
              <a:rPr lang="en-US" altLang="zh-CN" i="1" dirty="0" smtClean="0">
                <a:solidFill>
                  <a:srgbClr val="000000"/>
                </a:solidFill>
                <a:latin typeface="Times New Roman"/>
              </a:rPr>
              <a:t>q</a:t>
            </a:r>
            <a:r>
              <a:rPr lang="en-US" altLang="zh-CN" dirty="0" smtClean="0">
                <a:solidFill>
                  <a:srgbClr val="000000"/>
                </a:solidFill>
                <a:latin typeface="Times New Roman"/>
              </a:rPr>
              <a:t>, </a:t>
            </a:r>
            <a:r>
              <a:rPr lang="en-US" altLang="zh-CN" i="1" dirty="0" smtClean="0">
                <a:solidFill>
                  <a:srgbClr val="000000"/>
                </a:solidFill>
                <a:latin typeface="Times New Roman"/>
              </a:rPr>
              <a:t>z</a:t>
            </a:r>
            <a:r>
              <a:rPr lang="en-US" altLang="zh-CN" dirty="0" smtClean="0">
                <a:solidFill>
                  <a:srgbClr val="000000"/>
                </a:solidFill>
                <a:latin typeface="Times New Roman"/>
              </a:rPr>
              <a:t>).</a:t>
            </a:r>
            <a:endParaRPr lang="en-US" altLang="zh-CN" dirty="0">
              <a:solidFill>
                <a:srgbClr val="000000"/>
              </a:solidFill>
              <a:latin typeface="Times New Roman"/>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84</a:t>
            </a:fld>
            <a:endParaRPr lang="en-US" altLang="zh-CN" dirty="0"/>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smtClean="0">
                <a:ea typeface="宋体" charset="-122"/>
              </a:rPr>
              <a:t>Distance Measures</a:t>
            </a:r>
          </a:p>
        </p:txBody>
      </p:sp>
      <p:sp>
        <p:nvSpPr>
          <p:cNvPr id="60419" name="Rectangle 3"/>
          <p:cNvSpPr>
            <a:spLocks noGrp="1" noChangeArrowheads="1"/>
          </p:cNvSpPr>
          <p:nvPr>
            <p:ph type="body" idx="1"/>
          </p:nvPr>
        </p:nvSpPr>
        <p:spPr>
          <a:xfrm>
            <a:off x="539552" y="2204864"/>
            <a:ext cx="8229600" cy="4064000"/>
          </a:xfrm>
        </p:spPr>
        <p:txBody>
          <a:bodyPr/>
          <a:lstStyle/>
          <a:p>
            <a:pPr eaLnBrk="1" hangingPunct="1">
              <a:buClr>
                <a:srgbClr val="9999CC"/>
              </a:buClr>
              <a:buSzPct val="80000"/>
              <a:buFont typeface="Wingdings" pitchFamily="2" charset="2"/>
              <a:buChar char="¨"/>
            </a:pPr>
            <a:r>
              <a:rPr lang="en-US" altLang="zh-CN" dirty="0" smtClean="0">
                <a:solidFill>
                  <a:srgbClr val="000000"/>
                </a:solidFill>
                <a:latin typeface="Times New Roman"/>
              </a:rPr>
              <a:t>Three different ways to calculate distance depending upon the traversing criteria of pixels are </a:t>
            </a:r>
            <a:r>
              <a:rPr lang="zh-CN" altLang="en-US" dirty="0" smtClean="0">
                <a:solidFill>
                  <a:srgbClr val="000000"/>
                </a:solidFill>
                <a:latin typeface="Times New Roman"/>
              </a:rPr>
              <a:t>：</a:t>
            </a:r>
            <a:endParaRPr lang="en-US" altLang="zh-CN" dirty="0" smtClean="0">
              <a:solidFill>
                <a:srgbClr val="000000"/>
              </a:solidFill>
              <a:latin typeface="Times New Roman"/>
            </a:endParaRPr>
          </a:p>
          <a:p>
            <a:pPr lvl="1"/>
            <a:r>
              <a:rPr lang="en-US" altLang="zh-CN" b="1" dirty="0" smtClean="0"/>
              <a:t>Euclidean distance </a:t>
            </a:r>
          </a:p>
          <a:p>
            <a:pPr lvl="1"/>
            <a:r>
              <a:rPr lang="en-US" altLang="zh-CN" b="1" dirty="0" smtClean="0"/>
              <a:t>City-block distance or D4 distance. </a:t>
            </a:r>
          </a:p>
          <a:p>
            <a:pPr lvl="1"/>
            <a:r>
              <a:rPr lang="en-US" altLang="zh-CN" b="1" dirty="0" smtClean="0"/>
              <a:t>D8 distance or chessboard distance. </a:t>
            </a:r>
          </a:p>
          <a:p>
            <a:pPr eaLnBrk="1" hangingPunct="1">
              <a:buClr>
                <a:srgbClr val="9999CC"/>
              </a:buClr>
              <a:buSzPct val="80000"/>
              <a:buFont typeface="Wingdings" pitchFamily="2" charset="2"/>
              <a:buChar char="¨"/>
            </a:pPr>
            <a:endParaRPr lang="en-US" altLang="zh-CN" dirty="0">
              <a:solidFill>
                <a:srgbClr val="000000"/>
              </a:solidFill>
              <a:latin typeface="Times New Roman"/>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85</a:t>
            </a:fld>
            <a:endParaRPr lang="en-US" altLang="zh-CN" dirty="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smtClean="0">
                <a:ea typeface="宋体" charset="-122"/>
              </a:rPr>
              <a:t>Distance Measures</a:t>
            </a:r>
          </a:p>
        </p:txBody>
      </p:sp>
      <p:sp>
        <p:nvSpPr>
          <p:cNvPr id="61443" name="Rectangle 3"/>
          <p:cNvSpPr>
            <a:spLocks noGrp="1" noChangeArrowheads="1"/>
          </p:cNvSpPr>
          <p:nvPr>
            <p:ph type="body" idx="1"/>
          </p:nvPr>
        </p:nvSpPr>
        <p:spPr/>
        <p:txBody>
          <a:bodyPr/>
          <a:lstStyle/>
          <a:p>
            <a:pPr eaLnBrk="1" hangingPunct="1">
              <a:buClr>
                <a:srgbClr val="9999CC"/>
              </a:buClr>
              <a:buSzPct val="80000"/>
              <a:buFont typeface="Wingdings" pitchFamily="2" charset="2"/>
              <a:buChar char="¨"/>
            </a:pPr>
            <a:r>
              <a:rPr lang="en-US" altLang="zh-CN" i="1" dirty="0" smtClean="0">
                <a:solidFill>
                  <a:srgbClr val="00007D"/>
                </a:solidFill>
                <a:latin typeface="Times New Roman"/>
              </a:rPr>
              <a:t>Euclidean distance</a:t>
            </a:r>
            <a:r>
              <a:rPr lang="en-US" altLang="zh-CN" dirty="0" smtClean="0">
                <a:solidFill>
                  <a:srgbClr val="000000"/>
                </a:solidFill>
                <a:latin typeface="Times New Roman"/>
              </a:rPr>
              <a:t> between </a:t>
            </a:r>
            <a:r>
              <a:rPr lang="en-US" altLang="zh-CN" i="1" dirty="0" smtClean="0">
                <a:solidFill>
                  <a:srgbClr val="000000"/>
                </a:solidFill>
                <a:latin typeface="Times New Roman"/>
              </a:rPr>
              <a:t>p</a:t>
            </a:r>
            <a:r>
              <a:rPr lang="en-US" altLang="zh-CN" dirty="0" smtClean="0">
                <a:solidFill>
                  <a:srgbClr val="000000"/>
                </a:solidFill>
                <a:latin typeface="Times New Roman"/>
              </a:rPr>
              <a:t> and </a:t>
            </a:r>
            <a:r>
              <a:rPr lang="en-US" altLang="zh-CN" i="1" dirty="0" smtClean="0">
                <a:solidFill>
                  <a:srgbClr val="000000"/>
                </a:solidFill>
                <a:latin typeface="Times New Roman"/>
              </a:rPr>
              <a:t>q</a:t>
            </a:r>
            <a:r>
              <a:rPr lang="en-US" altLang="zh-CN" dirty="0" smtClean="0">
                <a:solidFill>
                  <a:srgbClr val="000000"/>
                </a:solidFill>
                <a:latin typeface="Times New Roman"/>
              </a:rPr>
              <a:t> is defined as</a:t>
            </a:r>
          </a:p>
        </p:txBody>
      </p:sp>
      <p:graphicFrame>
        <p:nvGraphicFramePr>
          <p:cNvPr id="4" name="Object 0"/>
          <p:cNvGraphicFramePr>
            <a:graphicFrameLocks noChangeAspect="1"/>
          </p:cNvGraphicFramePr>
          <p:nvPr/>
        </p:nvGraphicFramePr>
        <p:xfrm>
          <a:off x="2186136" y="3000077"/>
          <a:ext cx="4343400" cy="768350"/>
        </p:xfrm>
        <a:graphic>
          <a:graphicData uri="http://schemas.openxmlformats.org/presentationml/2006/ole">
            <mc:AlternateContent xmlns:mc="http://schemas.openxmlformats.org/markup-compatibility/2006">
              <mc:Choice xmlns:v="urn:schemas-microsoft-com:vml" Requires="v">
                <p:oleObj spid="_x0000_s131079" name="Equation" r:id="rId3" imgW="1866600" imgH="330120" progId="Equation.3">
                  <p:embed/>
                </p:oleObj>
              </mc:Choice>
              <mc:Fallback>
                <p:oleObj name="Equation" r:id="rId3" imgW="1866600" imgH="33012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136" y="3000077"/>
                        <a:ext cx="434340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85"/>
          <p:cNvGrpSpPr>
            <a:grpSpLocks/>
          </p:cNvGrpSpPr>
          <p:nvPr/>
        </p:nvGrpSpPr>
        <p:grpSpPr bwMode="auto">
          <a:xfrm>
            <a:off x="5462736" y="4066877"/>
            <a:ext cx="2133600" cy="2133600"/>
            <a:chOff x="2352" y="2256"/>
            <a:chExt cx="1344" cy="1344"/>
          </a:xfrm>
        </p:grpSpPr>
        <p:sp>
          <p:nvSpPr>
            <p:cNvPr id="6" name="Rectangle 12"/>
            <p:cNvSpPr>
              <a:spLocks noChangeArrowheads="1"/>
            </p:cNvSpPr>
            <p:nvPr/>
          </p:nvSpPr>
          <p:spPr bwMode="auto">
            <a:xfrm>
              <a:off x="3312" y="3024"/>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7" name="Rectangle 22"/>
            <p:cNvSpPr>
              <a:spLocks noChangeArrowheads="1"/>
            </p:cNvSpPr>
            <p:nvPr/>
          </p:nvSpPr>
          <p:spPr bwMode="auto">
            <a:xfrm>
              <a:off x="3120" y="3024"/>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8" name="Rectangle 24"/>
            <p:cNvSpPr>
              <a:spLocks noChangeArrowheads="1"/>
            </p:cNvSpPr>
            <p:nvPr/>
          </p:nvSpPr>
          <p:spPr bwMode="auto">
            <a:xfrm>
              <a:off x="3504" y="3024"/>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9" name="Rectangle 25"/>
            <p:cNvSpPr>
              <a:spLocks noChangeArrowheads="1"/>
            </p:cNvSpPr>
            <p:nvPr/>
          </p:nvSpPr>
          <p:spPr bwMode="auto">
            <a:xfrm>
              <a:off x="2544" y="3024"/>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 name="Rectangle 26"/>
            <p:cNvSpPr>
              <a:spLocks noChangeArrowheads="1"/>
            </p:cNvSpPr>
            <p:nvPr/>
          </p:nvSpPr>
          <p:spPr bwMode="auto">
            <a:xfrm>
              <a:off x="2352" y="3024"/>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11" name="Rectangle 27"/>
            <p:cNvSpPr>
              <a:spLocks noChangeArrowheads="1"/>
            </p:cNvSpPr>
            <p:nvPr/>
          </p:nvSpPr>
          <p:spPr bwMode="auto">
            <a:xfrm>
              <a:off x="2928" y="3024"/>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2" name="Rectangle 28"/>
            <p:cNvSpPr>
              <a:spLocks noChangeArrowheads="1"/>
            </p:cNvSpPr>
            <p:nvPr/>
          </p:nvSpPr>
          <p:spPr bwMode="auto">
            <a:xfrm>
              <a:off x="2736" y="3024"/>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3" name="Rectangle 29"/>
            <p:cNvSpPr>
              <a:spLocks noChangeArrowheads="1"/>
            </p:cNvSpPr>
            <p:nvPr/>
          </p:nvSpPr>
          <p:spPr bwMode="auto">
            <a:xfrm>
              <a:off x="3312" y="2832"/>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4" name="Rectangle 30"/>
            <p:cNvSpPr>
              <a:spLocks noChangeArrowheads="1"/>
            </p:cNvSpPr>
            <p:nvPr/>
          </p:nvSpPr>
          <p:spPr bwMode="auto">
            <a:xfrm>
              <a:off x="3120" y="2832"/>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5" name="Rectangle 32"/>
            <p:cNvSpPr>
              <a:spLocks noChangeArrowheads="1"/>
            </p:cNvSpPr>
            <p:nvPr/>
          </p:nvSpPr>
          <p:spPr bwMode="auto">
            <a:xfrm>
              <a:off x="3504" y="2832"/>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6" name="Rectangle 33"/>
            <p:cNvSpPr>
              <a:spLocks noChangeArrowheads="1"/>
            </p:cNvSpPr>
            <p:nvPr/>
          </p:nvSpPr>
          <p:spPr bwMode="auto">
            <a:xfrm>
              <a:off x="2544" y="2832"/>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7" name="Rectangle 34"/>
            <p:cNvSpPr>
              <a:spLocks noChangeArrowheads="1"/>
            </p:cNvSpPr>
            <p:nvPr/>
          </p:nvSpPr>
          <p:spPr bwMode="auto">
            <a:xfrm>
              <a:off x="2352" y="2832"/>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8" name="Rectangle 35"/>
            <p:cNvSpPr>
              <a:spLocks noChangeArrowheads="1"/>
            </p:cNvSpPr>
            <p:nvPr/>
          </p:nvSpPr>
          <p:spPr bwMode="auto">
            <a:xfrm>
              <a:off x="2928" y="2832"/>
              <a:ext cx="192" cy="192"/>
            </a:xfrm>
            <a:prstGeom prst="rect">
              <a:avLst/>
            </a:prstGeom>
            <a:solidFill>
              <a:schemeClr val="bg2"/>
            </a:solidFill>
            <a:ln w="9525">
              <a:solidFill>
                <a:schemeClr val="tx1"/>
              </a:solidFill>
              <a:miter lim="800000"/>
              <a:headEnd/>
              <a:tailEnd/>
            </a:ln>
            <a:effectLst/>
          </p:spPr>
          <p:txBody>
            <a:bodyPr wrap="none" anchor="ctr"/>
            <a:lstStyle/>
            <a:p>
              <a:endParaRPr lang="zh-CN" altLang="en-US"/>
            </a:p>
          </p:txBody>
        </p:sp>
        <p:sp>
          <p:nvSpPr>
            <p:cNvPr id="19" name="Rectangle 36"/>
            <p:cNvSpPr>
              <a:spLocks noChangeArrowheads="1"/>
            </p:cNvSpPr>
            <p:nvPr/>
          </p:nvSpPr>
          <p:spPr bwMode="auto">
            <a:xfrm>
              <a:off x="2736" y="2832"/>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0" name="Rectangle 37"/>
            <p:cNvSpPr>
              <a:spLocks noChangeArrowheads="1"/>
            </p:cNvSpPr>
            <p:nvPr/>
          </p:nvSpPr>
          <p:spPr bwMode="auto">
            <a:xfrm>
              <a:off x="3312" y="3408"/>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21" name="Rectangle 38"/>
            <p:cNvSpPr>
              <a:spLocks noChangeArrowheads="1"/>
            </p:cNvSpPr>
            <p:nvPr/>
          </p:nvSpPr>
          <p:spPr bwMode="auto">
            <a:xfrm>
              <a:off x="3120" y="3408"/>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22" name="Rectangle 40"/>
            <p:cNvSpPr>
              <a:spLocks noChangeArrowheads="1"/>
            </p:cNvSpPr>
            <p:nvPr/>
          </p:nvSpPr>
          <p:spPr bwMode="auto">
            <a:xfrm>
              <a:off x="3504" y="3408"/>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23" name="Rectangle 41"/>
            <p:cNvSpPr>
              <a:spLocks noChangeArrowheads="1"/>
            </p:cNvSpPr>
            <p:nvPr/>
          </p:nvSpPr>
          <p:spPr bwMode="auto">
            <a:xfrm>
              <a:off x="2544" y="3408"/>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24" name="Rectangle 42"/>
            <p:cNvSpPr>
              <a:spLocks noChangeArrowheads="1"/>
            </p:cNvSpPr>
            <p:nvPr/>
          </p:nvSpPr>
          <p:spPr bwMode="auto">
            <a:xfrm>
              <a:off x="2352" y="3408"/>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25" name="Rectangle 43"/>
            <p:cNvSpPr>
              <a:spLocks noChangeArrowheads="1"/>
            </p:cNvSpPr>
            <p:nvPr/>
          </p:nvSpPr>
          <p:spPr bwMode="auto">
            <a:xfrm>
              <a:off x="2928" y="3408"/>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6" name="Rectangle 44"/>
            <p:cNvSpPr>
              <a:spLocks noChangeArrowheads="1"/>
            </p:cNvSpPr>
            <p:nvPr/>
          </p:nvSpPr>
          <p:spPr bwMode="auto">
            <a:xfrm>
              <a:off x="2736" y="3408"/>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27" name="Rectangle 45"/>
            <p:cNvSpPr>
              <a:spLocks noChangeArrowheads="1"/>
            </p:cNvSpPr>
            <p:nvPr/>
          </p:nvSpPr>
          <p:spPr bwMode="auto">
            <a:xfrm>
              <a:off x="3312" y="3216"/>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8" name="Rectangle 46"/>
            <p:cNvSpPr>
              <a:spLocks noChangeArrowheads="1"/>
            </p:cNvSpPr>
            <p:nvPr/>
          </p:nvSpPr>
          <p:spPr bwMode="auto">
            <a:xfrm>
              <a:off x="3120" y="3216"/>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9" name="Rectangle 48"/>
            <p:cNvSpPr>
              <a:spLocks noChangeArrowheads="1"/>
            </p:cNvSpPr>
            <p:nvPr/>
          </p:nvSpPr>
          <p:spPr bwMode="auto">
            <a:xfrm>
              <a:off x="3504" y="3216"/>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30" name="Rectangle 49"/>
            <p:cNvSpPr>
              <a:spLocks noChangeArrowheads="1"/>
            </p:cNvSpPr>
            <p:nvPr/>
          </p:nvSpPr>
          <p:spPr bwMode="auto">
            <a:xfrm>
              <a:off x="2544" y="3216"/>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1" name="Rectangle 50"/>
            <p:cNvSpPr>
              <a:spLocks noChangeArrowheads="1"/>
            </p:cNvSpPr>
            <p:nvPr/>
          </p:nvSpPr>
          <p:spPr bwMode="auto">
            <a:xfrm>
              <a:off x="2352" y="3216"/>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32" name="Rectangle 51"/>
            <p:cNvSpPr>
              <a:spLocks noChangeArrowheads="1"/>
            </p:cNvSpPr>
            <p:nvPr/>
          </p:nvSpPr>
          <p:spPr bwMode="auto">
            <a:xfrm>
              <a:off x="2928" y="3216"/>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3" name="Rectangle 52"/>
            <p:cNvSpPr>
              <a:spLocks noChangeArrowheads="1"/>
            </p:cNvSpPr>
            <p:nvPr/>
          </p:nvSpPr>
          <p:spPr bwMode="auto">
            <a:xfrm>
              <a:off x="2736" y="3216"/>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4" name="Rectangle 53"/>
            <p:cNvSpPr>
              <a:spLocks noChangeArrowheads="1"/>
            </p:cNvSpPr>
            <p:nvPr/>
          </p:nvSpPr>
          <p:spPr bwMode="auto">
            <a:xfrm>
              <a:off x="3312" y="2256"/>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35" name="Rectangle 54"/>
            <p:cNvSpPr>
              <a:spLocks noChangeArrowheads="1"/>
            </p:cNvSpPr>
            <p:nvPr/>
          </p:nvSpPr>
          <p:spPr bwMode="auto">
            <a:xfrm>
              <a:off x="3120" y="2256"/>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36" name="Rectangle 56"/>
            <p:cNvSpPr>
              <a:spLocks noChangeArrowheads="1"/>
            </p:cNvSpPr>
            <p:nvPr/>
          </p:nvSpPr>
          <p:spPr bwMode="auto">
            <a:xfrm>
              <a:off x="3504" y="2256"/>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37" name="Rectangle 57"/>
            <p:cNvSpPr>
              <a:spLocks noChangeArrowheads="1"/>
            </p:cNvSpPr>
            <p:nvPr/>
          </p:nvSpPr>
          <p:spPr bwMode="auto">
            <a:xfrm>
              <a:off x="2544" y="2256"/>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38" name="Rectangle 58"/>
            <p:cNvSpPr>
              <a:spLocks noChangeArrowheads="1"/>
            </p:cNvSpPr>
            <p:nvPr/>
          </p:nvSpPr>
          <p:spPr bwMode="auto">
            <a:xfrm>
              <a:off x="2352" y="2256"/>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39" name="Rectangle 59"/>
            <p:cNvSpPr>
              <a:spLocks noChangeArrowheads="1"/>
            </p:cNvSpPr>
            <p:nvPr/>
          </p:nvSpPr>
          <p:spPr bwMode="auto">
            <a:xfrm>
              <a:off x="2928" y="2256"/>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40" name="Rectangle 60"/>
            <p:cNvSpPr>
              <a:spLocks noChangeArrowheads="1"/>
            </p:cNvSpPr>
            <p:nvPr/>
          </p:nvSpPr>
          <p:spPr bwMode="auto">
            <a:xfrm>
              <a:off x="2736" y="2256"/>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41" name="Rectangle 69"/>
            <p:cNvSpPr>
              <a:spLocks noChangeArrowheads="1"/>
            </p:cNvSpPr>
            <p:nvPr/>
          </p:nvSpPr>
          <p:spPr bwMode="auto">
            <a:xfrm>
              <a:off x="3312" y="2640"/>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42" name="Rectangle 70"/>
            <p:cNvSpPr>
              <a:spLocks noChangeArrowheads="1"/>
            </p:cNvSpPr>
            <p:nvPr/>
          </p:nvSpPr>
          <p:spPr bwMode="auto">
            <a:xfrm>
              <a:off x="3120" y="2640"/>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43" name="Rectangle 72"/>
            <p:cNvSpPr>
              <a:spLocks noChangeArrowheads="1"/>
            </p:cNvSpPr>
            <p:nvPr/>
          </p:nvSpPr>
          <p:spPr bwMode="auto">
            <a:xfrm>
              <a:off x="3504" y="2640"/>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44" name="Rectangle 73"/>
            <p:cNvSpPr>
              <a:spLocks noChangeArrowheads="1"/>
            </p:cNvSpPr>
            <p:nvPr/>
          </p:nvSpPr>
          <p:spPr bwMode="auto">
            <a:xfrm>
              <a:off x="2544" y="2640"/>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45" name="Rectangle 74"/>
            <p:cNvSpPr>
              <a:spLocks noChangeArrowheads="1"/>
            </p:cNvSpPr>
            <p:nvPr/>
          </p:nvSpPr>
          <p:spPr bwMode="auto">
            <a:xfrm>
              <a:off x="2352" y="2640"/>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46" name="Rectangle 75"/>
            <p:cNvSpPr>
              <a:spLocks noChangeArrowheads="1"/>
            </p:cNvSpPr>
            <p:nvPr/>
          </p:nvSpPr>
          <p:spPr bwMode="auto">
            <a:xfrm>
              <a:off x="2928" y="2640"/>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47" name="Rectangle 76"/>
            <p:cNvSpPr>
              <a:spLocks noChangeArrowheads="1"/>
            </p:cNvSpPr>
            <p:nvPr/>
          </p:nvSpPr>
          <p:spPr bwMode="auto">
            <a:xfrm>
              <a:off x="2736" y="2640"/>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48" name="Rectangle 77"/>
            <p:cNvSpPr>
              <a:spLocks noChangeArrowheads="1"/>
            </p:cNvSpPr>
            <p:nvPr/>
          </p:nvSpPr>
          <p:spPr bwMode="auto">
            <a:xfrm>
              <a:off x="3312" y="2448"/>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49" name="Rectangle 78"/>
            <p:cNvSpPr>
              <a:spLocks noChangeArrowheads="1"/>
            </p:cNvSpPr>
            <p:nvPr/>
          </p:nvSpPr>
          <p:spPr bwMode="auto">
            <a:xfrm>
              <a:off x="3120" y="2448"/>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50" name="Rectangle 80"/>
            <p:cNvSpPr>
              <a:spLocks noChangeArrowheads="1"/>
            </p:cNvSpPr>
            <p:nvPr/>
          </p:nvSpPr>
          <p:spPr bwMode="auto">
            <a:xfrm>
              <a:off x="3504" y="2448"/>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51" name="Rectangle 81"/>
            <p:cNvSpPr>
              <a:spLocks noChangeArrowheads="1"/>
            </p:cNvSpPr>
            <p:nvPr/>
          </p:nvSpPr>
          <p:spPr bwMode="auto">
            <a:xfrm>
              <a:off x="2544" y="2448"/>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52" name="Rectangle 82"/>
            <p:cNvSpPr>
              <a:spLocks noChangeArrowheads="1"/>
            </p:cNvSpPr>
            <p:nvPr/>
          </p:nvSpPr>
          <p:spPr bwMode="auto">
            <a:xfrm>
              <a:off x="2352" y="2448"/>
              <a:ext cx="192" cy="19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53" name="Rectangle 83"/>
            <p:cNvSpPr>
              <a:spLocks noChangeArrowheads="1"/>
            </p:cNvSpPr>
            <p:nvPr/>
          </p:nvSpPr>
          <p:spPr bwMode="auto">
            <a:xfrm>
              <a:off x="2928" y="2448"/>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54" name="Rectangle 84"/>
            <p:cNvSpPr>
              <a:spLocks noChangeArrowheads="1"/>
            </p:cNvSpPr>
            <p:nvPr/>
          </p:nvSpPr>
          <p:spPr bwMode="auto">
            <a:xfrm>
              <a:off x="2736" y="2448"/>
              <a:ext cx="192" cy="192"/>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55" name="Oval 5"/>
            <p:cNvSpPr>
              <a:spLocks noChangeArrowheads="1"/>
            </p:cNvSpPr>
            <p:nvPr/>
          </p:nvSpPr>
          <p:spPr bwMode="auto">
            <a:xfrm>
              <a:off x="2448" y="2352"/>
              <a:ext cx="1152" cy="1152"/>
            </a:xfrm>
            <a:prstGeom prst="ellipse">
              <a:avLst/>
            </a:prstGeom>
            <a:noFill/>
            <a:ln w="9525">
              <a:solidFill>
                <a:schemeClr val="tx1"/>
              </a:solidFill>
              <a:round/>
              <a:headEnd/>
              <a:tailEnd/>
            </a:ln>
            <a:effectLst/>
          </p:spPr>
          <p:txBody>
            <a:bodyPr wrap="none" anchor="ctr"/>
            <a:lstStyle/>
            <a:p>
              <a:endParaRPr lang="zh-CN" altLang="en-US"/>
            </a:p>
          </p:txBody>
        </p:sp>
      </p:grpSp>
      <p:sp>
        <p:nvSpPr>
          <p:cNvPr id="56" name="Rectangle 86"/>
          <p:cNvSpPr>
            <a:spLocks noChangeArrowheads="1"/>
          </p:cNvSpPr>
          <p:nvPr/>
        </p:nvSpPr>
        <p:spPr bwMode="auto">
          <a:xfrm>
            <a:off x="6148536" y="6200477"/>
            <a:ext cx="663575" cy="396875"/>
          </a:xfrm>
          <a:prstGeom prst="rect">
            <a:avLst/>
          </a:prstGeom>
          <a:noFill/>
          <a:ln w="9525">
            <a:noFill/>
            <a:miter lim="800000"/>
            <a:headEnd/>
            <a:tailEnd/>
          </a:ln>
          <a:effectLst/>
        </p:spPr>
        <p:txBody>
          <a:bodyPr wrap="none">
            <a:spAutoFit/>
          </a:bodyPr>
          <a:lstStyle/>
          <a:p>
            <a:r>
              <a:rPr lang="en-US" altLang="zh-CN" sz="2000">
                <a:latin typeface="Times New Roman" pitchFamily="18" charset="0"/>
              </a:rPr>
              <a:t>Disk</a:t>
            </a:r>
          </a:p>
        </p:txBody>
      </p:sp>
      <p:sp>
        <p:nvSpPr>
          <p:cNvPr id="57" name="Rectangle 87"/>
          <p:cNvSpPr>
            <a:spLocks noChangeArrowheads="1"/>
          </p:cNvSpPr>
          <p:nvPr/>
        </p:nvSpPr>
        <p:spPr bwMode="auto">
          <a:xfrm>
            <a:off x="662136" y="4905077"/>
            <a:ext cx="4573588" cy="396875"/>
          </a:xfrm>
          <a:prstGeom prst="rect">
            <a:avLst/>
          </a:prstGeom>
          <a:noFill/>
          <a:ln w="9525">
            <a:noFill/>
            <a:miter lim="800000"/>
            <a:headEnd/>
            <a:tailEnd/>
          </a:ln>
          <a:effectLst/>
        </p:spPr>
        <p:txBody>
          <a:bodyPr wrap="none">
            <a:spAutoFit/>
          </a:bodyPr>
          <a:lstStyle/>
          <a:p>
            <a:r>
              <a:rPr lang="en-US" altLang="zh-CN" sz="2000">
                <a:latin typeface="Times New Roman" pitchFamily="18" charset="0"/>
              </a:rPr>
              <a:t>The pixels with </a:t>
            </a:r>
            <a:r>
              <a:rPr lang="en-US" altLang="zh-CN" sz="2000" i="1">
                <a:latin typeface="Times New Roman" pitchFamily="18" charset="0"/>
              </a:rPr>
              <a:t>D</a:t>
            </a:r>
            <a:r>
              <a:rPr lang="en-US" altLang="zh-CN" sz="2000" i="1" baseline="-25000">
                <a:latin typeface="Times New Roman" pitchFamily="18" charset="0"/>
              </a:rPr>
              <a:t>e</a:t>
            </a:r>
            <a:r>
              <a:rPr lang="en-US" altLang="zh-CN" sz="2000">
                <a:latin typeface="Times New Roman" pitchFamily="18" charset="0"/>
              </a:rPr>
              <a:t> distance </a:t>
            </a:r>
            <a:r>
              <a:rPr lang="en-US" altLang="zh-CN" sz="2000">
                <a:latin typeface="Times New Roman" pitchFamily="18" charset="0"/>
                <a:cs typeface="Times New Roman" pitchFamily="18" charset="0"/>
              </a:rPr>
              <a:t>≤ 3 from </a:t>
            </a:r>
            <a:r>
              <a:rPr lang="en-US" altLang="zh-CN" sz="2000">
                <a:latin typeface="Times New Roman" pitchFamily="18" charset="0"/>
              </a:rPr>
              <a:t>(</a:t>
            </a:r>
            <a:r>
              <a:rPr lang="en-US" altLang="zh-CN" sz="2000" i="1">
                <a:latin typeface="Times New Roman" pitchFamily="18" charset="0"/>
              </a:rPr>
              <a:t>x</a:t>
            </a:r>
            <a:r>
              <a:rPr lang="en-US" altLang="zh-CN" sz="2000">
                <a:latin typeface="Times New Roman" pitchFamily="18" charset="0"/>
              </a:rPr>
              <a:t>, </a:t>
            </a:r>
            <a:r>
              <a:rPr lang="en-US" altLang="zh-CN" sz="2000" i="1">
                <a:latin typeface="Times New Roman" pitchFamily="18" charset="0"/>
              </a:rPr>
              <a:t>y</a:t>
            </a:r>
            <a:r>
              <a:rPr lang="en-US" altLang="zh-CN" sz="2000">
                <a:latin typeface="Times New Roman" pitchFamily="18" charset="0"/>
              </a:rPr>
              <a:t>) </a:t>
            </a:r>
          </a:p>
        </p:txBody>
      </p:sp>
      <p:sp>
        <p:nvSpPr>
          <p:cNvPr id="58" name="灯片编号占位符 57"/>
          <p:cNvSpPr>
            <a:spLocks noGrp="1"/>
          </p:cNvSpPr>
          <p:nvPr>
            <p:ph type="sldNum" sz="quarter" idx="12"/>
          </p:nvPr>
        </p:nvSpPr>
        <p:spPr/>
        <p:txBody>
          <a:bodyPr/>
          <a:lstStyle/>
          <a:p>
            <a:pPr>
              <a:defRPr/>
            </a:pPr>
            <a:fld id="{B701ACAC-19C0-42F4-8806-AB1540277696}" type="slidenum">
              <a:rPr lang="en-US" altLang="zh-CN" smtClean="0"/>
              <a:pPr>
                <a:defRPr/>
              </a:pPr>
              <a:t>86</a:t>
            </a:fld>
            <a:endParaRPr lang="en-US" altLang="zh-CN" dirty="0"/>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smtClean="0">
                <a:ea typeface="宋体" charset="-122"/>
              </a:rPr>
              <a:t>Distance Measures</a:t>
            </a:r>
          </a:p>
        </p:txBody>
      </p:sp>
      <p:sp>
        <p:nvSpPr>
          <p:cNvPr id="7172" name="Rectangle 3"/>
          <p:cNvSpPr>
            <a:spLocks noGrp="1" noChangeArrowheads="1"/>
          </p:cNvSpPr>
          <p:nvPr>
            <p:ph type="body" idx="1"/>
          </p:nvPr>
        </p:nvSpPr>
        <p:spPr/>
        <p:txBody>
          <a:bodyPr/>
          <a:lstStyle/>
          <a:p>
            <a:pPr eaLnBrk="1" hangingPunct="1">
              <a:buClr>
                <a:srgbClr val="9999CC"/>
              </a:buClr>
              <a:buSzPct val="80000"/>
              <a:buFont typeface="Wingdings" pitchFamily="2" charset="2"/>
              <a:buChar char="¨"/>
            </a:pPr>
            <a:r>
              <a:rPr lang="en-US" altLang="zh-CN" dirty="0" smtClean="0">
                <a:solidFill>
                  <a:srgbClr val="000000"/>
                </a:solidFill>
                <a:latin typeface="Times New Roman"/>
              </a:rPr>
              <a:t>The </a:t>
            </a:r>
            <a:r>
              <a:rPr lang="en-US" altLang="zh-CN" i="1" dirty="0" smtClean="0">
                <a:solidFill>
                  <a:srgbClr val="00007D"/>
                </a:solidFill>
                <a:latin typeface="Times New Roman"/>
              </a:rPr>
              <a:t>D</a:t>
            </a:r>
            <a:r>
              <a:rPr lang="en-US" altLang="zh-CN" baseline="-25000" dirty="0" smtClean="0">
                <a:solidFill>
                  <a:srgbClr val="00007D"/>
                </a:solidFill>
                <a:latin typeface="Times New Roman"/>
              </a:rPr>
              <a:t>4</a:t>
            </a:r>
            <a:r>
              <a:rPr lang="en-US" altLang="zh-CN" dirty="0" smtClean="0">
                <a:solidFill>
                  <a:srgbClr val="00007D"/>
                </a:solidFill>
                <a:latin typeface="Times New Roman"/>
              </a:rPr>
              <a:t> </a:t>
            </a:r>
            <a:r>
              <a:rPr lang="en-US" altLang="zh-CN" i="1" dirty="0" smtClean="0">
                <a:solidFill>
                  <a:srgbClr val="00007D"/>
                </a:solidFill>
                <a:latin typeface="Times New Roman"/>
              </a:rPr>
              <a:t>distance</a:t>
            </a:r>
            <a:r>
              <a:rPr lang="en-US" altLang="zh-CN" dirty="0" smtClean="0">
                <a:solidFill>
                  <a:srgbClr val="000000"/>
                </a:solidFill>
                <a:latin typeface="Times New Roman"/>
              </a:rPr>
              <a:t> (also called </a:t>
            </a:r>
            <a:r>
              <a:rPr lang="en-US" altLang="zh-CN" i="1" dirty="0" smtClean="0">
                <a:solidFill>
                  <a:srgbClr val="00007D"/>
                </a:solidFill>
                <a:latin typeface="Times New Roman"/>
              </a:rPr>
              <a:t>city-block distance</a:t>
            </a:r>
            <a:r>
              <a:rPr lang="en-US" altLang="zh-CN" dirty="0" smtClean="0">
                <a:solidFill>
                  <a:srgbClr val="000000"/>
                </a:solidFill>
                <a:latin typeface="Times New Roman"/>
              </a:rPr>
              <a:t>) between </a:t>
            </a:r>
            <a:r>
              <a:rPr lang="en-US" altLang="zh-CN" i="1" dirty="0" smtClean="0">
                <a:solidFill>
                  <a:srgbClr val="000000"/>
                </a:solidFill>
                <a:latin typeface="Times New Roman"/>
              </a:rPr>
              <a:t>p</a:t>
            </a:r>
            <a:r>
              <a:rPr lang="en-US" altLang="zh-CN" dirty="0" smtClean="0">
                <a:solidFill>
                  <a:srgbClr val="000000"/>
                </a:solidFill>
                <a:latin typeface="Times New Roman"/>
              </a:rPr>
              <a:t> and </a:t>
            </a:r>
            <a:r>
              <a:rPr lang="en-US" altLang="zh-CN" i="1" dirty="0" smtClean="0">
                <a:solidFill>
                  <a:srgbClr val="000000"/>
                </a:solidFill>
                <a:latin typeface="Times New Roman"/>
              </a:rPr>
              <a:t>q</a:t>
            </a:r>
            <a:r>
              <a:rPr lang="en-US" altLang="zh-CN" dirty="0" smtClean="0">
                <a:solidFill>
                  <a:srgbClr val="000000"/>
                </a:solidFill>
                <a:latin typeface="Times New Roman"/>
              </a:rPr>
              <a:t> is defined as</a:t>
            </a:r>
          </a:p>
          <a:p>
            <a:pPr lvl="1" eaLnBrk="1" hangingPunct="1"/>
            <a:endParaRPr lang="en-US" altLang="zh-CN" dirty="0" smtClean="0">
              <a:ea typeface="宋体" charset="-122"/>
            </a:endParaRPr>
          </a:p>
          <a:p>
            <a:pPr lvl="1" eaLnBrk="1" hangingPunct="1"/>
            <a:endParaRPr lang="zh-CN" altLang="en-US" dirty="0" smtClean="0">
              <a:ea typeface="宋体" charset="-122"/>
            </a:endParaRPr>
          </a:p>
        </p:txBody>
      </p:sp>
      <p:graphicFrame>
        <p:nvGraphicFramePr>
          <p:cNvPr id="53251" name="Object 3"/>
          <p:cNvGraphicFramePr>
            <a:graphicFrameLocks noChangeAspect="1"/>
          </p:cNvGraphicFramePr>
          <p:nvPr/>
        </p:nvGraphicFramePr>
        <p:xfrm>
          <a:off x="2122537" y="3054474"/>
          <a:ext cx="3457575" cy="590550"/>
        </p:xfrm>
        <a:graphic>
          <a:graphicData uri="http://schemas.openxmlformats.org/presentationml/2006/ole">
            <mc:AlternateContent xmlns:mc="http://schemas.openxmlformats.org/markup-compatibility/2006">
              <mc:Choice xmlns:v="urn:schemas-microsoft-com:vml" Requires="v">
                <p:oleObj spid="_x0000_s53257" name="Equation" r:id="rId4" imgW="1485720" imgH="253800" progId="Equation.3">
                  <p:embed/>
                </p:oleObj>
              </mc:Choice>
              <mc:Fallback>
                <p:oleObj name="Equation" r:id="rId4" imgW="1485720" imgH="2538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2537" y="3054474"/>
                        <a:ext cx="3457575"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19"/>
          <p:cNvGrpSpPr>
            <a:grpSpLocks/>
          </p:cNvGrpSpPr>
          <p:nvPr/>
        </p:nvGrpSpPr>
        <p:grpSpPr bwMode="auto">
          <a:xfrm>
            <a:off x="6699448" y="3933056"/>
            <a:ext cx="1905000" cy="1905000"/>
            <a:chOff x="1584" y="2592"/>
            <a:chExt cx="1200" cy="1200"/>
          </a:xfrm>
        </p:grpSpPr>
        <p:sp>
          <p:nvSpPr>
            <p:cNvPr id="8" name="Rectangle 6"/>
            <p:cNvSpPr>
              <a:spLocks noChangeArrowheads="1"/>
            </p:cNvSpPr>
            <p:nvPr/>
          </p:nvSpPr>
          <p:spPr bwMode="auto">
            <a:xfrm>
              <a:off x="2064" y="3072"/>
              <a:ext cx="240" cy="240"/>
            </a:xfrm>
            <a:prstGeom prst="rect">
              <a:avLst/>
            </a:prstGeom>
            <a:solidFill>
              <a:schemeClr val="bg2"/>
            </a:solidFill>
            <a:ln w="9525">
              <a:solidFill>
                <a:schemeClr val="tx1"/>
              </a:solidFill>
              <a:miter lim="800000"/>
              <a:headEnd/>
              <a:tailEnd/>
            </a:ln>
            <a:effectLst/>
          </p:spPr>
          <p:txBody>
            <a:bodyPr wrap="none" anchor="ctr"/>
            <a:lstStyle/>
            <a:p>
              <a:endParaRPr lang="zh-CN" altLang="en-US"/>
            </a:p>
          </p:txBody>
        </p:sp>
        <p:sp>
          <p:nvSpPr>
            <p:cNvPr id="9" name="Rectangle 7"/>
            <p:cNvSpPr>
              <a:spLocks noChangeArrowheads="1"/>
            </p:cNvSpPr>
            <p:nvPr/>
          </p:nvSpPr>
          <p:spPr bwMode="auto">
            <a:xfrm>
              <a:off x="2064" y="283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 name="Rectangle 8"/>
            <p:cNvSpPr>
              <a:spLocks noChangeArrowheads="1"/>
            </p:cNvSpPr>
            <p:nvPr/>
          </p:nvSpPr>
          <p:spPr bwMode="auto">
            <a:xfrm>
              <a:off x="1824" y="307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1" name="Rectangle 9"/>
            <p:cNvSpPr>
              <a:spLocks noChangeArrowheads="1"/>
            </p:cNvSpPr>
            <p:nvPr/>
          </p:nvSpPr>
          <p:spPr bwMode="auto">
            <a:xfrm>
              <a:off x="2064" y="259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2" name="Rectangle 10"/>
            <p:cNvSpPr>
              <a:spLocks noChangeArrowheads="1"/>
            </p:cNvSpPr>
            <p:nvPr/>
          </p:nvSpPr>
          <p:spPr bwMode="auto">
            <a:xfrm>
              <a:off x="1824" y="283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3" name="Rectangle 11"/>
            <p:cNvSpPr>
              <a:spLocks noChangeArrowheads="1"/>
            </p:cNvSpPr>
            <p:nvPr/>
          </p:nvSpPr>
          <p:spPr bwMode="auto">
            <a:xfrm>
              <a:off x="1584" y="307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4" name="Rectangle 12"/>
            <p:cNvSpPr>
              <a:spLocks noChangeArrowheads="1"/>
            </p:cNvSpPr>
            <p:nvPr/>
          </p:nvSpPr>
          <p:spPr bwMode="auto">
            <a:xfrm>
              <a:off x="1824" y="331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5" name="Rectangle 13"/>
            <p:cNvSpPr>
              <a:spLocks noChangeArrowheads="1"/>
            </p:cNvSpPr>
            <p:nvPr/>
          </p:nvSpPr>
          <p:spPr bwMode="auto">
            <a:xfrm>
              <a:off x="2064" y="331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6" name="Rectangle 14"/>
            <p:cNvSpPr>
              <a:spLocks noChangeArrowheads="1"/>
            </p:cNvSpPr>
            <p:nvPr/>
          </p:nvSpPr>
          <p:spPr bwMode="auto">
            <a:xfrm>
              <a:off x="2064" y="355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7" name="Rectangle 15"/>
            <p:cNvSpPr>
              <a:spLocks noChangeArrowheads="1"/>
            </p:cNvSpPr>
            <p:nvPr/>
          </p:nvSpPr>
          <p:spPr bwMode="auto">
            <a:xfrm>
              <a:off x="2304" y="331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8" name="Rectangle 16"/>
            <p:cNvSpPr>
              <a:spLocks noChangeArrowheads="1"/>
            </p:cNvSpPr>
            <p:nvPr/>
          </p:nvSpPr>
          <p:spPr bwMode="auto">
            <a:xfrm>
              <a:off x="2304" y="307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 name="Rectangle 17"/>
            <p:cNvSpPr>
              <a:spLocks noChangeArrowheads="1"/>
            </p:cNvSpPr>
            <p:nvPr/>
          </p:nvSpPr>
          <p:spPr bwMode="auto">
            <a:xfrm>
              <a:off x="2304" y="283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0" name="Rectangle 18"/>
            <p:cNvSpPr>
              <a:spLocks noChangeArrowheads="1"/>
            </p:cNvSpPr>
            <p:nvPr/>
          </p:nvSpPr>
          <p:spPr bwMode="auto">
            <a:xfrm>
              <a:off x="2544" y="3072"/>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grpSp>
      <p:sp>
        <p:nvSpPr>
          <p:cNvPr id="21" name="Rectangle 21"/>
          <p:cNvSpPr>
            <a:spLocks noChangeArrowheads="1"/>
          </p:cNvSpPr>
          <p:nvPr/>
        </p:nvSpPr>
        <p:spPr bwMode="auto">
          <a:xfrm>
            <a:off x="7164288" y="5914256"/>
            <a:ext cx="1128713" cy="396875"/>
          </a:xfrm>
          <a:prstGeom prst="rect">
            <a:avLst/>
          </a:prstGeom>
          <a:noFill/>
          <a:ln w="9525">
            <a:noFill/>
            <a:miter lim="800000"/>
            <a:headEnd/>
            <a:tailEnd/>
          </a:ln>
          <a:effectLst/>
        </p:spPr>
        <p:txBody>
          <a:bodyPr wrap="none">
            <a:spAutoFit/>
          </a:bodyPr>
          <a:lstStyle/>
          <a:p>
            <a:r>
              <a:rPr lang="en-US" altLang="zh-CN" sz="2000" dirty="0">
                <a:latin typeface="Times New Roman" pitchFamily="18" charset="0"/>
              </a:rPr>
              <a:t>Diamond</a:t>
            </a:r>
          </a:p>
        </p:txBody>
      </p:sp>
      <p:sp>
        <p:nvSpPr>
          <p:cNvPr id="23" name="灯片编号占位符 22"/>
          <p:cNvSpPr>
            <a:spLocks noGrp="1"/>
          </p:cNvSpPr>
          <p:nvPr>
            <p:ph type="sldNum" sz="quarter" idx="12"/>
          </p:nvPr>
        </p:nvSpPr>
        <p:spPr/>
        <p:txBody>
          <a:bodyPr/>
          <a:lstStyle/>
          <a:p>
            <a:pPr>
              <a:defRPr/>
            </a:pPr>
            <a:fld id="{B701ACAC-19C0-42F4-8806-AB1540277696}" type="slidenum">
              <a:rPr lang="en-US" altLang="zh-CN" smtClean="0"/>
              <a:pPr>
                <a:defRPr/>
              </a:pPr>
              <a:t>87</a:t>
            </a:fld>
            <a:endParaRPr lang="en-US" altLang="zh-CN" dirty="0"/>
          </a:p>
        </p:txBody>
      </p:sp>
      <p:sp>
        <p:nvSpPr>
          <p:cNvPr id="24" name="矩形 23"/>
          <p:cNvSpPr/>
          <p:nvPr/>
        </p:nvSpPr>
        <p:spPr>
          <a:xfrm>
            <a:off x="539552" y="4005064"/>
            <a:ext cx="5976664" cy="2308324"/>
          </a:xfrm>
          <a:prstGeom prst="rect">
            <a:avLst/>
          </a:prstGeom>
        </p:spPr>
        <p:txBody>
          <a:bodyPr wrap="square">
            <a:spAutoFit/>
          </a:bodyPr>
          <a:lstStyle/>
          <a:p>
            <a:r>
              <a:rPr lang="en-US" altLang="zh-CN" b="0" dirty="0" smtClean="0"/>
              <a:t>The pixels having a distance D4 from (x, y) less than or equal to some value r from a diamond centered at (x, y). </a:t>
            </a:r>
          </a:p>
          <a:p>
            <a:r>
              <a:rPr lang="en-US" altLang="zh-CN" b="0" dirty="0" err="1" smtClean="0"/>
              <a:t>E.g</a:t>
            </a:r>
            <a:r>
              <a:rPr lang="en-US" altLang="zh-CN" b="0" dirty="0" smtClean="0"/>
              <a:t> the pixels with D4 distance &lt;=2 from (x, y) (the center point) form the following contours of constant distance </a:t>
            </a:r>
            <a:endParaRPr lang="zh-CN" altLang="en-US" b="0" dirty="0"/>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altLang="zh-CN" smtClean="0"/>
              <a:t>Distance Measures</a:t>
            </a:r>
          </a:p>
        </p:txBody>
      </p:sp>
      <p:sp>
        <p:nvSpPr>
          <p:cNvPr id="8196" name="Rectangle 3"/>
          <p:cNvSpPr>
            <a:spLocks noGrp="1" noChangeArrowheads="1"/>
          </p:cNvSpPr>
          <p:nvPr>
            <p:ph idx="1"/>
          </p:nvPr>
        </p:nvSpPr>
        <p:spPr>
          <a:xfrm>
            <a:off x="899592" y="2017713"/>
            <a:ext cx="8055496" cy="4114800"/>
          </a:xfrm>
        </p:spPr>
        <p:txBody>
          <a:bodyPr/>
          <a:lstStyle/>
          <a:p>
            <a:pPr lvl="1" eaLnBrk="1" hangingPunct="1">
              <a:buClr>
                <a:srgbClr val="9999CC"/>
              </a:buClr>
              <a:buSzPct val="80000"/>
              <a:buFont typeface="Wingdings" pitchFamily="2" charset="2"/>
              <a:buChar char="¨"/>
            </a:pPr>
            <a:r>
              <a:rPr lang="en-US" altLang="zh-CN" dirty="0" smtClean="0">
                <a:solidFill>
                  <a:srgbClr val="000000"/>
                </a:solidFill>
                <a:latin typeface="Times New Roman"/>
              </a:rPr>
              <a:t>The </a:t>
            </a:r>
            <a:r>
              <a:rPr lang="en-US" altLang="zh-CN" i="1" dirty="0" smtClean="0">
                <a:solidFill>
                  <a:srgbClr val="00007D"/>
                </a:solidFill>
                <a:latin typeface="Times New Roman"/>
              </a:rPr>
              <a:t>D</a:t>
            </a:r>
            <a:r>
              <a:rPr lang="en-US" altLang="zh-CN" baseline="-25000" dirty="0" smtClean="0">
                <a:solidFill>
                  <a:srgbClr val="00007D"/>
                </a:solidFill>
                <a:latin typeface="Times New Roman"/>
              </a:rPr>
              <a:t>8</a:t>
            </a:r>
            <a:r>
              <a:rPr lang="en-US" altLang="zh-CN" dirty="0" smtClean="0">
                <a:solidFill>
                  <a:srgbClr val="00007D"/>
                </a:solidFill>
                <a:latin typeface="Times New Roman"/>
              </a:rPr>
              <a:t> </a:t>
            </a:r>
            <a:r>
              <a:rPr lang="en-US" altLang="zh-CN" i="1" dirty="0" smtClean="0">
                <a:solidFill>
                  <a:srgbClr val="00007D"/>
                </a:solidFill>
                <a:latin typeface="Times New Roman"/>
              </a:rPr>
              <a:t>distance</a:t>
            </a:r>
            <a:r>
              <a:rPr lang="en-US" altLang="zh-CN" dirty="0" smtClean="0">
                <a:solidFill>
                  <a:srgbClr val="000000"/>
                </a:solidFill>
                <a:latin typeface="Times New Roman"/>
              </a:rPr>
              <a:t> (also called </a:t>
            </a:r>
            <a:r>
              <a:rPr lang="en-US" altLang="zh-CN" i="1" dirty="0" smtClean="0">
                <a:solidFill>
                  <a:srgbClr val="00007D"/>
                </a:solidFill>
                <a:latin typeface="Times New Roman"/>
              </a:rPr>
              <a:t>chessboard distance</a:t>
            </a:r>
            <a:r>
              <a:rPr lang="en-US" altLang="zh-CN" dirty="0" smtClean="0">
                <a:solidFill>
                  <a:srgbClr val="000000"/>
                </a:solidFill>
                <a:latin typeface="Times New Roman"/>
              </a:rPr>
              <a:t>) between </a:t>
            </a:r>
            <a:r>
              <a:rPr lang="en-US" altLang="zh-CN" i="1" dirty="0" smtClean="0">
                <a:solidFill>
                  <a:srgbClr val="000000"/>
                </a:solidFill>
                <a:latin typeface="Times New Roman"/>
              </a:rPr>
              <a:t>p</a:t>
            </a:r>
            <a:r>
              <a:rPr lang="en-US" altLang="zh-CN" dirty="0" smtClean="0">
                <a:solidFill>
                  <a:srgbClr val="000000"/>
                </a:solidFill>
                <a:latin typeface="Times New Roman"/>
              </a:rPr>
              <a:t> and </a:t>
            </a:r>
            <a:r>
              <a:rPr lang="en-US" altLang="zh-CN" i="1" dirty="0" smtClean="0">
                <a:solidFill>
                  <a:srgbClr val="000000"/>
                </a:solidFill>
                <a:latin typeface="Times New Roman"/>
              </a:rPr>
              <a:t>q</a:t>
            </a:r>
            <a:r>
              <a:rPr lang="en-US" altLang="zh-CN" dirty="0" smtClean="0">
                <a:solidFill>
                  <a:srgbClr val="000000"/>
                </a:solidFill>
                <a:latin typeface="Times New Roman"/>
              </a:rPr>
              <a:t> is defined as</a:t>
            </a:r>
          </a:p>
          <a:p>
            <a:pPr>
              <a:buNone/>
            </a:pPr>
            <a:endParaRPr lang="en-US" altLang="zh-CN" dirty="0" smtClean="0"/>
          </a:p>
        </p:txBody>
      </p:sp>
      <p:graphicFrame>
        <p:nvGraphicFramePr>
          <p:cNvPr id="6" name="Object 4"/>
          <p:cNvGraphicFramePr>
            <a:graphicFrameLocks noChangeAspect="1"/>
          </p:cNvGraphicFramePr>
          <p:nvPr/>
        </p:nvGraphicFramePr>
        <p:xfrm>
          <a:off x="2195736" y="2996952"/>
          <a:ext cx="4106863" cy="590550"/>
        </p:xfrm>
        <a:graphic>
          <a:graphicData uri="http://schemas.openxmlformats.org/presentationml/2006/ole">
            <mc:AlternateContent xmlns:mc="http://schemas.openxmlformats.org/markup-compatibility/2006">
              <mc:Choice xmlns:v="urn:schemas-microsoft-com:vml" Requires="v">
                <p:oleObj spid="_x0000_s54281" name="Equation" r:id="rId3" imgW="1765080" imgH="253800" progId="Equation.3">
                  <p:embed/>
                </p:oleObj>
              </mc:Choice>
              <mc:Fallback>
                <p:oleObj name="Equation" r:id="rId3" imgW="1765080" imgH="2538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996952"/>
                        <a:ext cx="4106863"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19"/>
          <p:cNvSpPr>
            <a:spLocks noChangeArrowheads="1"/>
          </p:cNvSpPr>
          <p:nvPr/>
        </p:nvSpPr>
        <p:spPr bwMode="auto">
          <a:xfrm>
            <a:off x="7164288" y="6093296"/>
            <a:ext cx="889000" cy="396875"/>
          </a:xfrm>
          <a:prstGeom prst="rect">
            <a:avLst/>
          </a:prstGeom>
          <a:noFill/>
          <a:ln w="9525">
            <a:noFill/>
            <a:miter lim="800000"/>
            <a:headEnd/>
            <a:tailEnd/>
          </a:ln>
          <a:effectLst/>
        </p:spPr>
        <p:txBody>
          <a:bodyPr wrap="none">
            <a:spAutoFit/>
          </a:bodyPr>
          <a:lstStyle/>
          <a:p>
            <a:r>
              <a:rPr lang="en-US" altLang="zh-CN" sz="2000" dirty="0">
                <a:latin typeface="Times New Roman" pitchFamily="18" charset="0"/>
              </a:rPr>
              <a:t>Square</a:t>
            </a:r>
          </a:p>
        </p:txBody>
      </p:sp>
      <p:grpSp>
        <p:nvGrpSpPr>
          <p:cNvPr id="9" name="Group 47"/>
          <p:cNvGrpSpPr>
            <a:grpSpLocks/>
          </p:cNvGrpSpPr>
          <p:nvPr/>
        </p:nvGrpSpPr>
        <p:grpSpPr bwMode="auto">
          <a:xfrm>
            <a:off x="6732240" y="4077072"/>
            <a:ext cx="1905000" cy="1905000"/>
            <a:chOff x="3168" y="2256"/>
            <a:chExt cx="1200" cy="1200"/>
          </a:xfrm>
        </p:grpSpPr>
        <p:sp>
          <p:nvSpPr>
            <p:cNvPr id="10" name="Rectangle 22"/>
            <p:cNvSpPr>
              <a:spLocks noChangeArrowheads="1"/>
            </p:cNvSpPr>
            <p:nvPr/>
          </p:nvSpPr>
          <p:spPr bwMode="auto">
            <a:xfrm>
              <a:off x="3648" y="2736"/>
              <a:ext cx="240" cy="240"/>
            </a:xfrm>
            <a:prstGeom prst="rect">
              <a:avLst/>
            </a:prstGeom>
            <a:solidFill>
              <a:schemeClr val="bg2"/>
            </a:solidFill>
            <a:ln w="9525">
              <a:solidFill>
                <a:schemeClr val="tx1"/>
              </a:solidFill>
              <a:miter lim="800000"/>
              <a:headEnd/>
              <a:tailEnd/>
            </a:ln>
            <a:effectLst/>
          </p:spPr>
          <p:txBody>
            <a:bodyPr wrap="none" anchor="ctr"/>
            <a:lstStyle/>
            <a:p>
              <a:endParaRPr lang="zh-CN" altLang="en-US"/>
            </a:p>
          </p:txBody>
        </p:sp>
        <p:sp>
          <p:nvSpPr>
            <p:cNvPr id="11" name="Rectangle 23"/>
            <p:cNvSpPr>
              <a:spLocks noChangeArrowheads="1"/>
            </p:cNvSpPr>
            <p:nvPr/>
          </p:nvSpPr>
          <p:spPr bwMode="auto">
            <a:xfrm>
              <a:off x="3648" y="2496"/>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2" name="Rectangle 24"/>
            <p:cNvSpPr>
              <a:spLocks noChangeArrowheads="1"/>
            </p:cNvSpPr>
            <p:nvPr/>
          </p:nvSpPr>
          <p:spPr bwMode="auto">
            <a:xfrm>
              <a:off x="3408" y="2736"/>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3" name="Rectangle 25"/>
            <p:cNvSpPr>
              <a:spLocks noChangeArrowheads="1"/>
            </p:cNvSpPr>
            <p:nvPr/>
          </p:nvSpPr>
          <p:spPr bwMode="auto">
            <a:xfrm>
              <a:off x="3648" y="225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14" name="Rectangle 26"/>
            <p:cNvSpPr>
              <a:spLocks noChangeArrowheads="1"/>
            </p:cNvSpPr>
            <p:nvPr/>
          </p:nvSpPr>
          <p:spPr bwMode="auto">
            <a:xfrm>
              <a:off x="3408" y="2496"/>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5" name="Rectangle 27"/>
            <p:cNvSpPr>
              <a:spLocks noChangeArrowheads="1"/>
            </p:cNvSpPr>
            <p:nvPr/>
          </p:nvSpPr>
          <p:spPr bwMode="auto">
            <a:xfrm>
              <a:off x="3168" y="273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16" name="Rectangle 28"/>
            <p:cNvSpPr>
              <a:spLocks noChangeArrowheads="1"/>
            </p:cNvSpPr>
            <p:nvPr/>
          </p:nvSpPr>
          <p:spPr bwMode="auto">
            <a:xfrm>
              <a:off x="3408" y="2976"/>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7" name="Rectangle 29"/>
            <p:cNvSpPr>
              <a:spLocks noChangeArrowheads="1"/>
            </p:cNvSpPr>
            <p:nvPr/>
          </p:nvSpPr>
          <p:spPr bwMode="auto">
            <a:xfrm>
              <a:off x="3648" y="2976"/>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8" name="Rectangle 30"/>
            <p:cNvSpPr>
              <a:spLocks noChangeArrowheads="1"/>
            </p:cNvSpPr>
            <p:nvPr/>
          </p:nvSpPr>
          <p:spPr bwMode="auto">
            <a:xfrm>
              <a:off x="3648" y="321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19" name="Rectangle 31"/>
            <p:cNvSpPr>
              <a:spLocks noChangeArrowheads="1"/>
            </p:cNvSpPr>
            <p:nvPr/>
          </p:nvSpPr>
          <p:spPr bwMode="auto">
            <a:xfrm>
              <a:off x="3888" y="2976"/>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0" name="Rectangle 32"/>
            <p:cNvSpPr>
              <a:spLocks noChangeArrowheads="1"/>
            </p:cNvSpPr>
            <p:nvPr/>
          </p:nvSpPr>
          <p:spPr bwMode="auto">
            <a:xfrm>
              <a:off x="3888" y="2736"/>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1" name="Rectangle 33"/>
            <p:cNvSpPr>
              <a:spLocks noChangeArrowheads="1"/>
            </p:cNvSpPr>
            <p:nvPr/>
          </p:nvSpPr>
          <p:spPr bwMode="auto">
            <a:xfrm>
              <a:off x="3888" y="2496"/>
              <a:ext cx="240" cy="240"/>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2" name="Rectangle 34"/>
            <p:cNvSpPr>
              <a:spLocks noChangeArrowheads="1"/>
            </p:cNvSpPr>
            <p:nvPr/>
          </p:nvSpPr>
          <p:spPr bwMode="auto">
            <a:xfrm>
              <a:off x="4128" y="273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23" name="Rectangle 35"/>
            <p:cNvSpPr>
              <a:spLocks noChangeArrowheads="1"/>
            </p:cNvSpPr>
            <p:nvPr/>
          </p:nvSpPr>
          <p:spPr bwMode="auto">
            <a:xfrm>
              <a:off x="3408" y="225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24" name="Rectangle 36"/>
            <p:cNvSpPr>
              <a:spLocks noChangeArrowheads="1"/>
            </p:cNvSpPr>
            <p:nvPr/>
          </p:nvSpPr>
          <p:spPr bwMode="auto">
            <a:xfrm>
              <a:off x="3168" y="225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25" name="Rectangle 37"/>
            <p:cNvSpPr>
              <a:spLocks noChangeArrowheads="1"/>
            </p:cNvSpPr>
            <p:nvPr/>
          </p:nvSpPr>
          <p:spPr bwMode="auto">
            <a:xfrm>
              <a:off x="3168" y="249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26" name="Rectangle 38"/>
            <p:cNvSpPr>
              <a:spLocks noChangeArrowheads="1"/>
            </p:cNvSpPr>
            <p:nvPr/>
          </p:nvSpPr>
          <p:spPr bwMode="auto">
            <a:xfrm>
              <a:off x="3168" y="297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27" name="Rectangle 39"/>
            <p:cNvSpPr>
              <a:spLocks noChangeArrowheads="1"/>
            </p:cNvSpPr>
            <p:nvPr/>
          </p:nvSpPr>
          <p:spPr bwMode="auto">
            <a:xfrm>
              <a:off x="3168" y="321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28" name="Rectangle 40"/>
            <p:cNvSpPr>
              <a:spLocks noChangeArrowheads="1"/>
            </p:cNvSpPr>
            <p:nvPr/>
          </p:nvSpPr>
          <p:spPr bwMode="auto">
            <a:xfrm>
              <a:off x="3408" y="321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29" name="Rectangle 41"/>
            <p:cNvSpPr>
              <a:spLocks noChangeArrowheads="1"/>
            </p:cNvSpPr>
            <p:nvPr/>
          </p:nvSpPr>
          <p:spPr bwMode="auto">
            <a:xfrm>
              <a:off x="3888" y="321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30" name="Rectangle 42"/>
            <p:cNvSpPr>
              <a:spLocks noChangeArrowheads="1"/>
            </p:cNvSpPr>
            <p:nvPr/>
          </p:nvSpPr>
          <p:spPr bwMode="auto">
            <a:xfrm>
              <a:off x="4128" y="321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31" name="Rectangle 43"/>
            <p:cNvSpPr>
              <a:spLocks noChangeArrowheads="1"/>
            </p:cNvSpPr>
            <p:nvPr/>
          </p:nvSpPr>
          <p:spPr bwMode="auto">
            <a:xfrm>
              <a:off x="4128" y="297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32" name="Rectangle 44"/>
            <p:cNvSpPr>
              <a:spLocks noChangeArrowheads="1"/>
            </p:cNvSpPr>
            <p:nvPr/>
          </p:nvSpPr>
          <p:spPr bwMode="auto">
            <a:xfrm>
              <a:off x="4128" y="249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33" name="Rectangle 45"/>
            <p:cNvSpPr>
              <a:spLocks noChangeArrowheads="1"/>
            </p:cNvSpPr>
            <p:nvPr/>
          </p:nvSpPr>
          <p:spPr bwMode="auto">
            <a:xfrm>
              <a:off x="4128" y="225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sp>
          <p:nvSpPr>
            <p:cNvPr id="34" name="Rectangle 46"/>
            <p:cNvSpPr>
              <a:spLocks noChangeArrowheads="1"/>
            </p:cNvSpPr>
            <p:nvPr/>
          </p:nvSpPr>
          <p:spPr bwMode="auto">
            <a:xfrm>
              <a:off x="3888" y="2256"/>
              <a:ext cx="240" cy="240"/>
            </a:xfrm>
            <a:prstGeom prst="rect">
              <a:avLst/>
            </a:prstGeom>
            <a:solidFill>
              <a:schemeClr val="folHlink"/>
            </a:solidFill>
            <a:ln w="9525">
              <a:solidFill>
                <a:schemeClr val="tx1"/>
              </a:solidFill>
              <a:miter lim="800000"/>
              <a:headEnd/>
              <a:tailEnd/>
            </a:ln>
            <a:effectLst/>
          </p:spPr>
          <p:txBody>
            <a:bodyPr wrap="none" anchor="ctr"/>
            <a:lstStyle/>
            <a:p>
              <a:endParaRPr lang="zh-CN" altLang="en-US"/>
            </a:p>
          </p:txBody>
        </p:sp>
      </p:grpSp>
      <p:sp>
        <p:nvSpPr>
          <p:cNvPr id="37" name="灯片编号占位符 36"/>
          <p:cNvSpPr>
            <a:spLocks noGrp="1"/>
          </p:cNvSpPr>
          <p:nvPr>
            <p:ph type="sldNum" sz="quarter" idx="12"/>
          </p:nvPr>
        </p:nvSpPr>
        <p:spPr/>
        <p:txBody>
          <a:bodyPr/>
          <a:lstStyle/>
          <a:p>
            <a:pPr>
              <a:defRPr/>
            </a:pPr>
            <a:fld id="{B701ACAC-19C0-42F4-8806-AB1540277696}" type="slidenum">
              <a:rPr lang="en-US" altLang="zh-CN" smtClean="0"/>
              <a:pPr>
                <a:defRPr/>
              </a:pPr>
              <a:t>88</a:t>
            </a:fld>
            <a:endParaRPr lang="en-US" altLang="zh-CN" dirty="0"/>
          </a:p>
        </p:txBody>
      </p:sp>
      <p:sp>
        <p:nvSpPr>
          <p:cNvPr id="35" name="矩形 34"/>
          <p:cNvSpPr/>
          <p:nvPr/>
        </p:nvSpPr>
        <p:spPr>
          <a:xfrm>
            <a:off x="611560" y="3789040"/>
            <a:ext cx="5472608" cy="2677656"/>
          </a:xfrm>
          <a:prstGeom prst="rect">
            <a:avLst/>
          </a:prstGeom>
        </p:spPr>
        <p:txBody>
          <a:bodyPr wrap="square">
            <a:spAutoFit/>
          </a:bodyPr>
          <a:lstStyle/>
          <a:p>
            <a:r>
              <a:rPr lang="en-US" altLang="zh-CN" b="0" dirty="0" smtClean="0"/>
              <a:t>The pixels having a D8 distance from (x, y) less than or equal to some value r form a square centered at (x, y). </a:t>
            </a:r>
          </a:p>
          <a:p>
            <a:r>
              <a:rPr lang="en-US" altLang="zh-CN" b="0" dirty="0" err="1" smtClean="0"/>
              <a:t>E.g</a:t>
            </a:r>
            <a:r>
              <a:rPr lang="en-US" altLang="zh-CN" b="0" dirty="0" smtClean="0"/>
              <a:t>  the pixels with D8 distance &lt;=2 from (x, y) (the center point) form the following contours of constant distance The pixels with D8 = 1 are the 8-neighbors of (x, y) </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4" name="Text Box 2"/>
          <p:cNvSpPr txBox="1">
            <a:spLocks noChangeArrowheads="1"/>
          </p:cNvSpPr>
          <p:nvPr/>
        </p:nvSpPr>
        <p:spPr bwMode="auto">
          <a:xfrm>
            <a:off x="599877" y="2357537"/>
            <a:ext cx="2165350" cy="641350"/>
          </a:xfrm>
          <a:prstGeom prst="rect">
            <a:avLst/>
          </a:prstGeom>
          <a:noFill/>
          <a:ln w="9525">
            <a:noFill/>
            <a:miter lim="800000"/>
            <a:headEnd/>
            <a:tailEnd/>
          </a:ln>
        </p:spPr>
        <p:txBody>
          <a:bodyPr wrap="none">
            <a:spAutoFit/>
          </a:bodyPr>
          <a:lstStyle/>
          <a:p>
            <a:pPr algn="ctr"/>
            <a:r>
              <a:rPr lang="en-US" altLang="zh-CN">
                <a:ea typeface="宋体" charset="-122"/>
              </a:rPr>
              <a:t>Euclidean distance </a:t>
            </a:r>
          </a:p>
          <a:p>
            <a:pPr algn="ctr"/>
            <a:r>
              <a:rPr lang="en-US" altLang="zh-CN" i="1">
                <a:latin typeface="Times New Roman" pitchFamily="18" charset="0"/>
                <a:ea typeface="宋体" charset="-122"/>
              </a:rPr>
              <a:t>(2-norm)</a:t>
            </a:r>
          </a:p>
        </p:txBody>
      </p:sp>
      <p:sp>
        <p:nvSpPr>
          <p:cNvPr id="9235" name="Text Box 3"/>
          <p:cNvSpPr txBox="1">
            <a:spLocks noChangeArrowheads="1"/>
          </p:cNvSpPr>
          <p:nvPr/>
        </p:nvSpPr>
        <p:spPr bwMode="auto">
          <a:xfrm>
            <a:off x="3517702" y="2321024"/>
            <a:ext cx="2203450" cy="641350"/>
          </a:xfrm>
          <a:prstGeom prst="rect">
            <a:avLst/>
          </a:prstGeom>
          <a:noFill/>
          <a:ln w="9525">
            <a:noFill/>
            <a:miter lim="800000"/>
            <a:headEnd/>
            <a:tailEnd/>
          </a:ln>
        </p:spPr>
        <p:txBody>
          <a:bodyPr wrap="none">
            <a:spAutoFit/>
          </a:bodyPr>
          <a:lstStyle/>
          <a:p>
            <a:pPr algn="ctr"/>
            <a:r>
              <a:rPr lang="en-US" altLang="zh-CN">
                <a:ea typeface="宋体" charset="-122"/>
              </a:rPr>
              <a:t>D</a:t>
            </a:r>
            <a:r>
              <a:rPr lang="en-US" altLang="zh-CN" baseline="-25000">
                <a:ea typeface="宋体" charset="-122"/>
              </a:rPr>
              <a:t>4</a:t>
            </a:r>
            <a:r>
              <a:rPr lang="en-US" altLang="zh-CN">
                <a:ea typeface="宋体" charset="-122"/>
              </a:rPr>
              <a:t> distance </a:t>
            </a:r>
          </a:p>
          <a:p>
            <a:pPr algn="ctr"/>
            <a:r>
              <a:rPr lang="en-US" altLang="zh-CN">
                <a:ea typeface="宋体" charset="-122"/>
              </a:rPr>
              <a:t>(city-block distance)</a:t>
            </a:r>
            <a:endParaRPr lang="en-US" altLang="zh-CN" i="1">
              <a:latin typeface="Times New Roman" pitchFamily="18" charset="0"/>
              <a:ea typeface="宋体" charset="-122"/>
            </a:endParaRPr>
          </a:p>
        </p:txBody>
      </p:sp>
      <p:sp>
        <p:nvSpPr>
          <p:cNvPr id="9236" name="Text Box 4"/>
          <p:cNvSpPr txBox="1">
            <a:spLocks noChangeArrowheads="1"/>
          </p:cNvSpPr>
          <p:nvPr/>
        </p:nvSpPr>
        <p:spPr bwMode="auto">
          <a:xfrm>
            <a:off x="6244406" y="2355602"/>
            <a:ext cx="2432050" cy="641350"/>
          </a:xfrm>
          <a:prstGeom prst="rect">
            <a:avLst/>
          </a:prstGeom>
          <a:noFill/>
          <a:ln w="9525">
            <a:noFill/>
            <a:miter lim="800000"/>
            <a:headEnd/>
            <a:tailEnd/>
          </a:ln>
        </p:spPr>
        <p:txBody>
          <a:bodyPr wrap="none">
            <a:spAutoFit/>
          </a:bodyPr>
          <a:lstStyle/>
          <a:p>
            <a:pPr algn="ctr"/>
            <a:r>
              <a:rPr lang="en-US" altLang="zh-CN" dirty="0">
                <a:ea typeface="宋体" charset="-122"/>
              </a:rPr>
              <a:t>D</a:t>
            </a:r>
            <a:r>
              <a:rPr lang="en-US" altLang="zh-CN" baseline="-25000" dirty="0">
                <a:ea typeface="宋体" charset="-122"/>
              </a:rPr>
              <a:t>8</a:t>
            </a:r>
            <a:r>
              <a:rPr lang="en-US" altLang="zh-CN" dirty="0">
                <a:ea typeface="宋体" charset="-122"/>
              </a:rPr>
              <a:t> distance </a:t>
            </a:r>
          </a:p>
          <a:p>
            <a:pPr algn="ctr"/>
            <a:r>
              <a:rPr lang="en-US" altLang="zh-CN" dirty="0">
                <a:ea typeface="宋体" charset="-122"/>
              </a:rPr>
              <a:t>(</a:t>
            </a:r>
            <a:r>
              <a:rPr lang="en-US" altLang="zh-CN" dirty="0" err="1">
                <a:ea typeface="宋体" charset="-122"/>
              </a:rPr>
              <a:t>checkboard</a:t>
            </a:r>
            <a:r>
              <a:rPr lang="en-US" altLang="zh-CN" dirty="0">
                <a:ea typeface="宋体" charset="-122"/>
              </a:rPr>
              <a:t> distance)</a:t>
            </a:r>
            <a:endParaRPr lang="en-US" altLang="zh-CN" i="1" dirty="0">
              <a:latin typeface="Times New Roman" pitchFamily="18" charset="0"/>
              <a:ea typeface="宋体" charset="-122"/>
            </a:endParaRPr>
          </a:p>
        </p:txBody>
      </p:sp>
      <p:grpSp>
        <p:nvGrpSpPr>
          <p:cNvPr id="2" name="Group 5"/>
          <p:cNvGrpSpPr>
            <a:grpSpLocks/>
          </p:cNvGrpSpPr>
          <p:nvPr/>
        </p:nvGrpSpPr>
        <p:grpSpPr bwMode="auto">
          <a:xfrm>
            <a:off x="539552" y="3387824"/>
            <a:ext cx="1981200" cy="2057400"/>
            <a:chOff x="3408" y="1152"/>
            <a:chExt cx="960" cy="960"/>
          </a:xfrm>
        </p:grpSpPr>
        <p:sp>
          <p:nvSpPr>
            <p:cNvPr id="9350" name="Rectangle 6"/>
            <p:cNvSpPr>
              <a:spLocks noChangeArrowheads="1"/>
            </p:cNvSpPr>
            <p:nvPr/>
          </p:nvSpPr>
          <p:spPr bwMode="auto">
            <a:xfrm>
              <a:off x="3408"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51" name="Rectangle 7"/>
            <p:cNvSpPr>
              <a:spLocks noChangeArrowheads="1"/>
            </p:cNvSpPr>
            <p:nvPr/>
          </p:nvSpPr>
          <p:spPr bwMode="auto">
            <a:xfrm>
              <a:off x="3600"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52" name="Rectangle 8"/>
            <p:cNvSpPr>
              <a:spLocks noChangeArrowheads="1"/>
            </p:cNvSpPr>
            <p:nvPr/>
          </p:nvSpPr>
          <p:spPr bwMode="auto">
            <a:xfrm>
              <a:off x="3792"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53" name="Rectangle 9"/>
            <p:cNvSpPr>
              <a:spLocks noChangeArrowheads="1"/>
            </p:cNvSpPr>
            <p:nvPr/>
          </p:nvSpPr>
          <p:spPr bwMode="auto">
            <a:xfrm>
              <a:off x="3984"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54" name="Rectangle 10"/>
            <p:cNvSpPr>
              <a:spLocks noChangeArrowheads="1"/>
            </p:cNvSpPr>
            <p:nvPr/>
          </p:nvSpPr>
          <p:spPr bwMode="auto">
            <a:xfrm>
              <a:off x="4176"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55" name="Rectangle 11"/>
            <p:cNvSpPr>
              <a:spLocks noChangeArrowheads="1"/>
            </p:cNvSpPr>
            <p:nvPr/>
          </p:nvSpPr>
          <p:spPr bwMode="auto">
            <a:xfrm>
              <a:off x="3408"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56" name="Rectangle 12"/>
            <p:cNvSpPr>
              <a:spLocks noChangeArrowheads="1"/>
            </p:cNvSpPr>
            <p:nvPr/>
          </p:nvSpPr>
          <p:spPr bwMode="auto">
            <a:xfrm>
              <a:off x="3600"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57" name="Rectangle 13"/>
            <p:cNvSpPr>
              <a:spLocks noChangeArrowheads="1"/>
            </p:cNvSpPr>
            <p:nvPr/>
          </p:nvSpPr>
          <p:spPr bwMode="auto">
            <a:xfrm>
              <a:off x="3792"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58" name="Rectangle 14"/>
            <p:cNvSpPr>
              <a:spLocks noChangeArrowheads="1"/>
            </p:cNvSpPr>
            <p:nvPr/>
          </p:nvSpPr>
          <p:spPr bwMode="auto">
            <a:xfrm>
              <a:off x="3984"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59" name="Rectangle 15"/>
            <p:cNvSpPr>
              <a:spLocks noChangeArrowheads="1"/>
            </p:cNvSpPr>
            <p:nvPr/>
          </p:nvSpPr>
          <p:spPr bwMode="auto">
            <a:xfrm>
              <a:off x="4176"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0" name="Rectangle 16"/>
            <p:cNvSpPr>
              <a:spLocks noChangeArrowheads="1"/>
            </p:cNvSpPr>
            <p:nvPr/>
          </p:nvSpPr>
          <p:spPr bwMode="auto">
            <a:xfrm>
              <a:off x="3408"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1" name="Rectangle 17"/>
            <p:cNvSpPr>
              <a:spLocks noChangeArrowheads="1"/>
            </p:cNvSpPr>
            <p:nvPr/>
          </p:nvSpPr>
          <p:spPr bwMode="auto">
            <a:xfrm>
              <a:off x="3600"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2" name="Rectangle 18"/>
            <p:cNvSpPr>
              <a:spLocks noChangeArrowheads="1"/>
            </p:cNvSpPr>
            <p:nvPr/>
          </p:nvSpPr>
          <p:spPr bwMode="auto">
            <a:xfrm>
              <a:off x="3792"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3" name="Rectangle 19"/>
            <p:cNvSpPr>
              <a:spLocks noChangeArrowheads="1"/>
            </p:cNvSpPr>
            <p:nvPr/>
          </p:nvSpPr>
          <p:spPr bwMode="auto">
            <a:xfrm>
              <a:off x="3984"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4" name="Rectangle 20"/>
            <p:cNvSpPr>
              <a:spLocks noChangeArrowheads="1"/>
            </p:cNvSpPr>
            <p:nvPr/>
          </p:nvSpPr>
          <p:spPr bwMode="auto">
            <a:xfrm>
              <a:off x="4176"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5" name="Rectangle 21"/>
            <p:cNvSpPr>
              <a:spLocks noChangeArrowheads="1"/>
            </p:cNvSpPr>
            <p:nvPr/>
          </p:nvSpPr>
          <p:spPr bwMode="auto">
            <a:xfrm>
              <a:off x="3408"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6" name="Rectangle 22"/>
            <p:cNvSpPr>
              <a:spLocks noChangeArrowheads="1"/>
            </p:cNvSpPr>
            <p:nvPr/>
          </p:nvSpPr>
          <p:spPr bwMode="auto">
            <a:xfrm>
              <a:off x="3600"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7" name="Rectangle 23"/>
            <p:cNvSpPr>
              <a:spLocks noChangeArrowheads="1"/>
            </p:cNvSpPr>
            <p:nvPr/>
          </p:nvSpPr>
          <p:spPr bwMode="auto">
            <a:xfrm>
              <a:off x="3792"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8" name="Rectangle 24"/>
            <p:cNvSpPr>
              <a:spLocks noChangeArrowheads="1"/>
            </p:cNvSpPr>
            <p:nvPr/>
          </p:nvSpPr>
          <p:spPr bwMode="auto">
            <a:xfrm>
              <a:off x="3984"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69" name="Rectangle 25"/>
            <p:cNvSpPr>
              <a:spLocks noChangeArrowheads="1"/>
            </p:cNvSpPr>
            <p:nvPr/>
          </p:nvSpPr>
          <p:spPr bwMode="auto">
            <a:xfrm>
              <a:off x="4176"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70" name="Rectangle 26"/>
            <p:cNvSpPr>
              <a:spLocks noChangeArrowheads="1"/>
            </p:cNvSpPr>
            <p:nvPr/>
          </p:nvSpPr>
          <p:spPr bwMode="auto">
            <a:xfrm>
              <a:off x="3408"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71" name="Rectangle 27"/>
            <p:cNvSpPr>
              <a:spLocks noChangeArrowheads="1"/>
            </p:cNvSpPr>
            <p:nvPr/>
          </p:nvSpPr>
          <p:spPr bwMode="auto">
            <a:xfrm>
              <a:off x="3600"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72" name="Rectangle 28"/>
            <p:cNvSpPr>
              <a:spLocks noChangeArrowheads="1"/>
            </p:cNvSpPr>
            <p:nvPr/>
          </p:nvSpPr>
          <p:spPr bwMode="auto">
            <a:xfrm>
              <a:off x="3792"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73" name="Rectangle 29"/>
            <p:cNvSpPr>
              <a:spLocks noChangeArrowheads="1"/>
            </p:cNvSpPr>
            <p:nvPr/>
          </p:nvSpPr>
          <p:spPr bwMode="auto">
            <a:xfrm>
              <a:off x="3984"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74" name="Rectangle 30"/>
            <p:cNvSpPr>
              <a:spLocks noChangeArrowheads="1"/>
            </p:cNvSpPr>
            <p:nvPr/>
          </p:nvSpPr>
          <p:spPr bwMode="auto">
            <a:xfrm>
              <a:off x="4176"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grpSp>
      <p:grpSp>
        <p:nvGrpSpPr>
          <p:cNvPr id="3" name="Group 31"/>
          <p:cNvGrpSpPr>
            <a:grpSpLocks/>
          </p:cNvGrpSpPr>
          <p:nvPr/>
        </p:nvGrpSpPr>
        <p:grpSpPr bwMode="auto">
          <a:xfrm>
            <a:off x="3663752" y="3387824"/>
            <a:ext cx="1981200" cy="2057400"/>
            <a:chOff x="3408" y="1152"/>
            <a:chExt cx="960" cy="960"/>
          </a:xfrm>
        </p:grpSpPr>
        <p:sp>
          <p:nvSpPr>
            <p:cNvPr id="9325" name="Rectangle 32"/>
            <p:cNvSpPr>
              <a:spLocks noChangeArrowheads="1"/>
            </p:cNvSpPr>
            <p:nvPr/>
          </p:nvSpPr>
          <p:spPr bwMode="auto">
            <a:xfrm>
              <a:off x="3408"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26" name="Rectangle 33"/>
            <p:cNvSpPr>
              <a:spLocks noChangeArrowheads="1"/>
            </p:cNvSpPr>
            <p:nvPr/>
          </p:nvSpPr>
          <p:spPr bwMode="auto">
            <a:xfrm>
              <a:off x="3600"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27" name="Rectangle 34"/>
            <p:cNvSpPr>
              <a:spLocks noChangeArrowheads="1"/>
            </p:cNvSpPr>
            <p:nvPr/>
          </p:nvSpPr>
          <p:spPr bwMode="auto">
            <a:xfrm>
              <a:off x="3792"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28" name="Rectangle 35"/>
            <p:cNvSpPr>
              <a:spLocks noChangeArrowheads="1"/>
            </p:cNvSpPr>
            <p:nvPr/>
          </p:nvSpPr>
          <p:spPr bwMode="auto">
            <a:xfrm>
              <a:off x="3984"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29" name="Rectangle 36"/>
            <p:cNvSpPr>
              <a:spLocks noChangeArrowheads="1"/>
            </p:cNvSpPr>
            <p:nvPr/>
          </p:nvSpPr>
          <p:spPr bwMode="auto">
            <a:xfrm>
              <a:off x="4176"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0" name="Rectangle 37"/>
            <p:cNvSpPr>
              <a:spLocks noChangeArrowheads="1"/>
            </p:cNvSpPr>
            <p:nvPr/>
          </p:nvSpPr>
          <p:spPr bwMode="auto">
            <a:xfrm>
              <a:off x="3408"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1" name="Rectangle 38"/>
            <p:cNvSpPr>
              <a:spLocks noChangeArrowheads="1"/>
            </p:cNvSpPr>
            <p:nvPr/>
          </p:nvSpPr>
          <p:spPr bwMode="auto">
            <a:xfrm>
              <a:off x="3600"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2" name="Rectangle 39"/>
            <p:cNvSpPr>
              <a:spLocks noChangeArrowheads="1"/>
            </p:cNvSpPr>
            <p:nvPr/>
          </p:nvSpPr>
          <p:spPr bwMode="auto">
            <a:xfrm>
              <a:off x="3792"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3" name="Rectangle 40"/>
            <p:cNvSpPr>
              <a:spLocks noChangeArrowheads="1"/>
            </p:cNvSpPr>
            <p:nvPr/>
          </p:nvSpPr>
          <p:spPr bwMode="auto">
            <a:xfrm>
              <a:off x="3984"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4" name="Rectangle 41"/>
            <p:cNvSpPr>
              <a:spLocks noChangeArrowheads="1"/>
            </p:cNvSpPr>
            <p:nvPr/>
          </p:nvSpPr>
          <p:spPr bwMode="auto">
            <a:xfrm>
              <a:off x="4176"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5" name="Rectangle 42"/>
            <p:cNvSpPr>
              <a:spLocks noChangeArrowheads="1"/>
            </p:cNvSpPr>
            <p:nvPr/>
          </p:nvSpPr>
          <p:spPr bwMode="auto">
            <a:xfrm>
              <a:off x="3408"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6" name="Rectangle 43"/>
            <p:cNvSpPr>
              <a:spLocks noChangeArrowheads="1"/>
            </p:cNvSpPr>
            <p:nvPr/>
          </p:nvSpPr>
          <p:spPr bwMode="auto">
            <a:xfrm>
              <a:off x="3600"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7" name="Rectangle 44"/>
            <p:cNvSpPr>
              <a:spLocks noChangeArrowheads="1"/>
            </p:cNvSpPr>
            <p:nvPr/>
          </p:nvSpPr>
          <p:spPr bwMode="auto">
            <a:xfrm>
              <a:off x="3792"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8" name="Rectangle 45"/>
            <p:cNvSpPr>
              <a:spLocks noChangeArrowheads="1"/>
            </p:cNvSpPr>
            <p:nvPr/>
          </p:nvSpPr>
          <p:spPr bwMode="auto">
            <a:xfrm>
              <a:off x="3984"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39" name="Rectangle 46"/>
            <p:cNvSpPr>
              <a:spLocks noChangeArrowheads="1"/>
            </p:cNvSpPr>
            <p:nvPr/>
          </p:nvSpPr>
          <p:spPr bwMode="auto">
            <a:xfrm>
              <a:off x="4176"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0" name="Rectangle 47"/>
            <p:cNvSpPr>
              <a:spLocks noChangeArrowheads="1"/>
            </p:cNvSpPr>
            <p:nvPr/>
          </p:nvSpPr>
          <p:spPr bwMode="auto">
            <a:xfrm>
              <a:off x="3408"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1" name="Rectangle 48"/>
            <p:cNvSpPr>
              <a:spLocks noChangeArrowheads="1"/>
            </p:cNvSpPr>
            <p:nvPr/>
          </p:nvSpPr>
          <p:spPr bwMode="auto">
            <a:xfrm>
              <a:off x="3600"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2" name="Rectangle 49"/>
            <p:cNvSpPr>
              <a:spLocks noChangeArrowheads="1"/>
            </p:cNvSpPr>
            <p:nvPr/>
          </p:nvSpPr>
          <p:spPr bwMode="auto">
            <a:xfrm>
              <a:off x="3792"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3" name="Rectangle 50"/>
            <p:cNvSpPr>
              <a:spLocks noChangeArrowheads="1"/>
            </p:cNvSpPr>
            <p:nvPr/>
          </p:nvSpPr>
          <p:spPr bwMode="auto">
            <a:xfrm>
              <a:off x="3984"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4" name="Rectangle 51"/>
            <p:cNvSpPr>
              <a:spLocks noChangeArrowheads="1"/>
            </p:cNvSpPr>
            <p:nvPr/>
          </p:nvSpPr>
          <p:spPr bwMode="auto">
            <a:xfrm>
              <a:off x="4176"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5" name="Rectangle 52"/>
            <p:cNvSpPr>
              <a:spLocks noChangeArrowheads="1"/>
            </p:cNvSpPr>
            <p:nvPr/>
          </p:nvSpPr>
          <p:spPr bwMode="auto">
            <a:xfrm>
              <a:off x="3408"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6" name="Rectangle 53"/>
            <p:cNvSpPr>
              <a:spLocks noChangeArrowheads="1"/>
            </p:cNvSpPr>
            <p:nvPr/>
          </p:nvSpPr>
          <p:spPr bwMode="auto">
            <a:xfrm>
              <a:off x="3600"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7" name="Rectangle 54"/>
            <p:cNvSpPr>
              <a:spLocks noChangeArrowheads="1"/>
            </p:cNvSpPr>
            <p:nvPr/>
          </p:nvSpPr>
          <p:spPr bwMode="auto">
            <a:xfrm>
              <a:off x="3792"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8" name="Rectangle 55"/>
            <p:cNvSpPr>
              <a:spLocks noChangeArrowheads="1"/>
            </p:cNvSpPr>
            <p:nvPr/>
          </p:nvSpPr>
          <p:spPr bwMode="auto">
            <a:xfrm>
              <a:off x="3984"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49" name="Rectangle 56"/>
            <p:cNvSpPr>
              <a:spLocks noChangeArrowheads="1"/>
            </p:cNvSpPr>
            <p:nvPr/>
          </p:nvSpPr>
          <p:spPr bwMode="auto">
            <a:xfrm>
              <a:off x="4176"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grpSp>
      <p:grpSp>
        <p:nvGrpSpPr>
          <p:cNvPr id="4" name="Group 57"/>
          <p:cNvGrpSpPr>
            <a:grpSpLocks/>
          </p:cNvGrpSpPr>
          <p:nvPr/>
        </p:nvGrpSpPr>
        <p:grpSpPr bwMode="auto">
          <a:xfrm>
            <a:off x="6254552" y="3387824"/>
            <a:ext cx="1981200" cy="2057400"/>
            <a:chOff x="3408" y="1152"/>
            <a:chExt cx="960" cy="960"/>
          </a:xfrm>
        </p:grpSpPr>
        <p:sp>
          <p:nvSpPr>
            <p:cNvPr id="9300" name="Rectangle 58"/>
            <p:cNvSpPr>
              <a:spLocks noChangeArrowheads="1"/>
            </p:cNvSpPr>
            <p:nvPr/>
          </p:nvSpPr>
          <p:spPr bwMode="auto">
            <a:xfrm>
              <a:off x="3408"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01" name="Rectangle 59"/>
            <p:cNvSpPr>
              <a:spLocks noChangeArrowheads="1"/>
            </p:cNvSpPr>
            <p:nvPr/>
          </p:nvSpPr>
          <p:spPr bwMode="auto">
            <a:xfrm>
              <a:off x="3600"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02" name="Rectangle 60"/>
            <p:cNvSpPr>
              <a:spLocks noChangeArrowheads="1"/>
            </p:cNvSpPr>
            <p:nvPr/>
          </p:nvSpPr>
          <p:spPr bwMode="auto">
            <a:xfrm>
              <a:off x="3792"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03" name="Rectangle 61"/>
            <p:cNvSpPr>
              <a:spLocks noChangeArrowheads="1"/>
            </p:cNvSpPr>
            <p:nvPr/>
          </p:nvSpPr>
          <p:spPr bwMode="auto">
            <a:xfrm>
              <a:off x="3984"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04" name="Rectangle 62"/>
            <p:cNvSpPr>
              <a:spLocks noChangeArrowheads="1"/>
            </p:cNvSpPr>
            <p:nvPr/>
          </p:nvSpPr>
          <p:spPr bwMode="auto">
            <a:xfrm>
              <a:off x="4176" y="1152"/>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05" name="Rectangle 63"/>
            <p:cNvSpPr>
              <a:spLocks noChangeArrowheads="1"/>
            </p:cNvSpPr>
            <p:nvPr/>
          </p:nvSpPr>
          <p:spPr bwMode="auto">
            <a:xfrm>
              <a:off x="3408"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06" name="Rectangle 64"/>
            <p:cNvSpPr>
              <a:spLocks noChangeArrowheads="1"/>
            </p:cNvSpPr>
            <p:nvPr/>
          </p:nvSpPr>
          <p:spPr bwMode="auto">
            <a:xfrm>
              <a:off x="3600"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07" name="Rectangle 65"/>
            <p:cNvSpPr>
              <a:spLocks noChangeArrowheads="1"/>
            </p:cNvSpPr>
            <p:nvPr/>
          </p:nvSpPr>
          <p:spPr bwMode="auto">
            <a:xfrm>
              <a:off x="3792"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08" name="Rectangle 66"/>
            <p:cNvSpPr>
              <a:spLocks noChangeArrowheads="1"/>
            </p:cNvSpPr>
            <p:nvPr/>
          </p:nvSpPr>
          <p:spPr bwMode="auto">
            <a:xfrm>
              <a:off x="3984"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09" name="Rectangle 67"/>
            <p:cNvSpPr>
              <a:spLocks noChangeArrowheads="1"/>
            </p:cNvSpPr>
            <p:nvPr/>
          </p:nvSpPr>
          <p:spPr bwMode="auto">
            <a:xfrm>
              <a:off x="4176" y="1344"/>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0" name="Rectangle 68"/>
            <p:cNvSpPr>
              <a:spLocks noChangeArrowheads="1"/>
            </p:cNvSpPr>
            <p:nvPr/>
          </p:nvSpPr>
          <p:spPr bwMode="auto">
            <a:xfrm>
              <a:off x="3408"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1" name="Rectangle 69"/>
            <p:cNvSpPr>
              <a:spLocks noChangeArrowheads="1"/>
            </p:cNvSpPr>
            <p:nvPr/>
          </p:nvSpPr>
          <p:spPr bwMode="auto">
            <a:xfrm>
              <a:off x="3600"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2" name="Rectangle 70"/>
            <p:cNvSpPr>
              <a:spLocks noChangeArrowheads="1"/>
            </p:cNvSpPr>
            <p:nvPr/>
          </p:nvSpPr>
          <p:spPr bwMode="auto">
            <a:xfrm>
              <a:off x="3792"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3" name="Rectangle 71"/>
            <p:cNvSpPr>
              <a:spLocks noChangeArrowheads="1"/>
            </p:cNvSpPr>
            <p:nvPr/>
          </p:nvSpPr>
          <p:spPr bwMode="auto">
            <a:xfrm>
              <a:off x="3984"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4" name="Rectangle 72"/>
            <p:cNvSpPr>
              <a:spLocks noChangeArrowheads="1"/>
            </p:cNvSpPr>
            <p:nvPr/>
          </p:nvSpPr>
          <p:spPr bwMode="auto">
            <a:xfrm>
              <a:off x="4176" y="1536"/>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5" name="Rectangle 73"/>
            <p:cNvSpPr>
              <a:spLocks noChangeArrowheads="1"/>
            </p:cNvSpPr>
            <p:nvPr/>
          </p:nvSpPr>
          <p:spPr bwMode="auto">
            <a:xfrm>
              <a:off x="3408"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6" name="Rectangle 74"/>
            <p:cNvSpPr>
              <a:spLocks noChangeArrowheads="1"/>
            </p:cNvSpPr>
            <p:nvPr/>
          </p:nvSpPr>
          <p:spPr bwMode="auto">
            <a:xfrm>
              <a:off x="3600"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7" name="Rectangle 75"/>
            <p:cNvSpPr>
              <a:spLocks noChangeArrowheads="1"/>
            </p:cNvSpPr>
            <p:nvPr/>
          </p:nvSpPr>
          <p:spPr bwMode="auto">
            <a:xfrm>
              <a:off x="3792"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8" name="Rectangle 76"/>
            <p:cNvSpPr>
              <a:spLocks noChangeArrowheads="1"/>
            </p:cNvSpPr>
            <p:nvPr/>
          </p:nvSpPr>
          <p:spPr bwMode="auto">
            <a:xfrm>
              <a:off x="3984"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19" name="Rectangle 77"/>
            <p:cNvSpPr>
              <a:spLocks noChangeArrowheads="1"/>
            </p:cNvSpPr>
            <p:nvPr/>
          </p:nvSpPr>
          <p:spPr bwMode="auto">
            <a:xfrm>
              <a:off x="4176" y="1728"/>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20" name="Rectangle 78"/>
            <p:cNvSpPr>
              <a:spLocks noChangeArrowheads="1"/>
            </p:cNvSpPr>
            <p:nvPr/>
          </p:nvSpPr>
          <p:spPr bwMode="auto">
            <a:xfrm>
              <a:off x="3408"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21" name="Rectangle 79"/>
            <p:cNvSpPr>
              <a:spLocks noChangeArrowheads="1"/>
            </p:cNvSpPr>
            <p:nvPr/>
          </p:nvSpPr>
          <p:spPr bwMode="auto">
            <a:xfrm>
              <a:off x="3600"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22" name="Rectangle 80"/>
            <p:cNvSpPr>
              <a:spLocks noChangeArrowheads="1"/>
            </p:cNvSpPr>
            <p:nvPr/>
          </p:nvSpPr>
          <p:spPr bwMode="auto">
            <a:xfrm>
              <a:off x="3792"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23" name="Rectangle 81"/>
            <p:cNvSpPr>
              <a:spLocks noChangeArrowheads="1"/>
            </p:cNvSpPr>
            <p:nvPr/>
          </p:nvSpPr>
          <p:spPr bwMode="auto">
            <a:xfrm>
              <a:off x="3984"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sp>
          <p:nvSpPr>
            <p:cNvPr id="9324" name="Rectangle 82"/>
            <p:cNvSpPr>
              <a:spLocks noChangeArrowheads="1"/>
            </p:cNvSpPr>
            <p:nvPr/>
          </p:nvSpPr>
          <p:spPr bwMode="auto">
            <a:xfrm>
              <a:off x="4176" y="1920"/>
              <a:ext cx="192" cy="192"/>
            </a:xfrm>
            <a:prstGeom prst="rect">
              <a:avLst/>
            </a:prstGeom>
            <a:noFill/>
            <a:ln w="9525">
              <a:solidFill>
                <a:schemeClr val="tx1"/>
              </a:solidFill>
              <a:miter lim="800000"/>
              <a:headEnd/>
              <a:tailEnd/>
            </a:ln>
          </p:spPr>
          <p:txBody>
            <a:bodyPr wrap="none" anchor="ctr"/>
            <a:lstStyle/>
            <a:p>
              <a:endParaRPr lang="zh-CN" altLang="en-US">
                <a:ea typeface="宋体" charset="-122"/>
              </a:endParaRPr>
            </a:p>
          </p:txBody>
        </p:sp>
      </p:grpSp>
      <p:sp>
        <p:nvSpPr>
          <p:cNvPr id="9240" name="Text Box 83"/>
          <p:cNvSpPr txBox="1">
            <a:spLocks noChangeArrowheads="1"/>
          </p:cNvSpPr>
          <p:nvPr/>
        </p:nvSpPr>
        <p:spPr bwMode="auto">
          <a:xfrm>
            <a:off x="1361877" y="4262537"/>
            <a:ext cx="311150" cy="366712"/>
          </a:xfrm>
          <a:prstGeom prst="rect">
            <a:avLst/>
          </a:prstGeom>
          <a:noFill/>
          <a:ln w="9525">
            <a:noFill/>
            <a:miter lim="800000"/>
            <a:headEnd/>
            <a:tailEnd/>
          </a:ln>
        </p:spPr>
        <p:txBody>
          <a:bodyPr wrap="none">
            <a:spAutoFit/>
          </a:bodyPr>
          <a:lstStyle/>
          <a:p>
            <a:r>
              <a:rPr lang="en-US" altLang="zh-CN">
                <a:ea typeface="宋体" charset="-122"/>
              </a:rPr>
              <a:t>0</a:t>
            </a:r>
          </a:p>
        </p:txBody>
      </p:sp>
      <p:sp>
        <p:nvSpPr>
          <p:cNvPr id="9241" name="Text Box 84"/>
          <p:cNvSpPr txBox="1">
            <a:spLocks noChangeArrowheads="1"/>
          </p:cNvSpPr>
          <p:nvPr/>
        </p:nvSpPr>
        <p:spPr bwMode="auto">
          <a:xfrm>
            <a:off x="980877" y="4240312"/>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42" name="Text Box 85"/>
          <p:cNvSpPr txBox="1">
            <a:spLocks noChangeArrowheads="1"/>
          </p:cNvSpPr>
          <p:nvPr/>
        </p:nvSpPr>
        <p:spPr bwMode="auto">
          <a:xfrm>
            <a:off x="1742877" y="4262537"/>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43" name="Text Box 86"/>
          <p:cNvSpPr txBox="1">
            <a:spLocks noChangeArrowheads="1"/>
          </p:cNvSpPr>
          <p:nvPr/>
        </p:nvSpPr>
        <p:spPr bwMode="auto">
          <a:xfrm>
            <a:off x="1361877" y="4643537"/>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44" name="Text Box 87"/>
          <p:cNvSpPr txBox="1">
            <a:spLocks noChangeArrowheads="1"/>
          </p:cNvSpPr>
          <p:nvPr/>
        </p:nvSpPr>
        <p:spPr bwMode="auto">
          <a:xfrm>
            <a:off x="1377752" y="3805337"/>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45" name="Text Box 88"/>
          <p:cNvSpPr txBox="1">
            <a:spLocks noChangeArrowheads="1"/>
          </p:cNvSpPr>
          <p:nvPr/>
        </p:nvSpPr>
        <p:spPr bwMode="auto">
          <a:xfrm>
            <a:off x="4501952" y="4226024"/>
            <a:ext cx="311150" cy="366713"/>
          </a:xfrm>
          <a:prstGeom prst="rect">
            <a:avLst/>
          </a:prstGeom>
          <a:noFill/>
          <a:ln w="9525">
            <a:noFill/>
            <a:miter lim="800000"/>
            <a:headEnd/>
            <a:tailEnd/>
          </a:ln>
        </p:spPr>
        <p:txBody>
          <a:bodyPr wrap="none">
            <a:spAutoFit/>
          </a:bodyPr>
          <a:lstStyle/>
          <a:p>
            <a:r>
              <a:rPr lang="en-US" altLang="zh-CN">
                <a:ea typeface="宋体" charset="-122"/>
              </a:rPr>
              <a:t>0</a:t>
            </a:r>
          </a:p>
        </p:txBody>
      </p:sp>
      <p:sp>
        <p:nvSpPr>
          <p:cNvPr id="9246" name="Text Box 89"/>
          <p:cNvSpPr txBox="1">
            <a:spLocks noChangeArrowheads="1"/>
          </p:cNvSpPr>
          <p:nvPr/>
        </p:nvSpPr>
        <p:spPr bwMode="auto">
          <a:xfrm>
            <a:off x="4120952" y="4203799"/>
            <a:ext cx="311150" cy="366713"/>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47" name="Text Box 90"/>
          <p:cNvSpPr txBox="1">
            <a:spLocks noChangeArrowheads="1"/>
          </p:cNvSpPr>
          <p:nvPr/>
        </p:nvSpPr>
        <p:spPr bwMode="auto">
          <a:xfrm>
            <a:off x="4882952" y="4226024"/>
            <a:ext cx="311150" cy="366713"/>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48" name="Text Box 91"/>
          <p:cNvSpPr txBox="1">
            <a:spLocks noChangeArrowheads="1"/>
          </p:cNvSpPr>
          <p:nvPr/>
        </p:nvSpPr>
        <p:spPr bwMode="auto">
          <a:xfrm>
            <a:off x="4501952" y="4607024"/>
            <a:ext cx="311150" cy="366713"/>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49" name="Text Box 92"/>
          <p:cNvSpPr txBox="1">
            <a:spLocks noChangeArrowheads="1"/>
          </p:cNvSpPr>
          <p:nvPr/>
        </p:nvSpPr>
        <p:spPr bwMode="auto">
          <a:xfrm>
            <a:off x="4517827" y="3768824"/>
            <a:ext cx="311150" cy="366713"/>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50" name="Text Box 93"/>
          <p:cNvSpPr txBox="1">
            <a:spLocks noChangeArrowheads="1"/>
          </p:cNvSpPr>
          <p:nvPr/>
        </p:nvSpPr>
        <p:spPr bwMode="auto">
          <a:xfrm>
            <a:off x="7092752" y="4240312"/>
            <a:ext cx="311150" cy="366712"/>
          </a:xfrm>
          <a:prstGeom prst="rect">
            <a:avLst/>
          </a:prstGeom>
          <a:noFill/>
          <a:ln w="9525">
            <a:noFill/>
            <a:miter lim="800000"/>
            <a:headEnd/>
            <a:tailEnd/>
          </a:ln>
        </p:spPr>
        <p:txBody>
          <a:bodyPr wrap="none">
            <a:spAutoFit/>
          </a:bodyPr>
          <a:lstStyle/>
          <a:p>
            <a:r>
              <a:rPr lang="en-US" altLang="zh-CN">
                <a:ea typeface="宋体" charset="-122"/>
              </a:rPr>
              <a:t>0</a:t>
            </a:r>
          </a:p>
        </p:txBody>
      </p:sp>
      <p:sp>
        <p:nvSpPr>
          <p:cNvPr id="9251" name="Text Box 94"/>
          <p:cNvSpPr txBox="1">
            <a:spLocks noChangeArrowheads="1"/>
          </p:cNvSpPr>
          <p:nvPr/>
        </p:nvSpPr>
        <p:spPr bwMode="auto">
          <a:xfrm>
            <a:off x="6711752" y="4218087"/>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52" name="Text Box 95"/>
          <p:cNvSpPr txBox="1">
            <a:spLocks noChangeArrowheads="1"/>
          </p:cNvSpPr>
          <p:nvPr/>
        </p:nvSpPr>
        <p:spPr bwMode="auto">
          <a:xfrm>
            <a:off x="7473752" y="4240312"/>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53" name="Text Box 96"/>
          <p:cNvSpPr txBox="1">
            <a:spLocks noChangeArrowheads="1"/>
          </p:cNvSpPr>
          <p:nvPr/>
        </p:nvSpPr>
        <p:spPr bwMode="auto">
          <a:xfrm>
            <a:off x="7092752" y="4621312"/>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54" name="Text Box 97"/>
          <p:cNvSpPr txBox="1">
            <a:spLocks noChangeArrowheads="1"/>
          </p:cNvSpPr>
          <p:nvPr/>
        </p:nvSpPr>
        <p:spPr bwMode="auto">
          <a:xfrm>
            <a:off x="7108627" y="3783112"/>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55" name="Text Box 98"/>
          <p:cNvSpPr txBox="1">
            <a:spLocks noChangeArrowheads="1"/>
          </p:cNvSpPr>
          <p:nvPr/>
        </p:nvSpPr>
        <p:spPr bwMode="auto">
          <a:xfrm>
            <a:off x="6695877" y="3805337"/>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56" name="Text Box 99"/>
          <p:cNvSpPr txBox="1">
            <a:spLocks noChangeArrowheads="1"/>
          </p:cNvSpPr>
          <p:nvPr/>
        </p:nvSpPr>
        <p:spPr bwMode="auto">
          <a:xfrm>
            <a:off x="7457877" y="3805337"/>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57" name="Text Box 100"/>
          <p:cNvSpPr txBox="1">
            <a:spLocks noChangeArrowheads="1"/>
          </p:cNvSpPr>
          <p:nvPr/>
        </p:nvSpPr>
        <p:spPr bwMode="auto">
          <a:xfrm>
            <a:off x="6695877" y="4621312"/>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58" name="Text Box 101"/>
          <p:cNvSpPr txBox="1">
            <a:spLocks noChangeArrowheads="1"/>
          </p:cNvSpPr>
          <p:nvPr/>
        </p:nvSpPr>
        <p:spPr bwMode="auto">
          <a:xfrm>
            <a:off x="7457877" y="4643537"/>
            <a:ext cx="311150" cy="366712"/>
          </a:xfrm>
          <a:prstGeom prst="rect">
            <a:avLst/>
          </a:prstGeom>
          <a:noFill/>
          <a:ln w="9525">
            <a:noFill/>
            <a:miter lim="800000"/>
            <a:headEnd/>
            <a:tailEnd/>
          </a:ln>
        </p:spPr>
        <p:txBody>
          <a:bodyPr wrap="none">
            <a:spAutoFit/>
          </a:bodyPr>
          <a:lstStyle/>
          <a:p>
            <a:r>
              <a:rPr lang="en-US" altLang="zh-CN">
                <a:ea typeface="宋体" charset="-122"/>
              </a:rPr>
              <a:t>1</a:t>
            </a:r>
          </a:p>
        </p:txBody>
      </p:sp>
      <p:sp>
        <p:nvSpPr>
          <p:cNvPr id="9259" name="Text Box 102"/>
          <p:cNvSpPr txBox="1">
            <a:spLocks noChangeArrowheads="1"/>
          </p:cNvSpPr>
          <p:nvPr/>
        </p:nvSpPr>
        <p:spPr bwMode="auto">
          <a:xfrm>
            <a:off x="6314877" y="3424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0" name="Text Box 103"/>
          <p:cNvSpPr txBox="1">
            <a:spLocks noChangeArrowheads="1"/>
          </p:cNvSpPr>
          <p:nvPr/>
        </p:nvSpPr>
        <p:spPr bwMode="auto">
          <a:xfrm>
            <a:off x="6695877" y="3424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1" name="Text Box 104"/>
          <p:cNvSpPr txBox="1">
            <a:spLocks noChangeArrowheads="1"/>
          </p:cNvSpPr>
          <p:nvPr/>
        </p:nvSpPr>
        <p:spPr bwMode="auto">
          <a:xfrm>
            <a:off x="7076877" y="3424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2" name="Text Box 105"/>
          <p:cNvSpPr txBox="1">
            <a:spLocks noChangeArrowheads="1"/>
          </p:cNvSpPr>
          <p:nvPr/>
        </p:nvSpPr>
        <p:spPr bwMode="auto">
          <a:xfrm>
            <a:off x="7457877" y="3424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3" name="Text Box 106"/>
          <p:cNvSpPr txBox="1">
            <a:spLocks noChangeArrowheads="1"/>
          </p:cNvSpPr>
          <p:nvPr/>
        </p:nvSpPr>
        <p:spPr bwMode="auto">
          <a:xfrm>
            <a:off x="7915077" y="3424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4" name="Text Box 107"/>
          <p:cNvSpPr txBox="1">
            <a:spLocks noChangeArrowheads="1"/>
          </p:cNvSpPr>
          <p:nvPr/>
        </p:nvSpPr>
        <p:spPr bwMode="auto">
          <a:xfrm>
            <a:off x="6314877" y="3805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5" name="Text Box 108"/>
          <p:cNvSpPr txBox="1">
            <a:spLocks noChangeArrowheads="1"/>
          </p:cNvSpPr>
          <p:nvPr/>
        </p:nvSpPr>
        <p:spPr bwMode="auto">
          <a:xfrm>
            <a:off x="6314877" y="4262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6" name="Text Box 109"/>
          <p:cNvSpPr txBox="1">
            <a:spLocks noChangeArrowheads="1"/>
          </p:cNvSpPr>
          <p:nvPr/>
        </p:nvSpPr>
        <p:spPr bwMode="auto">
          <a:xfrm>
            <a:off x="6314877" y="4643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7" name="Text Box 110"/>
          <p:cNvSpPr txBox="1">
            <a:spLocks noChangeArrowheads="1"/>
          </p:cNvSpPr>
          <p:nvPr/>
        </p:nvSpPr>
        <p:spPr bwMode="auto">
          <a:xfrm>
            <a:off x="6314877" y="5024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8" name="Text Box 111"/>
          <p:cNvSpPr txBox="1">
            <a:spLocks noChangeArrowheads="1"/>
          </p:cNvSpPr>
          <p:nvPr/>
        </p:nvSpPr>
        <p:spPr bwMode="auto">
          <a:xfrm>
            <a:off x="6695877" y="5024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69" name="Text Box 112"/>
          <p:cNvSpPr txBox="1">
            <a:spLocks noChangeArrowheads="1"/>
          </p:cNvSpPr>
          <p:nvPr/>
        </p:nvSpPr>
        <p:spPr bwMode="auto">
          <a:xfrm>
            <a:off x="7076877" y="5064224"/>
            <a:ext cx="311150" cy="366713"/>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0" name="Text Box 113"/>
          <p:cNvSpPr txBox="1">
            <a:spLocks noChangeArrowheads="1"/>
          </p:cNvSpPr>
          <p:nvPr/>
        </p:nvSpPr>
        <p:spPr bwMode="auto">
          <a:xfrm>
            <a:off x="7457877" y="5064224"/>
            <a:ext cx="311150" cy="366713"/>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1" name="Text Box 114"/>
          <p:cNvSpPr txBox="1">
            <a:spLocks noChangeArrowheads="1"/>
          </p:cNvSpPr>
          <p:nvPr/>
        </p:nvSpPr>
        <p:spPr bwMode="auto">
          <a:xfrm>
            <a:off x="7838877" y="3805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2" name="Text Box 115"/>
          <p:cNvSpPr txBox="1">
            <a:spLocks noChangeArrowheads="1"/>
          </p:cNvSpPr>
          <p:nvPr/>
        </p:nvSpPr>
        <p:spPr bwMode="auto">
          <a:xfrm>
            <a:off x="7838877" y="4262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3" name="Text Box 116"/>
          <p:cNvSpPr txBox="1">
            <a:spLocks noChangeArrowheads="1"/>
          </p:cNvSpPr>
          <p:nvPr/>
        </p:nvSpPr>
        <p:spPr bwMode="auto">
          <a:xfrm>
            <a:off x="7838877" y="4683224"/>
            <a:ext cx="311150" cy="366713"/>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4" name="Text Box 117"/>
          <p:cNvSpPr txBox="1">
            <a:spLocks noChangeArrowheads="1"/>
          </p:cNvSpPr>
          <p:nvPr/>
        </p:nvSpPr>
        <p:spPr bwMode="auto">
          <a:xfrm>
            <a:off x="7854752" y="5078512"/>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5" name="Text Box 118"/>
          <p:cNvSpPr txBox="1">
            <a:spLocks noChangeArrowheads="1"/>
          </p:cNvSpPr>
          <p:nvPr/>
        </p:nvSpPr>
        <p:spPr bwMode="auto">
          <a:xfrm>
            <a:off x="4105077" y="3805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6" name="Text Box 119"/>
          <p:cNvSpPr txBox="1">
            <a:spLocks noChangeArrowheads="1"/>
          </p:cNvSpPr>
          <p:nvPr/>
        </p:nvSpPr>
        <p:spPr bwMode="auto">
          <a:xfrm>
            <a:off x="3724077" y="4262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7" name="Text Box 120"/>
          <p:cNvSpPr txBox="1">
            <a:spLocks noChangeArrowheads="1"/>
          </p:cNvSpPr>
          <p:nvPr/>
        </p:nvSpPr>
        <p:spPr bwMode="auto">
          <a:xfrm>
            <a:off x="4105077" y="4643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8" name="Text Box 121"/>
          <p:cNvSpPr txBox="1">
            <a:spLocks noChangeArrowheads="1"/>
          </p:cNvSpPr>
          <p:nvPr/>
        </p:nvSpPr>
        <p:spPr bwMode="auto">
          <a:xfrm>
            <a:off x="4486077" y="5024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79" name="Text Box 122"/>
          <p:cNvSpPr txBox="1">
            <a:spLocks noChangeArrowheads="1"/>
          </p:cNvSpPr>
          <p:nvPr/>
        </p:nvSpPr>
        <p:spPr bwMode="auto">
          <a:xfrm>
            <a:off x="4882952" y="4643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80" name="Text Box 123"/>
          <p:cNvSpPr txBox="1">
            <a:spLocks noChangeArrowheads="1"/>
          </p:cNvSpPr>
          <p:nvPr/>
        </p:nvSpPr>
        <p:spPr bwMode="auto">
          <a:xfrm>
            <a:off x="5248077" y="4262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81" name="Text Box 124"/>
          <p:cNvSpPr txBox="1">
            <a:spLocks noChangeArrowheads="1"/>
          </p:cNvSpPr>
          <p:nvPr/>
        </p:nvSpPr>
        <p:spPr bwMode="auto">
          <a:xfrm>
            <a:off x="4867077" y="3805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82" name="Text Box 125"/>
          <p:cNvSpPr txBox="1">
            <a:spLocks noChangeArrowheads="1"/>
          </p:cNvSpPr>
          <p:nvPr/>
        </p:nvSpPr>
        <p:spPr bwMode="auto">
          <a:xfrm>
            <a:off x="4486077" y="34243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83" name="Text Box 126"/>
          <p:cNvSpPr txBox="1">
            <a:spLocks noChangeArrowheads="1"/>
          </p:cNvSpPr>
          <p:nvPr/>
        </p:nvSpPr>
        <p:spPr bwMode="auto">
          <a:xfrm>
            <a:off x="4120952" y="3424337"/>
            <a:ext cx="311150" cy="366712"/>
          </a:xfrm>
          <a:prstGeom prst="rect">
            <a:avLst/>
          </a:prstGeom>
          <a:noFill/>
          <a:ln w="9525">
            <a:noFill/>
            <a:miter lim="800000"/>
            <a:headEnd/>
            <a:tailEnd/>
          </a:ln>
        </p:spPr>
        <p:txBody>
          <a:bodyPr wrap="none">
            <a:spAutoFit/>
          </a:bodyPr>
          <a:lstStyle/>
          <a:p>
            <a:r>
              <a:rPr lang="en-US" altLang="zh-CN">
                <a:ea typeface="宋体" charset="-122"/>
              </a:rPr>
              <a:t>3</a:t>
            </a:r>
          </a:p>
        </p:txBody>
      </p:sp>
      <p:sp>
        <p:nvSpPr>
          <p:cNvPr id="9284" name="Text Box 127"/>
          <p:cNvSpPr txBox="1">
            <a:spLocks noChangeArrowheads="1"/>
          </p:cNvSpPr>
          <p:nvPr/>
        </p:nvSpPr>
        <p:spPr bwMode="auto">
          <a:xfrm>
            <a:off x="3724077" y="3805337"/>
            <a:ext cx="311150" cy="366712"/>
          </a:xfrm>
          <a:prstGeom prst="rect">
            <a:avLst/>
          </a:prstGeom>
          <a:noFill/>
          <a:ln w="9525">
            <a:noFill/>
            <a:miter lim="800000"/>
            <a:headEnd/>
            <a:tailEnd/>
          </a:ln>
        </p:spPr>
        <p:txBody>
          <a:bodyPr wrap="none">
            <a:spAutoFit/>
          </a:bodyPr>
          <a:lstStyle/>
          <a:p>
            <a:r>
              <a:rPr lang="en-US" altLang="zh-CN">
                <a:ea typeface="宋体" charset="-122"/>
              </a:rPr>
              <a:t>3</a:t>
            </a:r>
          </a:p>
        </p:txBody>
      </p:sp>
      <p:sp>
        <p:nvSpPr>
          <p:cNvPr id="9285" name="Text Box 128"/>
          <p:cNvSpPr txBox="1">
            <a:spLocks noChangeArrowheads="1"/>
          </p:cNvSpPr>
          <p:nvPr/>
        </p:nvSpPr>
        <p:spPr bwMode="auto">
          <a:xfrm>
            <a:off x="3724077" y="4621312"/>
            <a:ext cx="311150" cy="366712"/>
          </a:xfrm>
          <a:prstGeom prst="rect">
            <a:avLst/>
          </a:prstGeom>
          <a:noFill/>
          <a:ln w="9525">
            <a:noFill/>
            <a:miter lim="800000"/>
            <a:headEnd/>
            <a:tailEnd/>
          </a:ln>
        </p:spPr>
        <p:txBody>
          <a:bodyPr wrap="none">
            <a:spAutoFit/>
          </a:bodyPr>
          <a:lstStyle/>
          <a:p>
            <a:r>
              <a:rPr lang="en-US" altLang="zh-CN">
                <a:ea typeface="宋体" charset="-122"/>
              </a:rPr>
              <a:t>3</a:t>
            </a:r>
          </a:p>
        </p:txBody>
      </p:sp>
      <p:sp>
        <p:nvSpPr>
          <p:cNvPr id="9286" name="Text Box 129"/>
          <p:cNvSpPr txBox="1">
            <a:spLocks noChangeArrowheads="1"/>
          </p:cNvSpPr>
          <p:nvPr/>
        </p:nvSpPr>
        <p:spPr bwMode="auto">
          <a:xfrm>
            <a:off x="4105077" y="5024537"/>
            <a:ext cx="311150" cy="366712"/>
          </a:xfrm>
          <a:prstGeom prst="rect">
            <a:avLst/>
          </a:prstGeom>
          <a:noFill/>
          <a:ln w="9525">
            <a:noFill/>
            <a:miter lim="800000"/>
            <a:headEnd/>
            <a:tailEnd/>
          </a:ln>
        </p:spPr>
        <p:txBody>
          <a:bodyPr wrap="none">
            <a:spAutoFit/>
          </a:bodyPr>
          <a:lstStyle/>
          <a:p>
            <a:r>
              <a:rPr lang="en-US" altLang="zh-CN">
                <a:ea typeface="宋体" charset="-122"/>
              </a:rPr>
              <a:t>3</a:t>
            </a:r>
          </a:p>
        </p:txBody>
      </p:sp>
      <p:sp>
        <p:nvSpPr>
          <p:cNvPr id="9287" name="Text Box 130"/>
          <p:cNvSpPr txBox="1">
            <a:spLocks noChangeArrowheads="1"/>
          </p:cNvSpPr>
          <p:nvPr/>
        </p:nvSpPr>
        <p:spPr bwMode="auto">
          <a:xfrm>
            <a:off x="4867077" y="5024537"/>
            <a:ext cx="311150" cy="366712"/>
          </a:xfrm>
          <a:prstGeom prst="rect">
            <a:avLst/>
          </a:prstGeom>
          <a:noFill/>
          <a:ln w="9525">
            <a:noFill/>
            <a:miter lim="800000"/>
            <a:headEnd/>
            <a:tailEnd/>
          </a:ln>
        </p:spPr>
        <p:txBody>
          <a:bodyPr wrap="none">
            <a:spAutoFit/>
          </a:bodyPr>
          <a:lstStyle/>
          <a:p>
            <a:r>
              <a:rPr lang="en-US" altLang="zh-CN">
                <a:ea typeface="宋体" charset="-122"/>
              </a:rPr>
              <a:t>3</a:t>
            </a:r>
          </a:p>
        </p:txBody>
      </p:sp>
      <p:sp>
        <p:nvSpPr>
          <p:cNvPr id="9288" name="Text Box 131"/>
          <p:cNvSpPr txBox="1">
            <a:spLocks noChangeArrowheads="1"/>
          </p:cNvSpPr>
          <p:nvPr/>
        </p:nvSpPr>
        <p:spPr bwMode="auto">
          <a:xfrm>
            <a:off x="5248077" y="4643537"/>
            <a:ext cx="311150" cy="366712"/>
          </a:xfrm>
          <a:prstGeom prst="rect">
            <a:avLst/>
          </a:prstGeom>
          <a:noFill/>
          <a:ln w="9525">
            <a:noFill/>
            <a:miter lim="800000"/>
            <a:headEnd/>
            <a:tailEnd/>
          </a:ln>
        </p:spPr>
        <p:txBody>
          <a:bodyPr wrap="none">
            <a:spAutoFit/>
          </a:bodyPr>
          <a:lstStyle/>
          <a:p>
            <a:r>
              <a:rPr lang="en-US" altLang="zh-CN">
                <a:ea typeface="宋体" charset="-122"/>
              </a:rPr>
              <a:t>3</a:t>
            </a:r>
          </a:p>
        </p:txBody>
      </p:sp>
      <p:sp>
        <p:nvSpPr>
          <p:cNvPr id="9289" name="Text Box 132"/>
          <p:cNvSpPr txBox="1">
            <a:spLocks noChangeArrowheads="1"/>
          </p:cNvSpPr>
          <p:nvPr/>
        </p:nvSpPr>
        <p:spPr bwMode="auto">
          <a:xfrm>
            <a:off x="5248077" y="3805337"/>
            <a:ext cx="311150" cy="366712"/>
          </a:xfrm>
          <a:prstGeom prst="rect">
            <a:avLst/>
          </a:prstGeom>
          <a:noFill/>
          <a:ln w="9525">
            <a:noFill/>
            <a:miter lim="800000"/>
            <a:headEnd/>
            <a:tailEnd/>
          </a:ln>
        </p:spPr>
        <p:txBody>
          <a:bodyPr wrap="none">
            <a:spAutoFit/>
          </a:bodyPr>
          <a:lstStyle/>
          <a:p>
            <a:r>
              <a:rPr lang="en-US" altLang="zh-CN">
                <a:ea typeface="宋体" charset="-122"/>
              </a:rPr>
              <a:t>3</a:t>
            </a:r>
          </a:p>
        </p:txBody>
      </p:sp>
      <p:sp>
        <p:nvSpPr>
          <p:cNvPr id="9290" name="Text Box 133"/>
          <p:cNvSpPr txBox="1">
            <a:spLocks noChangeArrowheads="1"/>
          </p:cNvSpPr>
          <p:nvPr/>
        </p:nvSpPr>
        <p:spPr bwMode="auto">
          <a:xfrm>
            <a:off x="4876602" y="3424337"/>
            <a:ext cx="311150" cy="366712"/>
          </a:xfrm>
          <a:prstGeom prst="rect">
            <a:avLst/>
          </a:prstGeom>
          <a:noFill/>
          <a:ln w="9525">
            <a:noFill/>
            <a:miter lim="800000"/>
            <a:headEnd/>
            <a:tailEnd/>
          </a:ln>
        </p:spPr>
        <p:txBody>
          <a:bodyPr wrap="none">
            <a:spAutoFit/>
          </a:bodyPr>
          <a:lstStyle/>
          <a:p>
            <a:r>
              <a:rPr lang="en-US" altLang="zh-CN">
                <a:ea typeface="宋体" charset="-122"/>
              </a:rPr>
              <a:t>3</a:t>
            </a:r>
          </a:p>
        </p:txBody>
      </p:sp>
      <p:sp>
        <p:nvSpPr>
          <p:cNvPr id="9291" name="Text Box 134"/>
          <p:cNvSpPr txBox="1">
            <a:spLocks noChangeArrowheads="1"/>
          </p:cNvSpPr>
          <p:nvPr/>
        </p:nvSpPr>
        <p:spPr bwMode="auto">
          <a:xfrm>
            <a:off x="3724077" y="3424337"/>
            <a:ext cx="311150" cy="366712"/>
          </a:xfrm>
          <a:prstGeom prst="rect">
            <a:avLst/>
          </a:prstGeom>
          <a:noFill/>
          <a:ln w="9525">
            <a:noFill/>
            <a:miter lim="800000"/>
            <a:headEnd/>
            <a:tailEnd/>
          </a:ln>
        </p:spPr>
        <p:txBody>
          <a:bodyPr wrap="none">
            <a:spAutoFit/>
          </a:bodyPr>
          <a:lstStyle/>
          <a:p>
            <a:r>
              <a:rPr lang="en-US" altLang="zh-CN">
                <a:ea typeface="宋体" charset="-122"/>
              </a:rPr>
              <a:t>4</a:t>
            </a:r>
          </a:p>
        </p:txBody>
      </p:sp>
      <p:sp>
        <p:nvSpPr>
          <p:cNvPr id="9292" name="Text Box 135"/>
          <p:cNvSpPr txBox="1">
            <a:spLocks noChangeArrowheads="1"/>
          </p:cNvSpPr>
          <p:nvPr/>
        </p:nvSpPr>
        <p:spPr bwMode="auto">
          <a:xfrm>
            <a:off x="3724077" y="5024537"/>
            <a:ext cx="311150" cy="366712"/>
          </a:xfrm>
          <a:prstGeom prst="rect">
            <a:avLst/>
          </a:prstGeom>
          <a:noFill/>
          <a:ln w="9525">
            <a:noFill/>
            <a:miter lim="800000"/>
            <a:headEnd/>
            <a:tailEnd/>
          </a:ln>
        </p:spPr>
        <p:txBody>
          <a:bodyPr wrap="none">
            <a:spAutoFit/>
          </a:bodyPr>
          <a:lstStyle/>
          <a:p>
            <a:r>
              <a:rPr lang="en-US" altLang="zh-CN">
                <a:ea typeface="宋体" charset="-122"/>
              </a:rPr>
              <a:t>4</a:t>
            </a:r>
          </a:p>
        </p:txBody>
      </p:sp>
      <p:sp>
        <p:nvSpPr>
          <p:cNvPr id="9293" name="Text Box 136"/>
          <p:cNvSpPr txBox="1">
            <a:spLocks noChangeArrowheads="1"/>
          </p:cNvSpPr>
          <p:nvPr/>
        </p:nvSpPr>
        <p:spPr bwMode="auto">
          <a:xfrm>
            <a:off x="5248077" y="5024537"/>
            <a:ext cx="311150" cy="366712"/>
          </a:xfrm>
          <a:prstGeom prst="rect">
            <a:avLst/>
          </a:prstGeom>
          <a:noFill/>
          <a:ln w="9525">
            <a:noFill/>
            <a:miter lim="800000"/>
            <a:headEnd/>
            <a:tailEnd/>
          </a:ln>
        </p:spPr>
        <p:txBody>
          <a:bodyPr wrap="none">
            <a:spAutoFit/>
          </a:bodyPr>
          <a:lstStyle/>
          <a:p>
            <a:r>
              <a:rPr lang="en-US" altLang="zh-CN">
                <a:ea typeface="宋体" charset="-122"/>
              </a:rPr>
              <a:t>4</a:t>
            </a:r>
          </a:p>
        </p:txBody>
      </p:sp>
      <p:sp>
        <p:nvSpPr>
          <p:cNvPr id="9294" name="Text Box 137"/>
          <p:cNvSpPr txBox="1">
            <a:spLocks noChangeArrowheads="1"/>
          </p:cNvSpPr>
          <p:nvPr/>
        </p:nvSpPr>
        <p:spPr bwMode="auto">
          <a:xfrm>
            <a:off x="5248077" y="3424337"/>
            <a:ext cx="311150" cy="366712"/>
          </a:xfrm>
          <a:prstGeom prst="rect">
            <a:avLst/>
          </a:prstGeom>
          <a:noFill/>
          <a:ln w="9525">
            <a:noFill/>
            <a:miter lim="800000"/>
            <a:headEnd/>
            <a:tailEnd/>
          </a:ln>
        </p:spPr>
        <p:txBody>
          <a:bodyPr wrap="none">
            <a:spAutoFit/>
          </a:bodyPr>
          <a:lstStyle/>
          <a:p>
            <a:r>
              <a:rPr lang="en-US" altLang="zh-CN">
                <a:ea typeface="宋体" charset="-122"/>
              </a:rPr>
              <a:t>4</a:t>
            </a:r>
          </a:p>
        </p:txBody>
      </p:sp>
      <p:sp>
        <p:nvSpPr>
          <p:cNvPr id="9295" name="Text Box 138"/>
          <p:cNvSpPr txBox="1">
            <a:spLocks noChangeArrowheads="1"/>
          </p:cNvSpPr>
          <p:nvPr/>
        </p:nvSpPr>
        <p:spPr bwMode="auto">
          <a:xfrm>
            <a:off x="1361877" y="3464024"/>
            <a:ext cx="311150" cy="366713"/>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96" name="Text Box 139"/>
          <p:cNvSpPr txBox="1">
            <a:spLocks noChangeArrowheads="1"/>
          </p:cNvSpPr>
          <p:nvPr/>
        </p:nvSpPr>
        <p:spPr bwMode="auto">
          <a:xfrm>
            <a:off x="599877" y="4240312"/>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97" name="Text Box 140"/>
          <p:cNvSpPr txBox="1">
            <a:spLocks noChangeArrowheads="1"/>
          </p:cNvSpPr>
          <p:nvPr/>
        </p:nvSpPr>
        <p:spPr bwMode="auto">
          <a:xfrm>
            <a:off x="2123877" y="4262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sp>
        <p:nvSpPr>
          <p:cNvPr id="9298" name="Text Box 141"/>
          <p:cNvSpPr txBox="1">
            <a:spLocks noChangeArrowheads="1"/>
          </p:cNvSpPr>
          <p:nvPr/>
        </p:nvSpPr>
        <p:spPr bwMode="auto">
          <a:xfrm>
            <a:off x="1361877" y="5024537"/>
            <a:ext cx="311150" cy="366712"/>
          </a:xfrm>
          <a:prstGeom prst="rect">
            <a:avLst/>
          </a:prstGeom>
          <a:noFill/>
          <a:ln w="9525">
            <a:noFill/>
            <a:miter lim="800000"/>
            <a:headEnd/>
            <a:tailEnd/>
          </a:ln>
        </p:spPr>
        <p:txBody>
          <a:bodyPr wrap="none">
            <a:spAutoFit/>
          </a:bodyPr>
          <a:lstStyle/>
          <a:p>
            <a:r>
              <a:rPr lang="en-US" altLang="zh-CN">
                <a:ea typeface="宋体" charset="-122"/>
              </a:rPr>
              <a:t>2</a:t>
            </a:r>
          </a:p>
        </p:txBody>
      </p:sp>
      <p:graphicFrame>
        <p:nvGraphicFramePr>
          <p:cNvPr id="9218" name="Object 142"/>
          <p:cNvGraphicFramePr>
            <a:graphicFrameLocks noChangeAspect="1"/>
          </p:cNvGraphicFramePr>
          <p:nvPr/>
        </p:nvGraphicFramePr>
        <p:xfrm>
          <a:off x="920552" y="4683224"/>
          <a:ext cx="341313" cy="304800"/>
        </p:xfrm>
        <a:graphic>
          <a:graphicData uri="http://schemas.openxmlformats.org/presentationml/2006/ole">
            <mc:AlternateContent xmlns:mc="http://schemas.openxmlformats.org/markup-compatibility/2006">
              <mc:Choice xmlns:v="urn:schemas-microsoft-com:vml" Requires="v">
                <p:oleObj spid="_x0000_s55394" name="Equation" r:id="rId3" imgW="241200" imgH="215640" progId="Equation.3">
                  <p:embed/>
                </p:oleObj>
              </mc:Choice>
              <mc:Fallback>
                <p:oleObj name="Equation" r:id="rId3" imgW="241200" imgH="215640" progId="Equation.3">
                  <p:embed/>
                  <p:pic>
                    <p:nvPicPr>
                      <p:cNvPr id="0" name="Object 1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52" y="4683224"/>
                        <a:ext cx="34131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143"/>
          <p:cNvGraphicFramePr>
            <a:graphicFrameLocks noChangeAspect="1"/>
          </p:cNvGraphicFramePr>
          <p:nvPr/>
        </p:nvGraphicFramePr>
        <p:xfrm>
          <a:off x="1722240" y="4683224"/>
          <a:ext cx="341312" cy="304800"/>
        </p:xfrm>
        <a:graphic>
          <a:graphicData uri="http://schemas.openxmlformats.org/presentationml/2006/ole">
            <mc:AlternateContent xmlns:mc="http://schemas.openxmlformats.org/markup-compatibility/2006">
              <mc:Choice xmlns:v="urn:schemas-microsoft-com:vml" Requires="v">
                <p:oleObj spid="_x0000_s55395" name="Equation" r:id="rId5" imgW="241200" imgH="215640" progId="Equation.3">
                  <p:embed/>
                </p:oleObj>
              </mc:Choice>
              <mc:Fallback>
                <p:oleObj name="Equation" r:id="rId5" imgW="241200" imgH="215640" progId="Equation.3">
                  <p:embed/>
                  <p:pic>
                    <p:nvPicPr>
                      <p:cNvPr id="0" name="Object 1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240" y="4683224"/>
                        <a:ext cx="341312"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144"/>
          <p:cNvGraphicFramePr>
            <a:graphicFrameLocks noChangeAspect="1"/>
          </p:cNvGraphicFramePr>
          <p:nvPr/>
        </p:nvGraphicFramePr>
        <p:xfrm>
          <a:off x="1758752" y="3845024"/>
          <a:ext cx="341313" cy="304800"/>
        </p:xfrm>
        <a:graphic>
          <a:graphicData uri="http://schemas.openxmlformats.org/presentationml/2006/ole">
            <mc:AlternateContent xmlns:mc="http://schemas.openxmlformats.org/markup-compatibility/2006">
              <mc:Choice xmlns:v="urn:schemas-microsoft-com:vml" Requires="v">
                <p:oleObj spid="_x0000_s55396" name="Equation" r:id="rId7" imgW="241200" imgH="215640" progId="Equation.3">
                  <p:embed/>
                </p:oleObj>
              </mc:Choice>
              <mc:Fallback>
                <p:oleObj name="Equation" r:id="rId7" imgW="241200" imgH="215640" progId="Equation.3">
                  <p:embed/>
                  <p:pic>
                    <p:nvPicPr>
                      <p:cNvPr id="0" name="Object 1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752" y="3845024"/>
                        <a:ext cx="34131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145"/>
          <p:cNvGraphicFramePr>
            <a:graphicFrameLocks noChangeAspect="1"/>
          </p:cNvGraphicFramePr>
          <p:nvPr/>
        </p:nvGraphicFramePr>
        <p:xfrm>
          <a:off x="960240" y="3845024"/>
          <a:ext cx="341312" cy="304800"/>
        </p:xfrm>
        <a:graphic>
          <a:graphicData uri="http://schemas.openxmlformats.org/presentationml/2006/ole">
            <mc:AlternateContent xmlns:mc="http://schemas.openxmlformats.org/markup-compatibility/2006">
              <mc:Choice xmlns:v="urn:schemas-microsoft-com:vml" Requires="v">
                <p:oleObj spid="_x0000_s55397" name="Equation" r:id="rId8" imgW="241200" imgH="215640" progId="Equation.3">
                  <p:embed/>
                </p:oleObj>
              </mc:Choice>
              <mc:Fallback>
                <p:oleObj name="Equation" r:id="rId8" imgW="241200" imgH="215640" progId="Equation.3">
                  <p:embed/>
                  <p:pic>
                    <p:nvPicPr>
                      <p:cNvPr id="0" name="Object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240" y="3845024"/>
                        <a:ext cx="341312"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2" name="Object 146"/>
          <p:cNvGraphicFramePr>
            <a:graphicFrameLocks noChangeAspect="1"/>
          </p:cNvGraphicFramePr>
          <p:nvPr/>
        </p:nvGraphicFramePr>
        <p:xfrm>
          <a:off x="539552" y="3464024"/>
          <a:ext cx="449263" cy="304800"/>
        </p:xfrm>
        <a:graphic>
          <a:graphicData uri="http://schemas.openxmlformats.org/presentationml/2006/ole">
            <mc:AlternateContent xmlns:mc="http://schemas.openxmlformats.org/markup-compatibility/2006">
              <mc:Choice xmlns:v="urn:schemas-microsoft-com:vml" Requires="v">
                <p:oleObj spid="_x0000_s55398" name="Equation" r:id="rId9" imgW="317160" imgH="215640" progId="Equation.3">
                  <p:embed/>
                </p:oleObj>
              </mc:Choice>
              <mc:Fallback>
                <p:oleObj name="Equation" r:id="rId9" imgW="317160" imgH="215640" progId="Equation.3">
                  <p:embed/>
                  <p:pic>
                    <p:nvPicPr>
                      <p:cNvPr id="0" name="Object 1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552" y="3464024"/>
                        <a:ext cx="44926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3" name="Object 147"/>
          <p:cNvGraphicFramePr>
            <a:graphicFrameLocks noChangeAspect="1"/>
          </p:cNvGraphicFramePr>
          <p:nvPr/>
        </p:nvGraphicFramePr>
        <p:xfrm>
          <a:off x="539552" y="5064224"/>
          <a:ext cx="449263" cy="304800"/>
        </p:xfrm>
        <a:graphic>
          <a:graphicData uri="http://schemas.openxmlformats.org/presentationml/2006/ole">
            <mc:AlternateContent xmlns:mc="http://schemas.openxmlformats.org/markup-compatibility/2006">
              <mc:Choice xmlns:v="urn:schemas-microsoft-com:vml" Requires="v">
                <p:oleObj spid="_x0000_s55399" name="Equation" r:id="rId11" imgW="317160" imgH="215640" progId="Equation.3">
                  <p:embed/>
                </p:oleObj>
              </mc:Choice>
              <mc:Fallback>
                <p:oleObj name="Equation" r:id="rId11" imgW="317160" imgH="215640" progId="Equation.3">
                  <p:embed/>
                  <p:pic>
                    <p:nvPicPr>
                      <p:cNvPr id="0" name="Object 1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552" y="5064224"/>
                        <a:ext cx="44926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4" name="Object 148"/>
          <p:cNvGraphicFramePr>
            <a:graphicFrameLocks noChangeAspect="1"/>
          </p:cNvGraphicFramePr>
          <p:nvPr/>
        </p:nvGraphicFramePr>
        <p:xfrm>
          <a:off x="2071490" y="5064224"/>
          <a:ext cx="449262" cy="304800"/>
        </p:xfrm>
        <a:graphic>
          <a:graphicData uri="http://schemas.openxmlformats.org/presentationml/2006/ole">
            <mc:AlternateContent xmlns:mc="http://schemas.openxmlformats.org/markup-compatibility/2006">
              <mc:Choice xmlns:v="urn:schemas-microsoft-com:vml" Requires="v">
                <p:oleObj spid="_x0000_s55400" name="Equation" r:id="rId12" imgW="317160" imgH="215640" progId="Equation.3">
                  <p:embed/>
                </p:oleObj>
              </mc:Choice>
              <mc:Fallback>
                <p:oleObj name="Equation" r:id="rId12" imgW="317160" imgH="215640" progId="Equation.3">
                  <p:embed/>
                  <p:pic>
                    <p:nvPicPr>
                      <p:cNvPr id="0" name="Object 1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1490" y="5064224"/>
                        <a:ext cx="449262"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5" name="Object 149"/>
          <p:cNvGraphicFramePr>
            <a:graphicFrameLocks noChangeAspect="1"/>
          </p:cNvGraphicFramePr>
          <p:nvPr/>
        </p:nvGraphicFramePr>
        <p:xfrm>
          <a:off x="2071490" y="3464024"/>
          <a:ext cx="449262" cy="304800"/>
        </p:xfrm>
        <a:graphic>
          <a:graphicData uri="http://schemas.openxmlformats.org/presentationml/2006/ole">
            <mc:AlternateContent xmlns:mc="http://schemas.openxmlformats.org/markup-compatibility/2006">
              <mc:Choice xmlns:v="urn:schemas-microsoft-com:vml" Requires="v">
                <p:oleObj spid="_x0000_s55401" name="Equation" r:id="rId13" imgW="317160" imgH="215640" progId="Equation.3">
                  <p:embed/>
                </p:oleObj>
              </mc:Choice>
              <mc:Fallback>
                <p:oleObj name="Equation" r:id="rId13" imgW="317160" imgH="215640" progId="Equation.3">
                  <p:embed/>
                  <p:pic>
                    <p:nvPicPr>
                      <p:cNvPr id="0" name="Object 1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1490" y="3464024"/>
                        <a:ext cx="449262"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6" name="Object 150"/>
          <p:cNvGraphicFramePr>
            <a:graphicFrameLocks noChangeAspect="1"/>
          </p:cNvGraphicFramePr>
          <p:nvPr/>
        </p:nvGraphicFramePr>
        <p:xfrm>
          <a:off x="2139752" y="3835499"/>
          <a:ext cx="323850" cy="323850"/>
        </p:xfrm>
        <a:graphic>
          <a:graphicData uri="http://schemas.openxmlformats.org/presentationml/2006/ole">
            <mc:AlternateContent xmlns:mc="http://schemas.openxmlformats.org/markup-compatibility/2006">
              <mc:Choice xmlns:v="urn:schemas-microsoft-com:vml" Requires="v">
                <p:oleObj spid="_x0000_s55402" name="Equation" r:id="rId14" imgW="228600" imgH="228600" progId="Equation.3">
                  <p:embed/>
                </p:oleObj>
              </mc:Choice>
              <mc:Fallback>
                <p:oleObj name="Equation" r:id="rId14" imgW="228600" imgH="228600" progId="Equation.3">
                  <p:embed/>
                  <p:pic>
                    <p:nvPicPr>
                      <p:cNvPr id="0" name="Object 15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39752" y="3835499"/>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7" name="Object 151"/>
          <p:cNvGraphicFramePr>
            <a:graphicFrameLocks noChangeAspect="1"/>
          </p:cNvGraphicFramePr>
          <p:nvPr/>
        </p:nvGraphicFramePr>
        <p:xfrm>
          <a:off x="2139752" y="4664174"/>
          <a:ext cx="323850" cy="323850"/>
        </p:xfrm>
        <a:graphic>
          <a:graphicData uri="http://schemas.openxmlformats.org/presentationml/2006/ole">
            <mc:AlternateContent xmlns:mc="http://schemas.openxmlformats.org/markup-compatibility/2006">
              <mc:Choice xmlns:v="urn:schemas-microsoft-com:vml" Requires="v">
                <p:oleObj spid="_x0000_s55403" name="Equation" r:id="rId16" imgW="228600" imgH="228600" progId="Equation.3">
                  <p:embed/>
                </p:oleObj>
              </mc:Choice>
              <mc:Fallback>
                <p:oleObj name="Equation" r:id="rId16" imgW="228600" imgH="228600" progId="Equation.3">
                  <p:embed/>
                  <p:pic>
                    <p:nvPicPr>
                      <p:cNvPr id="0" name="Object 15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39752" y="4664174"/>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8" name="Object 152"/>
          <p:cNvGraphicFramePr>
            <a:graphicFrameLocks noChangeAspect="1"/>
          </p:cNvGraphicFramePr>
          <p:nvPr/>
        </p:nvGraphicFramePr>
        <p:xfrm>
          <a:off x="1739702" y="5045174"/>
          <a:ext cx="323850" cy="323850"/>
        </p:xfrm>
        <a:graphic>
          <a:graphicData uri="http://schemas.openxmlformats.org/presentationml/2006/ole">
            <mc:AlternateContent xmlns:mc="http://schemas.openxmlformats.org/markup-compatibility/2006">
              <mc:Choice xmlns:v="urn:schemas-microsoft-com:vml" Requires="v">
                <p:oleObj spid="_x0000_s55404" name="Equation" r:id="rId17" imgW="228600" imgH="228600" progId="Equation.3">
                  <p:embed/>
                </p:oleObj>
              </mc:Choice>
              <mc:Fallback>
                <p:oleObj name="Equation" r:id="rId17" imgW="228600" imgH="228600" progId="Equation.3">
                  <p:embed/>
                  <p:pic>
                    <p:nvPicPr>
                      <p:cNvPr id="0" name="Object 15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9702" y="5045174"/>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9" name="Object 153"/>
          <p:cNvGraphicFramePr>
            <a:graphicFrameLocks noChangeAspect="1"/>
          </p:cNvGraphicFramePr>
          <p:nvPr/>
        </p:nvGraphicFramePr>
        <p:xfrm>
          <a:off x="996752" y="5064224"/>
          <a:ext cx="323850" cy="323850"/>
        </p:xfrm>
        <a:graphic>
          <a:graphicData uri="http://schemas.openxmlformats.org/presentationml/2006/ole">
            <mc:AlternateContent xmlns:mc="http://schemas.openxmlformats.org/markup-compatibility/2006">
              <mc:Choice xmlns:v="urn:schemas-microsoft-com:vml" Requires="v">
                <p:oleObj spid="_x0000_s55405" name="Equation" r:id="rId18" imgW="228600" imgH="228600" progId="Equation.3">
                  <p:embed/>
                </p:oleObj>
              </mc:Choice>
              <mc:Fallback>
                <p:oleObj name="Equation" r:id="rId18" imgW="228600" imgH="228600" progId="Equation.3">
                  <p:embed/>
                  <p:pic>
                    <p:nvPicPr>
                      <p:cNvPr id="0" name="Object 1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6752" y="5064224"/>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30" name="Object 154"/>
          <p:cNvGraphicFramePr>
            <a:graphicFrameLocks noChangeAspect="1"/>
          </p:cNvGraphicFramePr>
          <p:nvPr/>
        </p:nvGraphicFramePr>
        <p:xfrm>
          <a:off x="539552" y="4683224"/>
          <a:ext cx="323850" cy="323850"/>
        </p:xfrm>
        <a:graphic>
          <a:graphicData uri="http://schemas.openxmlformats.org/presentationml/2006/ole">
            <mc:AlternateContent xmlns:mc="http://schemas.openxmlformats.org/markup-compatibility/2006">
              <mc:Choice xmlns:v="urn:schemas-microsoft-com:vml" Requires="v">
                <p:oleObj spid="_x0000_s55406" name="Equation" r:id="rId19" imgW="228600" imgH="228600" progId="Equation.3">
                  <p:embed/>
                </p:oleObj>
              </mc:Choice>
              <mc:Fallback>
                <p:oleObj name="Equation" r:id="rId19" imgW="228600" imgH="228600" progId="Equation.3">
                  <p:embed/>
                  <p:pic>
                    <p:nvPicPr>
                      <p:cNvPr id="0" name="Object 1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552" y="4683224"/>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31" name="Object 155"/>
          <p:cNvGraphicFramePr>
            <a:graphicFrameLocks noChangeAspect="1"/>
          </p:cNvGraphicFramePr>
          <p:nvPr/>
        </p:nvGraphicFramePr>
        <p:xfrm>
          <a:off x="539552" y="3845024"/>
          <a:ext cx="323850" cy="323850"/>
        </p:xfrm>
        <a:graphic>
          <a:graphicData uri="http://schemas.openxmlformats.org/presentationml/2006/ole">
            <mc:AlternateContent xmlns:mc="http://schemas.openxmlformats.org/markup-compatibility/2006">
              <mc:Choice xmlns:v="urn:schemas-microsoft-com:vml" Requires="v">
                <p:oleObj spid="_x0000_s55407" name="Equation" r:id="rId20" imgW="228600" imgH="228600" progId="Equation.3">
                  <p:embed/>
                </p:oleObj>
              </mc:Choice>
              <mc:Fallback>
                <p:oleObj name="Equation" r:id="rId20" imgW="228600" imgH="228600" progId="Equation.3">
                  <p:embed/>
                  <p:pic>
                    <p:nvPicPr>
                      <p:cNvPr id="0" name="Object 1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552" y="3845024"/>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32" name="Object 156"/>
          <p:cNvGraphicFramePr>
            <a:graphicFrameLocks noChangeAspect="1"/>
          </p:cNvGraphicFramePr>
          <p:nvPr/>
        </p:nvGraphicFramePr>
        <p:xfrm>
          <a:off x="977702" y="3464024"/>
          <a:ext cx="323850" cy="323850"/>
        </p:xfrm>
        <a:graphic>
          <a:graphicData uri="http://schemas.openxmlformats.org/presentationml/2006/ole">
            <mc:AlternateContent xmlns:mc="http://schemas.openxmlformats.org/markup-compatibility/2006">
              <mc:Choice xmlns:v="urn:schemas-microsoft-com:vml" Requires="v">
                <p:oleObj spid="_x0000_s55408" name="Equation" r:id="rId21" imgW="228600" imgH="228600" progId="Equation.3">
                  <p:embed/>
                </p:oleObj>
              </mc:Choice>
              <mc:Fallback>
                <p:oleObj name="Equation" r:id="rId21" imgW="228600" imgH="228600" progId="Equation.3">
                  <p:embed/>
                  <p:pic>
                    <p:nvPicPr>
                      <p:cNvPr id="0" name="Object 15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7702" y="3464024"/>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33" name="Object 157"/>
          <p:cNvGraphicFramePr>
            <a:graphicFrameLocks noChangeAspect="1"/>
          </p:cNvGraphicFramePr>
          <p:nvPr/>
        </p:nvGraphicFramePr>
        <p:xfrm>
          <a:off x="1758752" y="3464024"/>
          <a:ext cx="323850" cy="323850"/>
        </p:xfrm>
        <a:graphic>
          <a:graphicData uri="http://schemas.openxmlformats.org/presentationml/2006/ole">
            <mc:AlternateContent xmlns:mc="http://schemas.openxmlformats.org/markup-compatibility/2006">
              <mc:Choice xmlns:v="urn:schemas-microsoft-com:vml" Requires="v">
                <p:oleObj spid="_x0000_s55409" name="Equation" r:id="rId22" imgW="228600" imgH="228600" progId="Equation.3">
                  <p:embed/>
                </p:oleObj>
              </mc:Choice>
              <mc:Fallback>
                <p:oleObj name="Equation" r:id="rId22" imgW="228600" imgH="228600" progId="Equation.3">
                  <p:embed/>
                  <p:pic>
                    <p:nvPicPr>
                      <p:cNvPr id="0" name="Object 15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58752" y="3464024"/>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99" name="Rectangle 158"/>
          <p:cNvSpPr>
            <a:spLocks noGrp="1" noChangeArrowheads="1"/>
          </p:cNvSpPr>
          <p:nvPr>
            <p:ph type="title"/>
          </p:nvPr>
        </p:nvSpPr>
        <p:spPr/>
        <p:txBody>
          <a:bodyPr/>
          <a:lstStyle/>
          <a:p>
            <a:pPr eaLnBrk="1" hangingPunct="1"/>
            <a:r>
              <a:rPr lang="en-US" altLang="zh-CN" smtClean="0">
                <a:ea typeface="宋体" charset="-122"/>
              </a:rPr>
              <a:t>Common Distance Definitions</a:t>
            </a:r>
          </a:p>
        </p:txBody>
      </p:sp>
      <p:sp>
        <p:nvSpPr>
          <p:cNvPr id="159" name="灯片编号占位符 158"/>
          <p:cNvSpPr>
            <a:spLocks noGrp="1"/>
          </p:cNvSpPr>
          <p:nvPr>
            <p:ph type="sldNum" sz="quarter" idx="12"/>
          </p:nvPr>
        </p:nvSpPr>
        <p:spPr/>
        <p:txBody>
          <a:bodyPr/>
          <a:lstStyle/>
          <a:p>
            <a:pPr>
              <a:defRPr/>
            </a:pPr>
            <a:fld id="{2E9DA09A-EE66-414F-9F53-68C03D031532}" type="slidenum">
              <a:rPr lang="en-US" altLang="zh-CN" smtClean="0"/>
              <a:pPr>
                <a:defRPr/>
              </a:pPr>
              <a:t>89</a:t>
            </a:fld>
            <a:endParaRPr lang="en-US" altLang="zh-C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IE" altLang="zh-CN" dirty="0" smtClean="0">
                <a:ea typeface="ＭＳ Ｐゴシック" pitchFamily="-110" charset="-128"/>
              </a:rPr>
              <a:t>Structure Of The Human Eye</a:t>
            </a:r>
            <a:endParaRPr lang="en-US" altLang="zh-CN" dirty="0" smtClean="0"/>
          </a:p>
        </p:txBody>
      </p:sp>
      <p:sp>
        <p:nvSpPr>
          <p:cNvPr id="40962" name="Rectangle 3"/>
          <p:cNvSpPr>
            <a:spLocks noGrp="1" noChangeArrowheads="1"/>
          </p:cNvSpPr>
          <p:nvPr>
            <p:ph idx="1"/>
          </p:nvPr>
        </p:nvSpPr>
        <p:spPr>
          <a:xfrm>
            <a:off x="755576" y="1844824"/>
            <a:ext cx="8199512" cy="4114800"/>
          </a:xfrm>
        </p:spPr>
        <p:txBody>
          <a:bodyPr/>
          <a:lstStyle/>
          <a:p>
            <a:pPr eaLnBrk="1" hangingPunct="1"/>
            <a:r>
              <a:rPr lang="en-US" altLang="zh-CN" dirty="0" smtClean="0"/>
              <a:t>Retina is covered with light receptors called cones (6-7 million) and rods (75-150 million)</a:t>
            </a:r>
          </a:p>
          <a:p>
            <a:pPr lvl="1" eaLnBrk="1" hangingPunct="1"/>
            <a:r>
              <a:rPr lang="en-US" altLang="zh-CN" dirty="0" smtClean="0">
                <a:ea typeface="ＭＳ Ｐゴシック" pitchFamily="-110" charset="-128"/>
              </a:rPr>
              <a:t>Cones for bright light vision called </a:t>
            </a:r>
            <a:r>
              <a:rPr lang="en-US" altLang="zh-CN" dirty="0" err="1" smtClean="0">
                <a:ea typeface="ＭＳ Ｐゴシック" pitchFamily="-110" charset="-128"/>
              </a:rPr>
              <a:t>photopic</a:t>
            </a:r>
            <a:endParaRPr lang="en-US" altLang="zh-CN" dirty="0" smtClean="0">
              <a:ea typeface="ＭＳ Ｐゴシック" pitchFamily="-110" charset="-128"/>
            </a:endParaRPr>
          </a:p>
          <a:p>
            <a:pPr lvl="1" eaLnBrk="1" hangingPunct="1"/>
            <a:r>
              <a:rPr lang="en-US" altLang="zh-CN" dirty="0" smtClean="0">
                <a:ea typeface="ＭＳ Ｐゴシック" pitchFamily="-110" charset="-128"/>
              </a:rPr>
              <a:t>Cones are concentrated around the fovea about </a:t>
            </a:r>
            <a:r>
              <a:rPr lang="en-US" altLang="zh-CN" dirty="0" smtClean="0">
                <a:ea typeface="宋体" charset="-122"/>
              </a:rPr>
              <a:t>1.5x1.5 mm</a:t>
            </a:r>
            <a:r>
              <a:rPr lang="en-US" altLang="zh-CN" baseline="30000" dirty="0" smtClean="0">
                <a:ea typeface="宋体" charset="-122"/>
              </a:rPr>
              <a:t>2 </a:t>
            </a:r>
          </a:p>
          <a:p>
            <a:pPr lvl="1" eaLnBrk="1" hangingPunct="1"/>
            <a:r>
              <a:rPr lang="en-US" altLang="zh-CN" dirty="0" smtClean="0">
                <a:ea typeface="宋体" charset="-122"/>
              </a:rPr>
              <a:t>Cones involve in color vision.</a:t>
            </a:r>
          </a:p>
          <a:p>
            <a:pPr lvl="1" eaLnBrk="1" hangingPunct="1"/>
            <a:r>
              <a:rPr lang="en-US" altLang="zh-CN" dirty="0" smtClean="0">
                <a:ea typeface="宋体" charset="-122"/>
              </a:rPr>
              <a:t>Rods for dim light vision called </a:t>
            </a:r>
            <a:r>
              <a:rPr lang="en-US" altLang="zh-CN" dirty="0" err="1" smtClean="0">
                <a:ea typeface="宋体" charset="-122"/>
              </a:rPr>
              <a:t>scotopic</a:t>
            </a:r>
            <a:r>
              <a:rPr lang="zh-CN" altLang="en-US" sz="2400" dirty="0" smtClean="0"/>
              <a:t>暗视的</a:t>
            </a:r>
            <a:r>
              <a:rPr lang="zh-CN" altLang="en-US" dirty="0" smtClean="0"/>
              <a:t> </a:t>
            </a:r>
            <a:r>
              <a:rPr lang="en-US" altLang="zh-CN" dirty="0" smtClean="0">
                <a:ea typeface="宋体" charset="-122"/>
              </a:rPr>
              <a:t>.</a:t>
            </a:r>
          </a:p>
          <a:p>
            <a:pPr lvl="1" eaLnBrk="1" hangingPunct="1"/>
            <a:r>
              <a:rPr lang="en-US" altLang="zh-CN" dirty="0" smtClean="0">
                <a:ea typeface="宋体" charset="-122"/>
              </a:rPr>
              <a:t>Rods are sensitive to low level of light and are not involved color vision.</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9</a:t>
            </a:fld>
            <a:endParaRPr lang="en-US" altLang="zh-CN"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A introduction to the mathematical tools used in DIP</a:t>
            </a: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dirty="0" smtClean="0"/>
              <a:t>Array versus matrix operations</a:t>
            </a:r>
          </a:p>
          <a:p>
            <a:r>
              <a:rPr lang="en-US" altLang="zh-CN" dirty="0" smtClean="0"/>
              <a:t>Linear versus nonlinear operations</a:t>
            </a:r>
          </a:p>
          <a:p>
            <a:r>
              <a:rPr lang="en-US" altLang="zh-CN" dirty="0" smtClean="0"/>
              <a:t>Arithmetic operations</a:t>
            </a:r>
          </a:p>
          <a:p>
            <a:r>
              <a:rPr lang="en-US" altLang="zh-CN" dirty="0" smtClean="0"/>
              <a:t>Set and logical operations</a:t>
            </a:r>
          </a:p>
          <a:p>
            <a:r>
              <a:rPr lang="en-US" altLang="zh-CN" dirty="0" smtClean="0"/>
              <a:t>Spatial operations</a:t>
            </a:r>
          </a:p>
          <a:p>
            <a:r>
              <a:rPr lang="en-US" altLang="zh-CN" dirty="0" smtClean="0"/>
              <a:t>Vector and matrix operations</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90</a:t>
            </a:fld>
            <a:endParaRPr lang="en-US" altLang="zh-CN"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Array versus matrix operations</a:t>
            </a: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dirty="0" smtClean="0"/>
              <a:t>Array operation: on a pixel-by-pixel basis</a:t>
            </a:r>
          </a:p>
          <a:p>
            <a:pPr>
              <a:buNone/>
            </a:pPr>
            <a:r>
              <a:rPr lang="en-US" altLang="zh-CN" dirty="0" smtClean="0"/>
              <a:t>  </a:t>
            </a:r>
            <a:r>
              <a:rPr lang="en-US" altLang="zh-CN" sz="2800" dirty="0" smtClean="0"/>
              <a:t>(NB: distinction between array and matrix operations)</a:t>
            </a:r>
            <a:endParaRPr lang="en-US" altLang="zh-CN" dirty="0" smtClean="0"/>
          </a:p>
          <a:p>
            <a:r>
              <a:rPr lang="en-US" altLang="zh-CN" dirty="0" smtClean="0"/>
              <a:t>Array product of 2 images A and B:</a:t>
            </a:r>
          </a:p>
          <a:p>
            <a:endParaRPr lang="en-US" altLang="zh-CN" dirty="0" smtClean="0"/>
          </a:p>
          <a:p>
            <a:endParaRPr lang="en-US" altLang="zh-CN" dirty="0" smtClean="0"/>
          </a:p>
          <a:p>
            <a:pPr>
              <a:buNone/>
            </a:pPr>
            <a:r>
              <a:rPr lang="en-US" altLang="zh-CN" dirty="0" smtClean="0"/>
              <a:t>  </a:t>
            </a:r>
          </a:p>
          <a:p>
            <a:pPr>
              <a:buNone/>
            </a:pPr>
            <a:r>
              <a:rPr lang="en-US" altLang="zh-CN" dirty="0" smtClean="0"/>
              <a:t>(compare with the matrix product…)</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91</a:t>
            </a:fld>
            <a:endParaRPr lang="en-US" altLang="zh-CN" dirty="0"/>
          </a:p>
        </p:txBody>
      </p:sp>
      <p:pic>
        <p:nvPicPr>
          <p:cNvPr id="146435" name="Picture 3"/>
          <p:cNvPicPr>
            <a:picLocks noChangeAspect="1" noChangeArrowheads="1"/>
          </p:cNvPicPr>
          <p:nvPr/>
        </p:nvPicPr>
        <p:blipFill>
          <a:blip r:embed="rId3" cstate="print"/>
          <a:srcRect/>
          <a:stretch>
            <a:fillRect/>
          </a:stretch>
        </p:blipFill>
        <p:spPr bwMode="auto">
          <a:xfrm>
            <a:off x="1043608" y="3789040"/>
            <a:ext cx="7870561" cy="12961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Linear versus nonlinear operations</a:t>
            </a:r>
          </a:p>
        </p:txBody>
      </p:sp>
      <p:sp>
        <p:nvSpPr>
          <p:cNvPr id="68611" name="Rectangle 3"/>
          <p:cNvSpPr>
            <a:spLocks noGrp="1" noChangeArrowheads="1"/>
          </p:cNvSpPr>
          <p:nvPr>
            <p:ph type="body" idx="1"/>
          </p:nvPr>
        </p:nvSpPr>
        <p:spPr>
          <a:xfrm>
            <a:off x="611560" y="2017713"/>
            <a:ext cx="8343528" cy="4114800"/>
          </a:xfrm>
        </p:spPr>
        <p:txBody>
          <a:bodyPr/>
          <a:lstStyle/>
          <a:p>
            <a:pPr lvl="0" eaLnBrk="1" hangingPunct="1">
              <a:buClr>
                <a:srgbClr val="00007D"/>
              </a:buClr>
              <a:buSzPct val="75000"/>
            </a:pPr>
            <a:r>
              <a:rPr lang="en-US" altLang="zh-CN" dirty="0" smtClean="0">
                <a:solidFill>
                  <a:srgbClr val="000000"/>
                </a:solidFill>
                <a:latin typeface="Times New Roman"/>
                <a:cs typeface="+mn-cs"/>
              </a:rPr>
              <a:t>A linear operator</a:t>
            </a:r>
          </a:p>
          <a:p>
            <a:pPr lvl="1" eaLnBrk="1" hangingPunct="1">
              <a:buClr>
                <a:srgbClr val="9999CC"/>
              </a:buClr>
              <a:buSzPct val="80000"/>
              <a:buFont typeface="Wingdings" pitchFamily="2" charset="2"/>
              <a:buChar char="¨"/>
            </a:pPr>
            <a:r>
              <a:rPr lang="en-US" altLang="zh-CN" dirty="0" smtClean="0">
                <a:solidFill>
                  <a:srgbClr val="000000"/>
                </a:solidFill>
                <a:latin typeface="Times New Roman"/>
              </a:rPr>
              <a:t>Let </a:t>
            </a:r>
            <a:r>
              <a:rPr lang="en-US" altLang="zh-CN" i="1" dirty="0" smtClean="0">
                <a:solidFill>
                  <a:srgbClr val="000000"/>
                </a:solidFill>
                <a:latin typeface="Times New Roman"/>
              </a:rPr>
              <a:t>H</a:t>
            </a:r>
            <a:r>
              <a:rPr lang="en-US" altLang="zh-CN" dirty="0" smtClean="0">
                <a:solidFill>
                  <a:srgbClr val="000000"/>
                </a:solidFill>
                <a:latin typeface="Times New Roman"/>
              </a:rPr>
              <a:t> be an operator whose input and output are images. </a:t>
            </a:r>
            <a:r>
              <a:rPr lang="en-US" altLang="zh-CN" i="1" dirty="0" smtClean="0">
                <a:solidFill>
                  <a:srgbClr val="000000"/>
                </a:solidFill>
                <a:latin typeface="Times New Roman"/>
              </a:rPr>
              <a:t>H</a:t>
            </a:r>
            <a:r>
              <a:rPr lang="en-US" altLang="zh-CN" dirty="0" smtClean="0">
                <a:solidFill>
                  <a:srgbClr val="000000"/>
                </a:solidFill>
                <a:latin typeface="Times New Roman"/>
              </a:rPr>
              <a:t> is said to be </a:t>
            </a:r>
            <a:r>
              <a:rPr lang="en-US" altLang="zh-CN" i="1" dirty="0" smtClean="0">
                <a:solidFill>
                  <a:srgbClr val="00007D"/>
                </a:solidFill>
                <a:latin typeface="Times New Roman"/>
              </a:rPr>
              <a:t>linear</a:t>
            </a:r>
            <a:r>
              <a:rPr lang="en-US" altLang="zh-CN" dirty="0" smtClean="0">
                <a:solidFill>
                  <a:srgbClr val="000000"/>
                </a:solidFill>
                <a:latin typeface="Times New Roman"/>
              </a:rPr>
              <a:t> if and only if, for any two images </a:t>
            </a:r>
            <a:r>
              <a:rPr lang="en-US" altLang="zh-CN" i="1" dirty="0" smtClean="0">
                <a:solidFill>
                  <a:srgbClr val="000000"/>
                </a:solidFill>
                <a:latin typeface="Times New Roman"/>
              </a:rPr>
              <a:t>f</a:t>
            </a:r>
            <a:r>
              <a:rPr lang="en-US" altLang="zh-CN" dirty="0" smtClean="0">
                <a:solidFill>
                  <a:srgbClr val="000000"/>
                </a:solidFill>
                <a:latin typeface="Times New Roman"/>
              </a:rPr>
              <a:t> and </a:t>
            </a:r>
            <a:r>
              <a:rPr lang="en-US" altLang="zh-CN" i="1" dirty="0" smtClean="0">
                <a:solidFill>
                  <a:srgbClr val="000000"/>
                </a:solidFill>
                <a:latin typeface="Times New Roman"/>
              </a:rPr>
              <a:t>g</a:t>
            </a:r>
            <a:r>
              <a:rPr lang="en-US" altLang="zh-CN" dirty="0" smtClean="0">
                <a:solidFill>
                  <a:srgbClr val="000000"/>
                </a:solidFill>
                <a:latin typeface="Times New Roman"/>
              </a:rPr>
              <a:t> and any two scalars </a:t>
            </a:r>
            <a:r>
              <a:rPr lang="en-US" altLang="zh-CN" i="1" dirty="0" smtClean="0">
                <a:solidFill>
                  <a:srgbClr val="000000"/>
                </a:solidFill>
                <a:latin typeface="Times New Roman"/>
              </a:rPr>
              <a:t>a</a:t>
            </a:r>
            <a:r>
              <a:rPr lang="en-US" altLang="zh-CN" dirty="0" smtClean="0">
                <a:solidFill>
                  <a:srgbClr val="000000"/>
                </a:solidFill>
                <a:latin typeface="Times New Roman"/>
              </a:rPr>
              <a:t> and </a:t>
            </a:r>
            <a:r>
              <a:rPr lang="en-US" altLang="zh-CN" i="1" dirty="0" smtClean="0">
                <a:solidFill>
                  <a:srgbClr val="000000"/>
                </a:solidFill>
                <a:latin typeface="Times New Roman"/>
              </a:rPr>
              <a:t>b</a:t>
            </a:r>
            <a:r>
              <a:rPr lang="en-US" altLang="zh-CN" dirty="0" smtClean="0">
                <a:solidFill>
                  <a:srgbClr val="000000"/>
                </a:solidFill>
                <a:latin typeface="Times New Roman"/>
              </a:rPr>
              <a:t>,</a:t>
            </a:r>
          </a:p>
          <a:p>
            <a:pPr lvl="1" algn="ctr" eaLnBrk="1" hangingPunct="1">
              <a:buClr>
                <a:srgbClr val="9999CC"/>
              </a:buClr>
              <a:buSzPct val="80000"/>
              <a:buNone/>
            </a:pPr>
            <a:r>
              <a:rPr lang="en-US" altLang="zh-CN" dirty="0" smtClean="0">
                <a:solidFill>
                  <a:srgbClr val="000000"/>
                </a:solidFill>
                <a:latin typeface="Times New Roman"/>
              </a:rPr>
              <a:t> </a:t>
            </a:r>
            <a:r>
              <a:rPr lang="en-US" altLang="zh-CN" i="1" dirty="0" smtClean="0">
                <a:solidFill>
                  <a:srgbClr val="000000"/>
                </a:solidFill>
                <a:latin typeface="Times New Roman"/>
              </a:rPr>
              <a:t>H</a:t>
            </a:r>
            <a:r>
              <a:rPr lang="en-US" altLang="zh-CN" dirty="0" smtClean="0">
                <a:solidFill>
                  <a:srgbClr val="000000"/>
                </a:solidFill>
                <a:latin typeface="Times New Roman"/>
              </a:rPr>
              <a:t>(</a:t>
            </a:r>
            <a:r>
              <a:rPr lang="en-US" altLang="zh-CN" i="1" dirty="0" smtClean="0">
                <a:solidFill>
                  <a:srgbClr val="000000"/>
                </a:solidFill>
                <a:latin typeface="Times New Roman"/>
              </a:rPr>
              <a:t>a f </a:t>
            </a:r>
            <a:r>
              <a:rPr lang="en-US" altLang="zh-CN" dirty="0" smtClean="0">
                <a:solidFill>
                  <a:srgbClr val="000000"/>
                </a:solidFill>
                <a:latin typeface="Times New Roman"/>
              </a:rPr>
              <a:t>+</a:t>
            </a:r>
            <a:r>
              <a:rPr lang="en-US" altLang="zh-CN" i="1" dirty="0" smtClean="0">
                <a:solidFill>
                  <a:srgbClr val="000000"/>
                </a:solidFill>
                <a:latin typeface="Times New Roman"/>
              </a:rPr>
              <a:t>b g</a:t>
            </a:r>
            <a:r>
              <a:rPr lang="en-US" altLang="zh-CN" dirty="0" smtClean="0">
                <a:solidFill>
                  <a:srgbClr val="000000"/>
                </a:solidFill>
                <a:latin typeface="Times New Roman"/>
              </a:rPr>
              <a:t>) = </a:t>
            </a:r>
            <a:r>
              <a:rPr lang="en-US" altLang="zh-CN" i="1" dirty="0" smtClean="0">
                <a:solidFill>
                  <a:srgbClr val="000000"/>
                </a:solidFill>
                <a:latin typeface="Times New Roman"/>
              </a:rPr>
              <a:t>a H</a:t>
            </a:r>
            <a:r>
              <a:rPr lang="en-US" altLang="zh-CN" dirty="0" smtClean="0">
                <a:solidFill>
                  <a:srgbClr val="000000"/>
                </a:solidFill>
                <a:latin typeface="Times New Roman"/>
              </a:rPr>
              <a:t>( </a:t>
            </a:r>
            <a:r>
              <a:rPr lang="en-US" altLang="zh-CN" i="1" dirty="0" smtClean="0">
                <a:solidFill>
                  <a:srgbClr val="000000"/>
                </a:solidFill>
                <a:latin typeface="Times New Roman"/>
              </a:rPr>
              <a:t>f </a:t>
            </a:r>
            <a:r>
              <a:rPr lang="en-US" altLang="zh-CN" dirty="0" smtClean="0">
                <a:solidFill>
                  <a:srgbClr val="000000"/>
                </a:solidFill>
                <a:latin typeface="Times New Roman"/>
              </a:rPr>
              <a:t>) + </a:t>
            </a:r>
            <a:r>
              <a:rPr lang="en-US" altLang="zh-CN" i="1" dirty="0" smtClean="0">
                <a:solidFill>
                  <a:srgbClr val="000000"/>
                </a:solidFill>
                <a:latin typeface="Times New Roman"/>
              </a:rPr>
              <a:t>b H</a:t>
            </a:r>
            <a:r>
              <a:rPr lang="en-US" altLang="zh-CN" dirty="0" smtClean="0">
                <a:solidFill>
                  <a:srgbClr val="000000"/>
                </a:solidFill>
                <a:latin typeface="Times New Roman"/>
              </a:rPr>
              <a:t>( </a:t>
            </a:r>
            <a:r>
              <a:rPr lang="en-US" altLang="zh-CN" i="1" dirty="0" smtClean="0">
                <a:solidFill>
                  <a:srgbClr val="000000"/>
                </a:solidFill>
                <a:latin typeface="Times New Roman"/>
              </a:rPr>
              <a:t>g </a:t>
            </a:r>
            <a:r>
              <a:rPr lang="en-US" altLang="zh-CN" dirty="0" smtClean="0">
                <a:solidFill>
                  <a:srgbClr val="000000"/>
                </a:solidFill>
                <a:latin typeface="Times New Roman"/>
              </a:rPr>
              <a:t>)</a:t>
            </a:r>
          </a:p>
          <a:p>
            <a:pPr lvl="1" eaLnBrk="1" hangingPunct="1">
              <a:buClr>
                <a:srgbClr val="9999CC"/>
              </a:buClr>
              <a:buSzPct val="80000"/>
              <a:buFont typeface="Wingdings" pitchFamily="2" charset="2"/>
              <a:buChar char="¨"/>
            </a:pPr>
            <a:r>
              <a:rPr lang="en-US" altLang="zh-CN" dirty="0" smtClean="0">
                <a:solidFill>
                  <a:srgbClr val="000000"/>
                </a:solidFill>
                <a:latin typeface="Times New Roman"/>
              </a:rPr>
              <a:t>An operator that does not meet this condition is </a:t>
            </a:r>
            <a:r>
              <a:rPr lang="en-US" altLang="zh-CN" i="1" dirty="0" smtClean="0">
                <a:solidFill>
                  <a:srgbClr val="00007D"/>
                </a:solidFill>
                <a:latin typeface="Times New Roman"/>
              </a:rPr>
              <a:t>nonlinear</a:t>
            </a:r>
            <a:r>
              <a:rPr lang="en-US" altLang="zh-CN" dirty="0" smtClean="0">
                <a:solidFill>
                  <a:srgbClr val="000000"/>
                </a:solidFill>
                <a:latin typeface="Times New Roman"/>
              </a:rPr>
              <a:t> by definition.</a:t>
            </a:r>
            <a:endParaRPr lang="en-US" altLang="zh-CN" dirty="0">
              <a:solidFill>
                <a:srgbClr val="000000"/>
              </a:solidFill>
              <a:latin typeface="Times New Roman"/>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92</a:t>
            </a:fld>
            <a:endParaRPr lang="en-US" altLang="zh-CN"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Linear versus nonlinear operations</a:t>
            </a:r>
          </a:p>
        </p:txBody>
      </p:sp>
      <p:sp>
        <p:nvSpPr>
          <p:cNvPr id="68611" name="Rectangle 3"/>
          <p:cNvSpPr>
            <a:spLocks noGrp="1" noChangeArrowheads="1"/>
          </p:cNvSpPr>
          <p:nvPr>
            <p:ph type="body" idx="1"/>
          </p:nvPr>
        </p:nvSpPr>
        <p:spPr>
          <a:xfrm>
            <a:off x="611560" y="2017713"/>
            <a:ext cx="8343528" cy="4114800"/>
          </a:xfrm>
        </p:spPr>
        <p:txBody>
          <a:bodyPr/>
          <a:lstStyle/>
          <a:p>
            <a:pPr lvl="0" eaLnBrk="1" hangingPunct="1">
              <a:buClr>
                <a:srgbClr val="00007D"/>
              </a:buClr>
              <a:buSzPct val="75000"/>
            </a:pPr>
            <a:r>
              <a:rPr lang="en-US" altLang="zh-CN" dirty="0" smtClean="0">
                <a:solidFill>
                  <a:srgbClr val="000000"/>
                </a:solidFill>
                <a:latin typeface="Times New Roman"/>
                <a:cs typeface="+mn-cs"/>
              </a:rPr>
              <a:t>Examples</a:t>
            </a:r>
          </a:p>
          <a:p>
            <a:pPr lvl="1" eaLnBrk="1" hangingPunct="1">
              <a:buClr>
                <a:srgbClr val="00007D"/>
              </a:buClr>
              <a:buSzPct val="75000"/>
              <a:buNone/>
            </a:pPr>
            <a:r>
              <a:rPr lang="en-US" altLang="zh-CN" dirty="0" smtClean="0">
                <a:solidFill>
                  <a:srgbClr val="000000"/>
                </a:solidFill>
                <a:latin typeface="Times New Roman"/>
                <a:cs typeface="+mn-cs"/>
              </a:rPr>
              <a:t>(1) The sum operator is linear</a:t>
            </a:r>
          </a:p>
          <a:p>
            <a:pPr lvl="1" eaLnBrk="1" hangingPunct="1">
              <a:buClr>
                <a:srgbClr val="00007D"/>
              </a:buClr>
              <a:buSzPct val="75000"/>
              <a:buNone/>
            </a:pPr>
            <a:endParaRPr lang="en-US" altLang="zh-CN" dirty="0" smtClean="0">
              <a:solidFill>
                <a:srgbClr val="000000"/>
              </a:solidFill>
              <a:latin typeface="Times New Roman"/>
              <a:cs typeface="+mn-cs"/>
            </a:endParaRPr>
          </a:p>
          <a:p>
            <a:pPr lvl="1" eaLnBrk="1" hangingPunct="1">
              <a:buClr>
                <a:srgbClr val="00007D"/>
              </a:buClr>
              <a:buSzPct val="75000"/>
              <a:buNone/>
            </a:pPr>
            <a:endParaRPr lang="en-US" altLang="zh-CN" dirty="0" smtClean="0">
              <a:solidFill>
                <a:srgbClr val="000000"/>
              </a:solidFill>
              <a:latin typeface="Times New Roman"/>
              <a:cs typeface="+mn-cs"/>
            </a:endParaRPr>
          </a:p>
          <a:p>
            <a:pPr lvl="1" eaLnBrk="1" hangingPunct="1">
              <a:buClr>
                <a:srgbClr val="00007D"/>
              </a:buClr>
              <a:buSzPct val="75000"/>
              <a:buNone/>
            </a:pPr>
            <a:r>
              <a:rPr lang="en-US" altLang="zh-CN" dirty="0" smtClean="0">
                <a:solidFill>
                  <a:srgbClr val="000000"/>
                </a:solidFill>
                <a:latin typeface="Times New Roman"/>
                <a:cs typeface="+mn-cs"/>
              </a:rPr>
              <a:t>(2) The max operation is nonlinear</a:t>
            </a:r>
          </a:p>
          <a:p>
            <a:pPr lvl="0" eaLnBrk="1" hangingPunct="1">
              <a:buClr>
                <a:srgbClr val="00007D"/>
              </a:buClr>
              <a:buSzPct val="75000"/>
            </a:pPr>
            <a:endParaRPr lang="en-US" altLang="zh-CN" dirty="0" smtClean="0">
              <a:solidFill>
                <a:srgbClr val="000000"/>
              </a:solidFill>
              <a:latin typeface="Times New Roman"/>
              <a:cs typeface="+mn-cs"/>
            </a:endParaRP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93</a:t>
            </a:fld>
            <a:endParaRPr lang="en-US" altLang="zh-CN" dirty="0"/>
          </a:p>
        </p:txBody>
      </p:sp>
      <p:graphicFrame>
        <p:nvGraphicFramePr>
          <p:cNvPr id="147459" name="Object 3"/>
          <p:cNvGraphicFramePr>
            <a:graphicFrameLocks noChangeAspect="1"/>
          </p:cNvGraphicFramePr>
          <p:nvPr/>
        </p:nvGraphicFramePr>
        <p:xfrm>
          <a:off x="1331640" y="3212976"/>
          <a:ext cx="2925762" cy="1004888"/>
        </p:xfrm>
        <a:graphic>
          <a:graphicData uri="http://schemas.openxmlformats.org/presentationml/2006/ole">
            <mc:AlternateContent xmlns:mc="http://schemas.openxmlformats.org/markup-compatibility/2006">
              <mc:Choice xmlns:v="urn:schemas-microsoft-com:vml" Requires="v">
                <p:oleObj spid="_x0000_s147465" name="Equation" r:id="rId4" imgW="1257120" imgH="431640" progId="Equation.DSMT4">
                  <p:embed/>
                </p:oleObj>
              </mc:Choice>
              <mc:Fallback>
                <p:oleObj name="Equation" r:id="rId4" imgW="1257120" imgH="43164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3212976"/>
                        <a:ext cx="2925762" cy="1004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7460" name="Picture 4"/>
          <p:cNvPicPr>
            <a:picLocks noChangeAspect="1" noChangeArrowheads="1"/>
          </p:cNvPicPr>
          <p:nvPr/>
        </p:nvPicPr>
        <p:blipFill>
          <a:blip r:embed="rId6" cstate="print"/>
          <a:srcRect/>
          <a:stretch>
            <a:fillRect/>
          </a:stretch>
        </p:blipFill>
        <p:spPr bwMode="auto">
          <a:xfrm>
            <a:off x="755576" y="4797152"/>
            <a:ext cx="7153275" cy="142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r>
              <a:rPr lang="en-US" altLang="zh-CN" sz="4000" dirty="0" smtClean="0">
                <a:ea typeface="宋体" charset="-122"/>
              </a:rPr>
              <a:t>Arithmetic operations</a:t>
            </a: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sz="2800" dirty="0" smtClean="0"/>
              <a:t>Arithmetic Operations </a:t>
            </a:r>
          </a:p>
          <a:p>
            <a:pPr lvl="1"/>
            <a:r>
              <a:rPr lang="en-US" altLang="zh-CN" sz="2400" dirty="0" smtClean="0"/>
              <a:t>s(</a:t>
            </a:r>
            <a:r>
              <a:rPr lang="en-US" altLang="zh-CN" sz="2400" dirty="0" err="1" smtClean="0"/>
              <a:t>x,y</a:t>
            </a:r>
            <a:r>
              <a:rPr lang="en-US" altLang="zh-CN" sz="2400" dirty="0" smtClean="0"/>
              <a:t>) = f(</a:t>
            </a:r>
            <a:r>
              <a:rPr lang="en-US" altLang="zh-CN" sz="2400" dirty="0" err="1" smtClean="0"/>
              <a:t>x,y</a:t>
            </a:r>
            <a:r>
              <a:rPr lang="en-US" altLang="zh-CN" sz="2400" dirty="0" smtClean="0"/>
              <a:t>) + g(</a:t>
            </a:r>
            <a:r>
              <a:rPr lang="en-US" altLang="zh-CN" sz="2400" dirty="0" err="1" smtClean="0"/>
              <a:t>x,y</a:t>
            </a:r>
            <a:r>
              <a:rPr lang="en-US" altLang="zh-CN" sz="2400" dirty="0" smtClean="0"/>
              <a:t>) </a:t>
            </a:r>
          </a:p>
          <a:p>
            <a:pPr lvl="1"/>
            <a:r>
              <a:rPr lang="en-US" altLang="zh-CN" sz="2400" dirty="0" smtClean="0"/>
              <a:t>d(</a:t>
            </a:r>
            <a:r>
              <a:rPr lang="en-US" altLang="zh-CN" sz="2400" dirty="0" err="1" smtClean="0"/>
              <a:t>x,y</a:t>
            </a:r>
            <a:r>
              <a:rPr lang="en-US" altLang="zh-CN" sz="2400" dirty="0" smtClean="0"/>
              <a:t>) = f(</a:t>
            </a:r>
            <a:r>
              <a:rPr lang="en-US" altLang="zh-CN" sz="2400" dirty="0" err="1" smtClean="0"/>
              <a:t>x,y</a:t>
            </a:r>
            <a:r>
              <a:rPr lang="en-US" altLang="zh-CN" sz="2400" dirty="0" smtClean="0"/>
              <a:t>) - g(</a:t>
            </a:r>
            <a:r>
              <a:rPr lang="en-US" altLang="zh-CN" sz="2400" dirty="0" err="1" smtClean="0"/>
              <a:t>x,y</a:t>
            </a:r>
            <a:r>
              <a:rPr lang="en-US" altLang="zh-CN" sz="2400" dirty="0" smtClean="0"/>
              <a:t>) </a:t>
            </a:r>
          </a:p>
          <a:p>
            <a:pPr lvl="1"/>
            <a:r>
              <a:rPr lang="en-US" altLang="zh-CN" sz="2400" dirty="0" smtClean="0"/>
              <a:t>p(</a:t>
            </a:r>
            <a:r>
              <a:rPr lang="en-US" altLang="zh-CN" sz="2400" dirty="0" err="1" smtClean="0"/>
              <a:t>x,y</a:t>
            </a:r>
            <a:r>
              <a:rPr lang="en-US" altLang="zh-CN" sz="2400" dirty="0" smtClean="0"/>
              <a:t>) = f(</a:t>
            </a:r>
            <a:r>
              <a:rPr lang="en-US" altLang="zh-CN" sz="2400" dirty="0" err="1" smtClean="0"/>
              <a:t>x,y</a:t>
            </a:r>
            <a:r>
              <a:rPr lang="en-US" altLang="zh-CN" sz="2400" dirty="0" smtClean="0"/>
              <a:t>) x g(</a:t>
            </a:r>
            <a:r>
              <a:rPr lang="en-US" altLang="zh-CN" sz="2400" dirty="0" err="1" smtClean="0"/>
              <a:t>x,y</a:t>
            </a:r>
            <a:r>
              <a:rPr lang="en-US" altLang="zh-CN" sz="2400" dirty="0" smtClean="0"/>
              <a:t>) </a:t>
            </a:r>
          </a:p>
          <a:p>
            <a:pPr lvl="1"/>
            <a:r>
              <a:rPr lang="en-US" altLang="zh-CN" sz="2400" dirty="0" smtClean="0"/>
              <a:t>v(</a:t>
            </a:r>
            <a:r>
              <a:rPr lang="en-US" altLang="zh-CN" sz="2400" dirty="0" err="1" smtClean="0"/>
              <a:t>x,y</a:t>
            </a:r>
            <a:r>
              <a:rPr lang="en-US" altLang="zh-CN" sz="2400" dirty="0" smtClean="0"/>
              <a:t>) = f(</a:t>
            </a:r>
            <a:r>
              <a:rPr lang="en-US" altLang="zh-CN" sz="2400" dirty="0" err="1" smtClean="0"/>
              <a:t>x,y</a:t>
            </a:r>
            <a:r>
              <a:rPr lang="en-US" altLang="zh-CN" sz="2400" dirty="0" smtClean="0"/>
              <a:t>) ÷g(</a:t>
            </a:r>
            <a:r>
              <a:rPr lang="en-US" altLang="zh-CN" sz="2400" dirty="0" err="1" smtClean="0"/>
              <a:t>x,y</a:t>
            </a:r>
            <a:r>
              <a:rPr lang="en-US" altLang="zh-CN" sz="2400" dirty="0" smtClean="0"/>
              <a:t>) </a:t>
            </a:r>
          </a:p>
          <a:p>
            <a:r>
              <a:rPr lang="en-US" altLang="zh-CN" sz="2800" dirty="0" smtClean="0"/>
              <a:t>These operations are performed between corresponding pixels in </a:t>
            </a:r>
            <a:r>
              <a:rPr lang="en-US" altLang="zh-CN" sz="2800" i="1" dirty="0" smtClean="0"/>
              <a:t>f </a:t>
            </a:r>
            <a:r>
              <a:rPr lang="en-US" altLang="zh-CN" sz="2800" dirty="0" smtClean="0"/>
              <a:t>and </a:t>
            </a:r>
            <a:r>
              <a:rPr lang="en-US" altLang="zh-CN" sz="2800" i="1" dirty="0" smtClean="0"/>
              <a:t>g, </a:t>
            </a:r>
            <a:r>
              <a:rPr lang="en-US" altLang="zh-CN" sz="2800" dirty="0" smtClean="0"/>
              <a:t> for </a:t>
            </a:r>
            <a:r>
              <a:rPr lang="en-US" altLang="zh-CN" sz="2800" i="1" dirty="0" smtClean="0"/>
              <a:t>x</a:t>
            </a:r>
            <a:r>
              <a:rPr lang="en-US" altLang="zh-CN" sz="2800" dirty="0" smtClean="0"/>
              <a:t>= 0,1,2…M-1 and y = 0,1,2…N-1, M and N are the row and column sizes of the images </a:t>
            </a:r>
          </a:p>
          <a:p>
            <a:r>
              <a:rPr lang="en-US" altLang="zh-CN" sz="2800" dirty="0" smtClean="0"/>
              <a:t>NB: s, d, p and v are images of the same size</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94</a:t>
            </a:fld>
            <a:endParaRPr lang="en-US" altLang="zh-CN"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endParaRPr lang="zh-CN" altLang="zh-CN"/>
          </a:p>
        </p:txBody>
      </p:sp>
      <p:sp>
        <p:nvSpPr>
          <p:cNvPr id="55299" name="Rectangle 3"/>
          <p:cNvSpPr>
            <a:spLocks noGrp="1" noChangeArrowheads="1"/>
          </p:cNvSpPr>
          <p:nvPr>
            <p:ph type="body" idx="1"/>
          </p:nvPr>
        </p:nvSpPr>
        <p:spPr>
          <a:xfrm>
            <a:off x="381000" y="1981200"/>
            <a:ext cx="2462808" cy="4114800"/>
          </a:xfrm>
        </p:spPr>
        <p:txBody>
          <a:bodyPr/>
          <a:lstStyle/>
          <a:p>
            <a:r>
              <a:rPr lang="en-US" altLang="zh-TW" dirty="0"/>
              <a:t>Arithmetic operations</a:t>
            </a:r>
          </a:p>
          <a:p>
            <a:pPr lvl="1"/>
            <a:r>
              <a:rPr lang="en-US" altLang="zh-TW" dirty="0"/>
              <a:t>Addition</a:t>
            </a:r>
          </a:p>
        </p:txBody>
      </p:sp>
      <p:pic>
        <p:nvPicPr>
          <p:cNvPr id="55300" name="Picture 4"/>
          <p:cNvPicPr>
            <a:picLocks noChangeAspect="1" noChangeArrowheads="1"/>
          </p:cNvPicPr>
          <p:nvPr/>
        </p:nvPicPr>
        <p:blipFill>
          <a:blip r:embed="rId2" cstate="print"/>
          <a:srcRect/>
          <a:stretch>
            <a:fillRect/>
          </a:stretch>
        </p:blipFill>
        <p:spPr bwMode="auto">
          <a:xfrm>
            <a:off x="2699792" y="1196752"/>
            <a:ext cx="6096000" cy="5141912"/>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95</a:t>
            </a:fld>
            <a:endParaRPr lang="en-US" altLang="zh-CN"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endParaRPr lang="zh-CN" altLang="zh-CN"/>
          </a:p>
        </p:txBody>
      </p:sp>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96</a:t>
            </a:fld>
            <a:endParaRPr lang="en-US" altLang="zh-CN" dirty="0"/>
          </a:p>
        </p:txBody>
      </p:sp>
      <p:pic>
        <p:nvPicPr>
          <p:cNvPr id="6" name="Picture 4"/>
          <p:cNvPicPr>
            <a:picLocks noChangeAspect="1" noChangeArrowheads="1"/>
          </p:cNvPicPr>
          <p:nvPr/>
        </p:nvPicPr>
        <p:blipFill>
          <a:blip r:embed="rId2" cstate="print"/>
          <a:srcRect/>
          <a:stretch>
            <a:fillRect/>
          </a:stretch>
        </p:blipFill>
        <p:spPr bwMode="auto">
          <a:xfrm>
            <a:off x="3648745" y="1124744"/>
            <a:ext cx="5410200" cy="5357812"/>
          </a:xfrm>
          <a:prstGeom prst="rect">
            <a:avLst/>
          </a:prstGeom>
          <a:noFill/>
          <a:ln w="9525">
            <a:noFill/>
            <a:miter lim="800000"/>
            <a:headEnd/>
            <a:tailEnd/>
          </a:ln>
          <a:effectLst/>
        </p:spPr>
      </p:pic>
      <p:pic>
        <p:nvPicPr>
          <p:cNvPr id="7" name="Picture 5"/>
          <p:cNvPicPr>
            <a:picLocks noChangeAspect="1" noChangeArrowheads="1"/>
          </p:cNvPicPr>
          <p:nvPr/>
        </p:nvPicPr>
        <p:blipFill>
          <a:blip r:embed="rId3" cstate="print"/>
          <a:srcRect/>
          <a:stretch>
            <a:fillRect/>
          </a:stretch>
        </p:blipFill>
        <p:spPr bwMode="auto">
          <a:xfrm>
            <a:off x="2123728" y="2139156"/>
            <a:ext cx="1597025" cy="4343400"/>
          </a:xfrm>
          <a:prstGeom prst="rect">
            <a:avLst/>
          </a:prstGeom>
          <a:noFill/>
          <a:ln w="9525">
            <a:noFill/>
            <a:miter lim="800000"/>
            <a:headEnd/>
            <a:tailEnd/>
          </a:ln>
          <a:effectLst/>
        </p:spPr>
      </p:pic>
      <p:sp>
        <p:nvSpPr>
          <p:cNvPr id="8" name="TextBox 7"/>
          <p:cNvSpPr txBox="1"/>
          <p:nvPr/>
        </p:nvSpPr>
        <p:spPr>
          <a:xfrm>
            <a:off x="179512" y="2564904"/>
            <a:ext cx="1944216" cy="1200329"/>
          </a:xfrm>
          <a:prstGeom prst="rect">
            <a:avLst/>
          </a:prstGeom>
          <a:noFill/>
        </p:spPr>
        <p:txBody>
          <a:bodyPr wrap="square" rtlCol="0">
            <a:spAutoFit/>
          </a:bodyPr>
          <a:lstStyle/>
          <a:p>
            <a:r>
              <a:rPr lang="en-US" altLang="zh-TW" dirty="0" smtClean="0"/>
              <a:t>Arithmetic operations:</a:t>
            </a:r>
          </a:p>
          <a:p>
            <a:r>
              <a:rPr lang="en-US" altLang="zh-TW" dirty="0" smtClean="0"/>
              <a:t>Subtraction</a:t>
            </a:r>
            <a:endParaRPr lang="en-US" altLang="zh-TW"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endParaRPr lang="en-US" altLang="zh-CN" sz="4000" dirty="0" smtClean="0">
              <a:ea typeface="宋体" charset="-122"/>
            </a:endParaRP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sz="2800" dirty="0" smtClean="0"/>
              <a:t>An important application of image multiplication (and division) is </a:t>
            </a:r>
            <a:r>
              <a:rPr lang="en-US" altLang="zh-CN" sz="2800" b="1" dirty="0" smtClean="0"/>
              <a:t>shading correction </a:t>
            </a:r>
            <a:r>
              <a:rPr lang="en-US" altLang="zh-CN" sz="2800" dirty="0" smtClean="0"/>
              <a:t>(</a:t>
            </a:r>
            <a:r>
              <a:rPr lang="zh-CN" altLang="en-US" sz="2800" dirty="0" smtClean="0"/>
              <a:t>阴影校正</a:t>
            </a:r>
            <a:r>
              <a:rPr lang="en-US" altLang="zh-CN" sz="2800" dirty="0" smtClean="0"/>
              <a:t>).</a:t>
            </a:r>
          </a:p>
          <a:p>
            <a:r>
              <a:rPr lang="en-US" altLang="zh-CN" sz="2800" dirty="0" smtClean="0"/>
              <a:t>The image might be darker on the left side and lighter on the right side.  This is </a:t>
            </a:r>
            <a:r>
              <a:rPr lang="en-US" altLang="zh-CN" sz="2800" b="1" dirty="0" smtClean="0"/>
              <a:t>shading</a:t>
            </a:r>
            <a:r>
              <a:rPr lang="en-US" altLang="zh-CN" sz="2800" dirty="0" smtClean="0"/>
              <a:t>.</a:t>
            </a:r>
          </a:p>
          <a:p>
            <a:r>
              <a:rPr lang="en-US" altLang="zh-CN" sz="2800" dirty="0" smtClean="0"/>
              <a:t>The shading might be caused by non-uniform illumination, non-uniform camera sensitivity, or even dirt and dust on glass (lens) surfaces. In general this shading effect is undesirable. Removing the shading is </a:t>
            </a:r>
            <a:r>
              <a:rPr lang="en-US" altLang="zh-CN" sz="2800" b="1" dirty="0" smtClean="0"/>
              <a:t>shading correction</a:t>
            </a:r>
            <a:r>
              <a:rPr lang="en-US" altLang="zh-CN" sz="2800" dirty="0" smtClean="0"/>
              <a:t>.</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97</a:t>
            </a:fld>
            <a:endParaRPr lang="en-US" altLang="zh-CN"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150938" y="214313"/>
            <a:ext cx="7993062" cy="1462087"/>
          </a:xfrm>
        </p:spPr>
        <p:txBody>
          <a:bodyPr/>
          <a:lstStyle/>
          <a:p>
            <a:pPr eaLnBrk="1" hangingPunct="1"/>
            <a:endParaRPr lang="en-US" altLang="zh-CN" sz="4000" dirty="0" smtClean="0">
              <a:ea typeface="宋体" charset="-122"/>
            </a:endParaRPr>
          </a:p>
        </p:txBody>
      </p:sp>
      <p:sp>
        <p:nvSpPr>
          <p:cNvPr id="68611" name="Rectangle 3"/>
          <p:cNvSpPr>
            <a:spLocks noGrp="1" noChangeArrowheads="1"/>
          </p:cNvSpPr>
          <p:nvPr>
            <p:ph type="body" idx="1"/>
          </p:nvPr>
        </p:nvSpPr>
        <p:spPr>
          <a:xfrm>
            <a:off x="755576" y="2017713"/>
            <a:ext cx="8199512" cy="4114800"/>
          </a:xfrm>
        </p:spPr>
        <p:txBody>
          <a:bodyPr/>
          <a:lstStyle/>
          <a:p>
            <a:r>
              <a:rPr lang="en-US" altLang="zh-CN" sz="2800" dirty="0" smtClean="0"/>
              <a:t>Suppose the ideal image of objects is </a:t>
            </a:r>
            <a:r>
              <a:rPr lang="en-US" altLang="zh-CN" sz="2800" i="1" dirty="0" smtClean="0"/>
              <a:t>f(x, y)</a:t>
            </a:r>
            <a:r>
              <a:rPr lang="en-US" altLang="zh-CN" sz="2800" dirty="0" smtClean="0"/>
              <a:t>, the shading pattern is described by function </a:t>
            </a:r>
            <a:r>
              <a:rPr lang="en-US" altLang="zh-CN" sz="2800" i="1" dirty="0" smtClean="0"/>
              <a:t>h(x, y)</a:t>
            </a:r>
            <a:r>
              <a:rPr lang="en-US" altLang="zh-CN" sz="2800" dirty="0" smtClean="0"/>
              <a:t> , the image produced by image sensor is </a:t>
            </a:r>
            <a:r>
              <a:rPr lang="en-US" altLang="zh-CN" sz="2800" i="1" dirty="0" smtClean="0"/>
              <a:t>g(x, y)</a:t>
            </a:r>
            <a:r>
              <a:rPr lang="en-US" altLang="zh-CN" sz="2800" dirty="0" smtClean="0"/>
              <a:t>, we get</a:t>
            </a:r>
          </a:p>
          <a:p>
            <a:pPr>
              <a:buNone/>
            </a:pPr>
            <a:r>
              <a:rPr lang="en-US" altLang="zh-CN" sz="2800" dirty="0" smtClean="0"/>
              <a:t>                    </a:t>
            </a:r>
            <a:r>
              <a:rPr lang="en-US" altLang="zh-CN" sz="2800" i="1" dirty="0" smtClean="0"/>
              <a:t>g(x, y)=f(x, y)h(x, y)</a:t>
            </a:r>
          </a:p>
          <a:p>
            <a:r>
              <a:rPr lang="en-US" altLang="zh-CN" sz="2800" dirty="0" smtClean="0"/>
              <a:t>If  </a:t>
            </a:r>
            <a:r>
              <a:rPr lang="en-US" altLang="zh-CN" sz="2800" i="1" dirty="0" smtClean="0"/>
              <a:t>h(x, y) </a:t>
            </a:r>
            <a:r>
              <a:rPr lang="en-US" altLang="zh-CN" sz="2800" dirty="0" smtClean="0"/>
              <a:t>is known, we can obtain </a:t>
            </a:r>
            <a:r>
              <a:rPr lang="en-US" altLang="zh-CN" sz="2800" i="1" dirty="0" smtClean="0"/>
              <a:t>f(x, y)</a:t>
            </a:r>
            <a:r>
              <a:rPr lang="en-US" altLang="zh-CN" sz="2800" dirty="0" smtClean="0"/>
              <a:t> by dividing </a:t>
            </a:r>
            <a:r>
              <a:rPr lang="en-US" altLang="zh-CN" sz="2800" i="1" dirty="0" smtClean="0"/>
              <a:t>g</a:t>
            </a:r>
            <a:r>
              <a:rPr lang="en-US" altLang="zh-CN" sz="2800" dirty="0" smtClean="0"/>
              <a:t> by </a:t>
            </a:r>
            <a:r>
              <a:rPr lang="en-US" altLang="zh-CN" sz="2800" i="1" dirty="0" smtClean="0"/>
              <a:t>h</a:t>
            </a:r>
            <a:r>
              <a:rPr lang="en-US" altLang="zh-CN" sz="2800" dirty="0" smtClean="0"/>
              <a:t>. </a:t>
            </a:r>
          </a:p>
        </p:txBody>
      </p:sp>
      <p:sp>
        <p:nvSpPr>
          <p:cNvPr id="4" name="灯片编号占位符 3"/>
          <p:cNvSpPr>
            <a:spLocks noGrp="1"/>
          </p:cNvSpPr>
          <p:nvPr>
            <p:ph type="sldNum" sz="quarter" idx="12"/>
          </p:nvPr>
        </p:nvSpPr>
        <p:spPr/>
        <p:txBody>
          <a:bodyPr/>
          <a:lstStyle/>
          <a:p>
            <a:pPr>
              <a:defRPr/>
            </a:pPr>
            <a:fld id="{B701ACAC-19C0-42F4-8806-AB1540277696}" type="slidenum">
              <a:rPr lang="en-US" altLang="zh-CN" smtClean="0"/>
              <a:pPr>
                <a:defRPr/>
              </a:pPr>
              <a:t>98</a:t>
            </a:fld>
            <a:endParaRPr lang="en-US" altLang="zh-CN"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endParaRPr lang="zh-CN" altLang="zh-CN"/>
          </a:p>
        </p:txBody>
      </p:sp>
      <p:sp>
        <p:nvSpPr>
          <p:cNvPr id="58371" name="Rectangle 3"/>
          <p:cNvSpPr>
            <a:spLocks noGrp="1" noChangeArrowheads="1"/>
          </p:cNvSpPr>
          <p:nvPr>
            <p:ph type="body" idx="1"/>
          </p:nvPr>
        </p:nvSpPr>
        <p:spPr>
          <a:xfrm>
            <a:off x="1370013" y="1676400"/>
            <a:ext cx="7313612" cy="611188"/>
          </a:xfrm>
        </p:spPr>
        <p:txBody>
          <a:bodyPr/>
          <a:lstStyle/>
          <a:p>
            <a:pPr lvl="1"/>
            <a:r>
              <a:rPr lang="en-US" altLang="zh-TW"/>
              <a:t>Shading correction</a:t>
            </a:r>
          </a:p>
        </p:txBody>
      </p:sp>
      <p:pic>
        <p:nvPicPr>
          <p:cNvPr id="58372" name="Picture 4"/>
          <p:cNvPicPr>
            <a:picLocks noChangeAspect="1" noChangeArrowheads="1"/>
          </p:cNvPicPr>
          <p:nvPr/>
        </p:nvPicPr>
        <p:blipFill>
          <a:blip r:embed="rId2" cstate="print"/>
          <a:srcRect/>
          <a:stretch>
            <a:fillRect/>
          </a:stretch>
        </p:blipFill>
        <p:spPr bwMode="auto">
          <a:xfrm>
            <a:off x="533400" y="2204864"/>
            <a:ext cx="8305800" cy="4359275"/>
          </a:xfrm>
          <a:prstGeom prst="rect">
            <a:avLst/>
          </a:prstGeom>
          <a:noFill/>
          <a:ln w="9525">
            <a:noFill/>
            <a:miter lim="800000"/>
            <a:headEnd/>
            <a:tailEnd/>
          </a:ln>
          <a:effectLst/>
        </p:spPr>
      </p:pic>
      <p:sp>
        <p:nvSpPr>
          <p:cNvPr id="5" name="灯片编号占位符 4"/>
          <p:cNvSpPr>
            <a:spLocks noGrp="1"/>
          </p:cNvSpPr>
          <p:nvPr>
            <p:ph type="sldNum" sz="quarter" idx="12"/>
          </p:nvPr>
        </p:nvSpPr>
        <p:spPr/>
        <p:txBody>
          <a:bodyPr/>
          <a:lstStyle/>
          <a:p>
            <a:pPr>
              <a:defRPr/>
            </a:pPr>
            <a:fld id="{B701ACAC-19C0-42F4-8806-AB1540277696}" type="slidenum">
              <a:rPr lang="en-US" altLang="zh-CN" smtClean="0"/>
              <a:pPr>
                <a:defRPr/>
              </a:pPr>
              <a:t>99</a:t>
            </a:fld>
            <a:endParaRPr lang="en-US" altLang="zh-CN" dirty="0"/>
          </a:p>
        </p:txBody>
      </p:sp>
    </p:spTree>
  </p:cSld>
  <p:clrMapOvr>
    <a:masterClrMapping/>
  </p:clrMapOvr>
</p:sld>
</file>

<file path=ppt/theme/theme1.xml><?xml version="1.0" encoding="utf-8"?>
<a:theme xmlns:a="http://schemas.openxmlformats.org/drawingml/2006/main" name="主题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14276</TotalTime>
  <Words>5793</Words>
  <Application>Microsoft Office PowerPoint</Application>
  <PresentationFormat>全屏显示(4:3)</PresentationFormat>
  <Paragraphs>990</Paragraphs>
  <Slides>128</Slides>
  <Notes>57</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128</vt:i4>
      </vt:variant>
    </vt:vector>
  </HeadingPairs>
  <TitlesOfParts>
    <vt:vector size="133" baseType="lpstr">
      <vt:lpstr>主题1</vt:lpstr>
      <vt:lpstr>公式</vt:lpstr>
      <vt:lpstr>Microsoft Drawing</vt:lpstr>
      <vt:lpstr>Equation</vt:lpstr>
      <vt:lpstr>CorelPhotoPaint.Image.8</vt:lpstr>
      <vt:lpstr>Digital Image Processing</vt:lpstr>
      <vt:lpstr>Chapter 2 Digital Image Fundamentals</vt:lpstr>
      <vt:lpstr>2.1 Elements of Visual Perception</vt:lpstr>
      <vt:lpstr>Structure of the Human eye</vt:lpstr>
      <vt:lpstr>Structure Of The Human Eye</vt:lpstr>
      <vt:lpstr>Structure Of The Human Eye</vt:lpstr>
      <vt:lpstr>Structure Of The Human Eye</vt:lpstr>
      <vt:lpstr>Structure Of The Human Eye</vt:lpstr>
      <vt:lpstr>Structure Of The Human Eye</vt:lpstr>
      <vt:lpstr>2 classes of receptors: cones and rods</vt:lpstr>
      <vt:lpstr>Image formation in the Eye</vt:lpstr>
      <vt:lpstr>PowerPoint 演示文稿</vt:lpstr>
      <vt:lpstr>Brightness Adaptation &amp; Discrimination</vt:lpstr>
      <vt:lpstr>Brightness Adaptation &amp; Discrimination</vt:lpstr>
      <vt:lpstr>Brightness Adaptation &amp; Discrimination</vt:lpstr>
      <vt:lpstr>Brightness Adaptation &amp; Discrimination</vt:lpstr>
      <vt:lpstr>PowerPoint 演示文稿</vt:lpstr>
      <vt:lpstr>Simultaneous Contrast</vt:lpstr>
      <vt:lpstr>Optical Illusions</vt:lpstr>
      <vt:lpstr>2.2 Light and the Electromagnetic Spectrum</vt:lpstr>
      <vt:lpstr>PowerPoint 演示文稿</vt:lpstr>
      <vt:lpstr>PowerPoint 演示文稿</vt:lpstr>
      <vt:lpstr>PowerPoint 演示文稿</vt:lpstr>
      <vt:lpstr>Light and the Electromagnetic Spectrum</vt:lpstr>
      <vt:lpstr>Light reflectance properties</vt:lpstr>
      <vt:lpstr>Light reflectance properties</vt:lpstr>
      <vt:lpstr>Chromatic light </vt:lpstr>
      <vt:lpstr>PowerPoint 演示文稿</vt:lpstr>
      <vt:lpstr>2.3 Image Sensing and Acquisition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 image sampling and quantization</vt:lpstr>
      <vt:lpstr>PowerPoint 演示文稿</vt:lpstr>
      <vt:lpstr>PowerPoint 演示文稿</vt:lpstr>
      <vt:lpstr>PowerPoint 演示文稿</vt:lpstr>
      <vt:lpstr>Representing digital images</vt:lpstr>
      <vt:lpstr>Representing digital images</vt:lpstr>
      <vt:lpstr>PowerPoint 演示文稿</vt:lpstr>
      <vt:lpstr>PowerPoint 演示文稿</vt:lpstr>
      <vt:lpstr>Representation</vt:lpstr>
      <vt:lpstr>Spatial &amp; Intensity Level Resolution</vt:lpstr>
      <vt:lpstr>Spatial &amp; Intensity Level Resolution</vt:lpstr>
      <vt:lpstr>Spatial &amp; Intensity Level Resolution</vt:lpstr>
      <vt:lpstr>PowerPoint 演示文稿</vt:lpstr>
      <vt:lpstr>Spatial &amp; Intensity Level Resolution</vt:lpstr>
      <vt:lpstr>Spatial &amp; Intensity Level Resolution</vt:lpstr>
      <vt:lpstr>PowerPoint 演示文稿</vt:lpstr>
      <vt:lpstr>Spatial &amp; Intensity Level Resolution</vt:lpstr>
      <vt:lpstr>Spatial &amp; Intensity Level Resolution</vt:lpstr>
      <vt:lpstr>Spatial &amp; Intensity Level Resolution</vt:lpstr>
      <vt:lpstr>Image interpolation</vt:lpstr>
      <vt:lpstr>Image interpolation</vt:lpstr>
      <vt:lpstr>Image interpolation</vt:lpstr>
      <vt:lpstr>PowerPoint 演示文稿</vt:lpstr>
      <vt:lpstr>PowerPoint 演示文稿</vt:lpstr>
      <vt:lpstr>PowerPoint 演示文稿</vt:lpstr>
      <vt:lpstr>PowerPoint 演示文稿</vt:lpstr>
      <vt:lpstr>PowerPoint 演示文稿</vt:lpstr>
      <vt:lpstr>PowerPoint 演示文稿</vt:lpstr>
      <vt:lpstr>Basic Relationships Between Pixels</vt:lpstr>
      <vt:lpstr>Basic Relationships Between Pixels</vt:lpstr>
      <vt:lpstr>Basic Relationships Between Pixels</vt:lpstr>
      <vt:lpstr>Basic Relationships Between Pixels</vt:lpstr>
      <vt:lpstr>Basic Relationships Between Pixels</vt:lpstr>
      <vt:lpstr>Connectivity</vt:lpstr>
      <vt:lpstr>Adjacency(邻接)</vt:lpstr>
      <vt:lpstr>Adjacency</vt:lpstr>
      <vt:lpstr>Path(通路)</vt:lpstr>
      <vt:lpstr>Path</vt:lpstr>
      <vt:lpstr>Examples: Adjacency and Path</vt:lpstr>
      <vt:lpstr>Connected Set and Region</vt:lpstr>
      <vt:lpstr>Connected Set and Region</vt:lpstr>
      <vt:lpstr>Connected Set and Region</vt:lpstr>
      <vt:lpstr>Connected Set and Region</vt:lpstr>
      <vt:lpstr>Connected Set and Region</vt:lpstr>
      <vt:lpstr>Connected Set and Region</vt:lpstr>
      <vt:lpstr>Distance Measures</vt:lpstr>
      <vt:lpstr>Distance Measures</vt:lpstr>
      <vt:lpstr>Distance Measures</vt:lpstr>
      <vt:lpstr>Distance Measures</vt:lpstr>
      <vt:lpstr>Distance Measures</vt:lpstr>
      <vt:lpstr>Common Distance Definitions</vt:lpstr>
      <vt:lpstr>A introduction to the mathematical tools used in DIP</vt:lpstr>
      <vt:lpstr>Array versus matrix operations</vt:lpstr>
      <vt:lpstr>Linear versus nonlinear operations</vt:lpstr>
      <vt:lpstr>Linear versus nonlinear operations</vt:lpstr>
      <vt:lpstr>Arithmetic operations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Set and logical operation</vt:lpstr>
      <vt:lpstr>Set and logical operation</vt:lpstr>
      <vt:lpstr>Set and logical operation</vt:lpstr>
      <vt:lpstr>Set and logical operation</vt:lpstr>
      <vt:lpstr>Set and logical operation</vt:lpstr>
      <vt:lpstr>Set and logical operation</vt:lpstr>
      <vt:lpstr>Set and logical operation</vt:lpstr>
      <vt:lpstr>Set and logical operation</vt:lpstr>
      <vt:lpstr>PowerPoint 演示文稿</vt:lpstr>
      <vt:lpstr>PowerPoint 演示文稿</vt:lpstr>
      <vt:lpstr>logical operations</vt:lpstr>
      <vt:lpstr>PowerPoint 演示文稿</vt:lpstr>
      <vt:lpstr>Spatial operations</vt:lpstr>
      <vt:lpstr>PowerPoint 演示文稿</vt:lpstr>
      <vt:lpstr>Neighborhood operations</vt:lpstr>
      <vt:lpstr>PowerPoint 演示文稿</vt:lpstr>
      <vt:lpstr>Geometric spatial transformation and image registration</vt:lpstr>
      <vt:lpstr>Geometric spatial transformation and image registration</vt:lpstr>
      <vt:lpstr>PowerPoint 演示文稿</vt:lpstr>
      <vt:lpstr>Intensity interpolation </vt:lpstr>
      <vt:lpstr>PowerPoint 演示文稿</vt:lpstr>
      <vt:lpstr>Vector and matrix operations</vt:lpstr>
      <vt:lpstr>PowerPoint 演示文稿</vt:lpstr>
      <vt:lpstr>Image transforms</vt:lpstr>
      <vt:lpstr>PowerPoint 演示文稿</vt:lpstr>
      <vt:lpstr>Summary</vt:lpstr>
      <vt:lpstr>Homework</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and Computer Vision</dc:title>
  <dc:subject>Fourth Lecture, Multimedia elective course in eCommerce Program</dc:subject>
  <dc:creator>Mike Christel, based on slides from Henry Schneiderman</dc:creator>
  <dc:description>Fourth lecture for eCommerce Multimedia elective, delivered November 5, 2002, based significantly on thesis work and presentations of Henry Schneiderman of Carnegie Mellon</dc:description>
  <cp:lastModifiedBy>张庆丰</cp:lastModifiedBy>
  <cp:revision>748</cp:revision>
  <dcterms:created xsi:type="dcterms:W3CDTF">2000-11-14T14:30:22Z</dcterms:created>
  <dcterms:modified xsi:type="dcterms:W3CDTF">2020-03-16T02:17:39Z</dcterms:modified>
</cp:coreProperties>
</file>